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72" r:id="rId1"/>
  </p:sldMasterIdLst>
  <p:notesMasterIdLst>
    <p:notesMasterId r:id="rId94"/>
  </p:notesMasterIdLst>
  <p:sldIdLst>
    <p:sldId id="462" r:id="rId2"/>
    <p:sldId id="440" r:id="rId3"/>
    <p:sldId id="412" r:id="rId4"/>
    <p:sldId id="564" r:id="rId5"/>
    <p:sldId id="411" r:id="rId6"/>
    <p:sldId id="415" r:id="rId7"/>
    <p:sldId id="270" r:id="rId8"/>
    <p:sldId id="271" r:id="rId9"/>
    <p:sldId id="361" r:id="rId10"/>
    <p:sldId id="362" r:id="rId11"/>
    <p:sldId id="432" r:id="rId12"/>
    <p:sldId id="275" r:id="rId13"/>
    <p:sldId id="276" r:id="rId14"/>
    <p:sldId id="441" r:id="rId15"/>
    <p:sldId id="299" r:id="rId16"/>
    <p:sldId id="348" r:id="rId17"/>
    <p:sldId id="261" r:id="rId18"/>
    <p:sldId id="566" r:id="rId19"/>
    <p:sldId id="303" r:id="rId20"/>
    <p:sldId id="277" r:id="rId21"/>
    <p:sldId id="465" r:id="rId22"/>
    <p:sldId id="308" r:id="rId23"/>
    <p:sldId id="373" r:id="rId24"/>
    <p:sldId id="372" r:id="rId25"/>
    <p:sldId id="374" r:id="rId26"/>
    <p:sldId id="278" r:id="rId27"/>
    <p:sldId id="290" r:id="rId28"/>
    <p:sldId id="456" r:id="rId29"/>
    <p:sldId id="288" r:id="rId30"/>
    <p:sldId id="289" r:id="rId31"/>
    <p:sldId id="458" r:id="rId32"/>
    <p:sldId id="264" r:id="rId33"/>
    <p:sldId id="284" r:id="rId34"/>
    <p:sldId id="285" r:id="rId35"/>
    <p:sldId id="286" r:id="rId36"/>
    <p:sldId id="287" r:id="rId37"/>
    <p:sldId id="355" r:id="rId38"/>
    <p:sldId id="488" r:id="rId39"/>
    <p:sldId id="356" r:id="rId40"/>
    <p:sldId id="357" r:id="rId41"/>
    <p:sldId id="358" r:id="rId42"/>
    <p:sldId id="359" r:id="rId43"/>
    <p:sldId id="360" r:id="rId44"/>
    <p:sldId id="267" r:id="rId45"/>
    <p:sldId id="442" r:id="rId46"/>
    <p:sldId id="459" r:id="rId47"/>
    <p:sldId id="484" r:id="rId48"/>
    <p:sldId id="296" r:id="rId49"/>
    <p:sldId id="447" r:id="rId50"/>
    <p:sldId id="436" r:id="rId51"/>
    <p:sldId id="460" r:id="rId52"/>
    <p:sldId id="466" r:id="rId53"/>
    <p:sldId id="476" r:id="rId54"/>
    <p:sldId id="477" r:id="rId55"/>
    <p:sldId id="327" r:id="rId56"/>
    <p:sldId id="471" r:id="rId57"/>
    <p:sldId id="472" r:id="rId58"/>
    <p:sldId id="474" r:id="rId59"/>
    <p:sldId id="453" r:id="rId60"/>
    <p:sldId id="380" r:id="rId61"/>
    <p:sldId id="469" r:id="rId62"/>
    <p:sldId id="452" r:id="rId63"/>
    <p:sldId id="487" r:id="rId64"/>
    <p:sldId id="383" r:id="rId65"/>
    <p:sldId id="478" r:id="rId66"/>
    <p:sldId id="470" r:id="rId67"/>
    <p:sldId id="457" r:id="rId68"/>
    <p:sldId id="467" r:id="rId69"/>
    <p:sldId id="567" r:id="rId70"/>
    <p:sldId id="568" r:id="rId71"/>
    <p:sldId id="569" r:id="rId72"/>
    <p:sldId id="341" r:id="rId73"/>
    <p:sldId id="382" r:id="rId74"/>
    <p:sldId id="342" r:id="rId75"/>
    <p:sldId id="316" r:id="rId76"/>
    <p:sldId id="468" r:id="rId77"/>
    <p:sldId id="480" r:id="rId78"/>
    <p:sldId id="343" r:id="rId79"/>
    <p:sldId id="481" r:id="rId80"/>
    <p:sldId id="443" r:id="rId81"/>
    <p:sldId id="345" r:id="rId82"/>
    <p:sldId id="486" r:id="rId83"/>
    <p:sldId id="485" r:id="rId84"/>
    <p:sldId id="434" r:id="rId85"/>
    <p:sldId id="482" r:id="rId86"/>
    <p:sldId id="317" r:id="rId87"/>
    <p:sldId id="489" r:id="rId88"/>
    <p:sldId id="318" r:id="rId89"/>
    <p:sldId id="320" r:id="rId90"/>
    <p:sldId id="322" r:id="rId91"/>
    <p:sldId id="417" r:id="rId92"/>
    <p:sldId id="418" r:id="rId93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67"/>
    <a:srgbClr val="000F00"/>
    <a:srgbClr val="A17437"/>
    <a:srgbClr val="2F2F2F"/>
    <a:srgbClr val="D9A424"/>
    <a:srgbClr val="312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3"/>
    <p:restoredTop sz="94701"/>
  </p:normalViewPr>
  <p:slideViewPr>
    <p:cSldViewPr snapToGrid="0" snapToObjects="1">
      <p:cViewPr varScale="1">
        <p:scale>
          <a:sx n="186" d="100"/>
          <a:sy n="186" d="100"/>
        </p:scale>
        <p:origin x="11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8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C33-6F4E-B2ED-F2D05EFF5787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C33-6F4E-B2ED-F2D05EFF578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FC33-6F4E-B2ED-F2D05EFF5787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FC33-6F4E-B2ED-F2D05EFF5787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FC33-6F4E-B2ED-F2D05EFF5787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FC33-6F4E-B2ED-F2D05EFF5787}"/>
              </c:ext>
            </c:extLst>
          </c:dPt>
          <c:dLbls>
            <c:dLbl>
              <c:idx val="0"/>
              <c:layout>
                <c:manualLayout>
                  <c:x val="-1.25140965477101E-2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33-6F4E-B2ED-F2D05EFF5787}"/>
                </c:ext>
              </c:extLst>
            </c:dLbl>
            <c:dLbl>
              <c:idx val="2"/>
              <c:layout>
                <c:manualLayout>
                  <c:x val="-1.21080122217984E-4"/>
                  <c:y val="0.10011418123665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33-6F4E-B2ED-F2D05EFF5787}"/>
                </c:ext>
              </c:extLst>
            </c:dLbl>
            <c:dLbl>
              <c:idx val="3"/>
              <c:layout>
                <c:manualLayout>
                  <c:x val="0.21591138685609601"/>
                  <c:y val="-0.2640996504054389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C33-6F4E-B2ED-F2D05EFF5787}"/>
                </c:ext>
              </c:extLst>
            </c:dLbl>
            <c:dLbl>
              <c:idx val="4"/>
              <c:layout>
                <c:manualLayout>
                  <c:x val="-1.8983685547628599E-2"/>
                  <c:y val="2.469925233627820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C33-6F4E-B2ED-F2D05EFF5787}"/>
                </c:ext>
              </c:extLst>
            </c:dLbl>
            <c:dLbl>
              <c:idx val="5"/>
              <c:layout>
                <c:manualLayout>
                  <c:x val="6.8146956257252894E-2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C33-6F4E-B2ED-F2D05EFF57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FR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Sheet1!$L$10:$L$15</c:f>
              <c:strCache>
                <c:ptCount val="6"/>
                <c:pt idx="0">
                  <c:v>Europe</c:v>
                </c:pt>
                <c:pt idx="1">
                  <c:v>N Amer</c:v>
                </c:pt>
                <c:pt idx="2">
                  <c:v>S Amer</c:v>
                </c:pt>
                <c:pt idx="3">
                  <c:v>Oceania</c:v>
                </c:pt>
                <c:pt idx="4">
                  <c:v>Asia</c:v>
                </c:pt>
                <c:pt idx="5">
                  <c:v>Africa</c:v>
                </c:pt>
              </c:strCache>
            </c:strRef>
          </c:cat>
          <c:val>
            <c:numRef>
              <c:f>Sheet1!$M$10:$M$15</c:f>
              <c:numCache>
                <c:formatCode>General</c:formatCode>
                <c:ptCount val="6"/>
                <c:pt idx="0">
                  <c:v>49</c:v>
                </c:pt>
                <c:pt idx="1">
                  <c:v>55</c:v>
                </c:pt>
                <c:pt idx="2">
                  <c:v>15</c:v>
                </c:pt>
                <c:pt idx="3">
                  <c:v>278</c:v>
                </c:pt>
                <c:pt idx="4">
                  <c:v>2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C33-6F4E-B2ED-F2D05EFF5787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DFA3A-BBF1-7843-A6F1-45DB9BA2EA7F}" type="datetimeFigureOut">
              <a:rPr lang="fr-FR" smtClean="0"/>
              <a:t>19/08/2021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3D0F1-EA50-4B42-A637-6ED21E4ED1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6496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60696-E6EA-430F-A43B-190CCEAC76C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612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60696-E6EA-430F-A43B-190CCEAC76C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612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73D0F1-EA50-4B42-A637-6ED21E4ED149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936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73D0F1-EA50-4B42-A637-6ED21E4ED149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67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632-95FE-B145-AD38-507D0AFF1E80}" type="datetimeFigureOut">
              <a:rPr lang="fr-FR" smtClean="0"/>
              <a:t>19/08/2021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8E1F-D36D-0C42-A992-86939B2FA0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632-95FE-B145-AD38-507D0AFF1E80}" type="datetimeFigureOut">
              <a:rPr lang="fr-FR" smtClean="0"/>
              <a:t>19/08/2021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8E1F-D36D-0C42-A992-86939B2FA0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632-95FE-B145-AD38-507D0AFF1E80}" type="datetimeFigureOut">
              <a:rPr lang="fr-FR" smtClean="0"/>
              <a:t>19/08/2021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8E1F-D36D-0C42-A992-86939B2FA0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632-95FE-B145-AD38-507D0AFF1E80}" type="datetimeFigureOut">
              <a:rPr lang="fr-FR" smtClean="0"/>
              <a:t>19/08/2021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8E1F-D36D-0C42-A992-86939B2FA0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632-95FE-B145-AD38-507D0AFF1E80}" type="datetimeFigureOut">
              <a:rPr lang="fr-FR" smtClean="0"/>
              <a:t>19/08/2021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8E1F-D36D-0C42-A992-86939B2FA0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632-95FE-B145-AD38-507D0AFF1E80}" type="datetimeFigureOut">
              <a:rPr lang="fr-FR" smtClean="0"/>
              <a:t>19/08/2021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8E1F-D36D-0C42-A992-86939B2FA0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632-95FE-B145-AD38-507D0AFF1E80}" type="datetimeFigureOut">
              <a:rPr lang="fr-FR" smtClean="0"/>
              <a:t>19/08/2021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8E1F-D36D-0C42-A992-86939B2FA0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632-95FE-B145-AD38-507D0AFF1E80}" type="datetimeFigureOut">
              <a:rPr lang="fr-FR" smtClean="0"/>
              <a:t>19/08/2021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8E1F-D36D-0C42-A992-86939B2FA0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632-95FE-B145-AD38-507D0AFF1E80}" type="datetimeFigureOut">
              <a:rPr lang="fr-FR" smtClean="0"/>
              <a:t>19/08/2021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8E1F-D36D-0C42-A992-86939B2FA0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632-95FE-B145-AD38-507D0AFF1E80}" type="datetimeFigureOut">
              <a:rPr lang="fr-FR" smtClean="0"/>
              <a:t>19/08/2021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8E1F-D36D-0C42-A992-86939B2FA0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632-95FE-B145-AD38-507D0AFF1E80}" type="datetimeFigureOut">
              <a:rPr lang="fr-FR" smtClean="0"/>
              <a:t>19/08/2021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8E1F-D36D-0C42-A992-86939B2FA0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7632-95FE-B145-AD38-507D0AFF1E80}" type="datetimeFigureOut">
              <a:rPr lang="fr-FR" smtClean="0"/>
              <a:t>19/08/2021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88E1F-D36D-0C42-A992-86939B2FA06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43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franck.courchamp@cnrs.fr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tiff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28.jp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42.png"/><Relationship Id="rId5" Type="http://schemas.openxmlformats.org/officeDocument/2006/relationships/image" Target="../media/image28.jpg"/><Relationship Id="rId10" Type="http://schemas.openxmlformats.org/officeDocument/2006/relationships/image" Target="../media/image41.png"/><Relationship Id="rId4" Type="http://schemas.openxmlformats.org/officeDocument/2006/relationships/image" Target="../media/image46.png"/><Relationship Id="rId9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4.jpeg"/><Relationship Id="rId5" Type="http://schemas.microsoft.com/office/2007/relationships/hdphoto" Target="../media/hdphoto4.wdp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8.jpg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8.jpg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tiff"/><Relationship Id="rId4" Type="http://schemas.openxmlformats.org/officeDocument/2006/relationships/image" Target="../media/image11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4723" y="1765331"/>
            <a:ext cx="84786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The massive economic costs of </a:t>
            </a:r>
          </a:p>
          <a:p>
            <a:pPr algn="ctr"/>
            <a:r>
              <a:rPr lang="en-GB" sz="4400" dirty="0"/>
              <a:t>biological invasions worldwide</a:t>
            </a:r>
          </a:p>
        </p:txBody>
      </p:sp>
      <p:sp>
        <p:nvSpPr>
          <p:cNvPr id="9" name="Rectangle 8"/>
          <p:cNvSpPr/>
          <p:nvPr/>
        </p:nvSpPr>
        <p:spPr>
          <a:xfrm>
            <a:off x="686474" y="3447440"/>
            <a:ext cx="77551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Constantia" pitchFamily="18" charset="0"/>
              </a:rPr>
              <a:t>Diagne</a:t>
            </a:r>
            <a:r>
              <a:rPr lang="en-US" sz="1400" dirty="0">
                <a:latin typeface="Constantia" pitchFamily="18" charset="0"/>
              </a:rPr>
              <a:t> Christophe, Leroy Boris, </a:t>
            </a:r>
            <a:r>
              <a:rPr lang="en-US" sz="1400" dirty="0" err="1">
                <a:latin typeface="Constantia" pitchFamily="18" charset="0"/>
              </a:rPr>
              <a:t>Gozlan</a:t>
            </a:r>
            <a:r>
              <a:rPr lang="en-US" sz="1400" dirty="0">
                <a:latin typeface="Constantia" pitchFamily="18" charset="0"/>
              </a:rPr>
              <a:t> Rodolphe, </a:t>
            </a:r>
            <a:r>
              <a:rPr lang="en-US" sz="1400" dirty="0" err="1">
                <a:latin typeface="Constantia" pitchFamily="18" charset="0"/>
              </a:rPr>
              <a:t>Roiz</a:t>
            </a:r>
            <a:r>
              <a:rPr lang="en-US" sz="1400" dirty="0">
                <a:latin typeface="Constantia" pitchFamily="18" charset="0"/>
              </a:rPr>
              <a:t>, David, </a:t>
            </a:r>
            <a:r>
              <a:rPr lang="en-US" sz="1400" dirty="0" err="1">
                <a:latin typeface="Constantia" pitchFamily="18" charset="0"/>
              </a:rPr>
              <a:t>Vaissière</a:t>
            </a:r>
            <a:r>
              <a:rPr lang="en-US" sz="1400" dirty="0">
                <a:latin typeface="Constantia" pitchFamily="18" charset="0"/>
              </a:rPr>
              <a:t> Anne-Charlotte, Salles Jean-Michel, Jaric Ivan, Bradshaw Corey, Angulo Elena, </a:t>
            </a:r>
            <a:r>
              <a:rPr lang="en-US" sz="1400" dirty="0" err="1">
                <a:latin typeface="Constantia" pitchFamily="18" charset="0"/>
              </a:rPr>
              <a:t>Turbelin</a:t>
            </a:r>
            <a:r>
              <a:rPr lang="en-US" sz="1400" dirty="0">
                <a:latin typeface="Constantia" pitchFamily="18" charset="0"/>
              </a:rPr>
              <a:t> Anna, Ballesteros-Mejia Liliana &amp; </a:t>
            </a:r>
            <a:r>
              <a:rPr lang="en-US" sz="1400" b="1" dirty="0">
                <a:solidFill>
                  <a:schemeClr val="accent2"/>
                </a:solidFill>
                <a:latin typeface="Constantia" pitchFamily="18" charset="0"/>
              </a:rPr>
              <a:t>Courchamp Franck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pic>
        <p:nvPicPr>
          <p:cNvPr id="8" name="Image 4" descr="logo_cnrs.JPG.jpeg">
            <a:extLst>
              <a:ext uri="{FF2B5EF4-FFF2-40B4-BE49-F238E27FC236}">
                <a16:creationId xmlns:a16="http://schemas.microsoft.com/office/drawing/2014/main" id="{57DEF95D-24DF-3641-A62F-A73E4F619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3"/>
          <a:stretch/>
        </p:blipFill>
        <p:spPr>
          <a:xfrm>
            <a:off x="3905250" y="167500"/>
            <a:ext cx="1143000" cy="11461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34">
            <a:extLst>
              <a:ext uri="{FF2B5EF4-FFF2-40B4-BE49-F238E27FC236}">
                <a16:creationId xmlns:a16="http://schemas.microsoft.com/office/drawing/2014/main" id="{4AD1AA53-9D6D-9F44-B58B-CD4810E1A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67500"/>
            <a:ext cx="1762125" cy="10112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7D0C97-0E0E-1347-9BB1-EBD4EFDD40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3" t="33888" r="5341" b="36434"/>
          <a:stretch/>
        </p:blipFill>
        <p:spPr>
          <a:xfrm>
            <a:off x="6861438" y="167500"/>
            <a:ext cx="2135718" cy="822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2C5689-3A30-C345-B70F-CC85A275618C}"/>
              </a:ext>
            </a:extLst>
          </p:cNvPr>
          <p:cNvSpPr txBox="1"/>
          <p:nvPr/>
        </p:nvSpPr>
        <p:spPr>
          <a:xfrm>
            <a:off x="262319" y="6396623"/>
            <a:ext cx="8483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20/08/21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CCCF51-F67C-3D44-A099-E8ACE265F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913" y="4511998"/>
            <a:ext cx="4356243" cy="2190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4E039D-867B-8540-8DFA-AC69BEC6DD6E}"/>
              </a:ext>
            </a:extLst>
          </p:cNvPr>
          <p:cNvSpPr txBox="1"/>
          <p:nvPr/>
        </p:nvSpPr>
        <p:spPr>
          <a:xfrm>
            <a:off x="262319" y="6096541"/>
            <a:ext cx="20944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hlinkClick r:id="rId6"/>
              </a:rPr>
              <a:t>franck.courchamp@cnrs.fr</a:t>
            </a:r>
            <a:r>
              <a:rPr lang="en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5010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255" y="2112114"/>
            <a:ext cx="2982206" cy="196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helicoverpa-armiger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8" y="2102108"/>
            <a:ext cx="2637688" cy="1978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151" y="2103826"/>
            <a:ext cx="2617565" cy="196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314413" y="4582342"/>
            <a:ext cx="8948284" cy="1615696"/>
            <a:chOff x="1671219" y="4507242"/>
            <a:chExt cx="11931043" cy="2465936"/>
          </a:xfrm>
        </p:grpSpPr>
        <p:sp>
          <p:nvSpPr>
            <p:cNvPr id="9" name="TextBox 8"/>
            <p:cNvSpPr txBox="1"/>
            <p:nvPr/>
          </p:nvSpPr>
          <p:spPr>
            <a:xfrm>
              <a:off x="1671220" y="4507242"/>
              <a:ext cx="11931042" cy="610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sz="2000" dirty="0"/>
                <a:t>Agricultural </a:t>
              </a:r>
              <a:r>
                <a:rPr lang="fr-FR" sz="2000" dirty="0" err="1"/>
                <a:t>losses</a:t>
              </a:r>
              <a:r>
                <a:rPr lang="fr-FR" sz="2000" dirty="0"/>
                <a:t> (</a:t>
              </a:r>
              <a:r>
                <a:rPr lang="fr-FR" sz="2000" dirty="0" err="1"/>
                <a:t>beekeeping</a:t>
              </a:r>
              <a:r>
                <a:rPr lang="fr-FR" sz="2000" dirty="0"/>
                <a:t>, horticulture, viticulture, </a:t>
              </a:r>
              <a:r>
                <a:rPr lang="fr-FR" sz="2000" dirty="0" err="1"/>
                <a:t>fisheries</a:t>
              </a:r>
              <a:r>
                <a:rPr lang="fr-FR" sz="2000" dirty="0"/>
                <a:t>, aquaculture…)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71219" y="5027543"/>
              <a:ext cx="2759045" cy="610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sz="2000" dirty="0" err="1"/>
                <a:t>Forestry</a:t>
              </a:r>
              <a:r>
                <a:rPr lang="fr-FR" sz="2000" dirty="0"/>
                <a:t> </a:t>
              </a:r>
              <a:r>
                <a:rPr lang="fr-FR" sz="2000" dirty="0" err="1"/>
                <a:t>losses</a:t>
              </a:r>
              <a:endParaRPr lang="fr-FR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71219" y="5559172"/>
              <a:ext cx="5735159" cy="610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sz="2000" dirty="0"/>
                <a:t>Real </a:t>
              </a:r>
              <a:r>
                <a:rPr lang="fr-FR" sz="2000" dirty="0" err="1"/>
                <a:t>estate</a:t>
              </a:r>
              <a:r>
                <a:rPr lang="fr-FR" sz="2000" dirty="0"/>
                <a:t> and infrastructure </a:t>
              </a:r>
              <a:r>
                <a:rPr lang="fr-FR" sz="2000" dirty="0" err="1"/>
                <a:t>losses</a:t>
              </a:r>
              <a:endParaRPr lang="fr-FR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71219" y="6090797"/>
              <a:ext cx="2720830" cy="61066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sz="2000" dirty="0" err="1"/>
                <a:t>Tourism</a:t>
              </a:r>
              <a:r>
                <a:rPr lang="fr-FR" sz="2000" dirty="0"/>
                <a:t> </a:t>
              </a:r>
              <a:r>
                <a:rPr lang="fr-FR" sz="2000" dirty="0" err="1"/>
                <a:t>losses</a:t>
              </a:r>
              <a:endParaRPr lang="fr-FR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98030" y="6550412"/>
              <a:ext cx="618117" cy="42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200" dirty="0"/>
                <a:t>…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1672" y="1380203"/>
            <a:ext cx="2441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chemeClr val="accent2"/>
                </a:solidFill>
              </a:rPr>
              <a:t>Economic</a:t>
            </a:r>
            <a:r>
              <a:rPr lang="fr-FR" sz="2800" b="1" dirty="0">
                <a:solidFill>
                  <a:schemeClr val="accent2"/>
                </a:solidFill>
              </a:rPr>
              <a:t> </a:t>
            </a:r>
            <a:r>
              <a:rPr lang="fr-FR" sz="2800" b="1" dirty="0" err="1">
                <a:solidFill>
                  <a:schemeClr val="accent2"/>
                </a:solidFill>
              </a:rPr>
              <a:t>costs</a:t>
            </a:r>
            <a:endParaRPr lang="fr-FR" sz="2800" b="1" dirty="0">
              <a:solidFill>
                <a:schemeClr val="accent2"/>
              </a:solidFill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57839449-77A8-894C-8552-89A438035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921" y="529454"/>
            <a:ext cx="7712368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x-none" sz="2585" dirty="0" err="1"/>
              <a:t>Biological</a:t>
            </a:r>
            <a:r>
              <a:rPr lang="fr-FR" altLang="x-none" sz="2585" dirty="0"/>
              <a:t> invasions have an impact on </a:t>
            </a:r>
            <a:r>
              <a:rPr lang="fr-FR" altLang="x-none" sz="2585" b="1" dirty="0" err="1">
                <a:solidFill>
                  <a:schemeClr val="accent2"/>
                </a:solidFill>
              </a:rPr>
              <a:t>human</a:t>
            </a:r>
            <a:r>
              <a:rPr lang="fr-FR" altLang="x-none" sz="2585" b="1" dirty="0">
                <a:solidFill>
                  <a:schemeClr val="accent2"/>
                </a:solidFill>
              </a:rPr>
              <a:t> </a:t>
            </a:r>
            <a:r>
              <a:rPr lang="fr-FR" altLang="x-none" sz="2585" b="1" dirty="0" err="1">
                <a:solidFill>
                  <a:schemeClr val="accent2"/>
                </a:solidFill>
              </a:rPr>
              <a:t>societies</a:t>
            </a:r>
            <a:endParaRPr lang="fr-FR" altLang="x-none" sz="2585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780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3E2AEE-12E4-D945-A79F-E34CF11D4CDD}"/>
              </a:ext>
            </a:extLst>
          </p:cNvPr>
          <p:cNvSpPr txBox="1"/>
          <p:nvPr/>
        </p:nvSpPr>
        <p:spPr>
          <a:xfrm>
            <a:off x="1551717" y="542357"/>
            <a:ext cx="60405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600" b="1" dirty="0" err="1">
                <a:solidFill>
                  <a:srgbClr val="EF7F2D"/>
                </a:solidFill>
              </a:rPr>
              <a:t>Paradox</a:t>
            </a:r>
            <a:r>
              <a:rPr lang="fr-FR" sz="3600" b="1" dirty="0">
                <a:solidFill>
                  <a:srgbClr val="EF7F2D"/>
                </a:solidFill>
              </a:rPr>
              <a:t> of </a:t>
            </a:r>
            <a:r>
              <a:rPr lang="fr-FR" sz="3600" b="1" dirty="0" err="1">
                <a:solidFill>
                  <a:srgbClr val="EF7F2D"/>
                </a:solidFill>
              </a:rPr>
              <a:t>biological</a:t>
            </a:r>
            <a:r>
              <a:rPr lang="fr-FR" sz="3600" b="1" dirty="0">
                <a:solidFill>
                  <a:srgbClr val="EF7F2D"/>
                </a:solidFill>
              </a:rPr>
              <a:t> invasions</a:t>
            </a:r>
          </a:p>
        </p:txBody>
      </p:sp>
      <p:pic>
        <p:nvPicPr>
          <p:cNvPr id="6146" name="Picture 2" descr="29 Signs You Lack Self-Awareness - The People Group">
            <a:extLst>
              <a:ext uri="{FF2B5EF4-FFF2-40B4-BE49-F238E27FC236}">
                <a16:creationId xmlns:a16="http://schemas.microsoft.com/office/drawing/2014/main" id="{5F4EC054-A501-144F-9149-370E0E5C2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0025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C80E1E-2BAB-D34C-8046-CBBA12DCA92C}"/>
              </a:ext>
            </a:extLst>
          </p:cNvPr>
          <p:cNvSpPr txBox="1"/>
          <p:nvPr/>
        </p:nvSpPr>
        <p:spPr>
          <a:xfrm>
            <a:off x="1205212" y="5339585"/>
            <a:ext cx="67335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sz="3200" dirty="0"/>
              <a:t>Neither the public, nor decision makers</a:t>
            </a:r>
          </a:p>
          <a:p>
            <a:pPr algn="ctr"/>
            <a:r>
              <a:rPr lang="en-FR" sz="3200" dirty="0"/>
              <a:t>are really aware of the issue</a:t>
            </a:r>
          </a:p>
        </p:txBody>
      </p:sp>
    </p:spTree>
    <p:extLst>
      <p:ext uri="{BB962C8B-B14F-4D97-AF65-F5344CB8AC3E}">
        <p14:creationId xmlns:p14="http://schemas.microsoft.com/office/powerpoint/2010/main" val="3036263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1718" y="164852"/>
            <a:ext cx="60405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600" b="1" dirty="0" err="1">
                <a:solidFill>
                  <a:srgbClr val="EF7F2D"/>
                </a:solidFill>
              </a:rPr>
              <a:t>Paradox</a:t>
            </a:r>
            <a:r>
              <a:rPr lang="fr-FR" sz="3600" b="1" dirty="0">
                <a:solidFill>
                  <a:srgbClr val="EF7F2D"/>
                </a:solidFill>
              </a:rPr>
              <a:t> of </a:t>
            </a:r>
            <a:r>
              <a:rPr lang="fr-FR" sz="3600" b="1" dirty="0" err="1">
                <a:solidFill>
                  <a:srgbClr val="EF7F2D"/>
                </a:solidFill>
              </a:rPr>
              <a:t>biological</a:t>
            </a:r>
            <a:r>
              <a:rPr lang="fr-FR" sz="3600" b="1" dirty="0">
                <a:solidFill>
                  <a:srgbClr val="EF7F2D"/>
                </a:solidFill>
              </a:rPr>
              <a:t> invasions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00408" y="1448594"/>
            <a:ext cx="3189287" cy="433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215" dirty="0" err="1"/>
              <a:t>Huge</a:t>
            </a:r>
            <a:r>
              <a:rPr lang="fr-FR" sz="2215" dirty="0"/>
              <a:t> </a:t>
            </a:r>
            <a:r>
              <a:rPr lang="fr-FR" sz="2215" b="1" dirty="0" err="1">
                <a:solidFill>
                  <a:srgbClr val="EF7F2D"/>
                </a:solidFill>
              </a:rPr>
              <a:t>ecological</a:t>
            </a:r>
            <a:r>
              <a:rPr lang="fr-FR" sz="2215" dirty="0">
                <a:solidFill>
                  <a:srgbClr val="EF7F2D"/>
                </a:solidFill>
              </a:rPr>
              <a:t> </a:t>
            </a:r>
            <a:r>
              <a:rPr lang="fr-FR" sz="2215" dirty="0" err="1"/>
              <a:t>problems</a:t>
            </a:r>
            <a:endParaRPr lang="fr-FR" sz="2215" dirty="0"/>
          </a:p>
        </p:txBody>
      </p:sp>
      <p:sp>
        <p:nvSpPr>
          <p:cNvPr id="4" name="TextBox 3"/>
          <p:cNvSpPr txBox="1"/>
          <p:nvPr/>
        </p:nvSpPr>
        <p:spPr>
          <a:xfrm>
            <a:off x="2300408" y="1868442"/>
            <a:ext cx="5648726" cy="4331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215" dirty="0" err="1"/>
              <a:t>Huge</a:t>
            </a:r>
            <a:r>
              <a:rPr lang="fr-FR" sz="2215" dirty="0"/>
              <a:t> </a:t>
            </a:r>
            <a:r>
              <a:rPr lang="fr-FR" sz="2215" b="1" dirty="0" err="1">
                <a:solidFill>
                  <a:srgbClr val="EF7F2D"/>
                </a:solidFill>
              </a:rPr>
              <a:t>sanitary</a:t>
            </a:r>
            <a:r>
              <a:rPr lang="fr-FR" sz="2215" b="1" dirty="0">
                <a:solidFill>
                  <a:srgbClr val="EF7F2D"/>
                </a:solidFill>
              </a:rPr>
              <a:t>, social and </a:t>
            </a:r>
            <a:r>
              <a:rPr lang="fr-FR" sz="2215" b="1" dirty="0" err="1">
                <a:solidFill>
                  <a:srgbClr val="EF7F2D"/>
                </a:solidFill>
              </a:rPr>
              <a:t>economical</a:t>
            </a:r>
            <a:r>
              <a:rPr lang="fr-FR" sz="2215" dirty="0">
                <a:solidFill>
                  <a:srgbClr val="EF7F2D"/>
                </a:solidFill>
              </a:rPr>
              <a:t> </a:t>
            </a:r>
            <a:r>
              <a:rPr lang="fr-FR" sz="2215" dirty="0" err="1"/>
              <a:t>problems</a:t>
            </a:r>
            <a:endParaRPr lang="fr-FR" sz="2215" dirty="0"/>
          </a:p>
        </p:txBody>
      </p:sp>
      <p:sp>
        <p:nvSpPr>
          <p:cNvPr id="5" name="TextBox 4"/>
          <p:cNvSpPr txBox="1"/>
          <p:nvPr/>
        </p:nvSpPr>
        <p:spPr>
          <a:xfrm>
            <a:off x="695325" y="928688"/>
            <a:ext cx="2792413" cy="433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215" dirty="0"/>
              <a:t>Invasive </a:t>
            </a:r>
            <a:r>
              <a:rPr lang="fr-FR" sz="2215" dirty="0" err="1"/>
              <a:t>species</a:t>
            </a:r>
            <a:r>
              <a:rPr lang="fr-FR" sz="2215" dirty="0"/>
              <a:t> </a:t>
            </a:r>
            <a:r>
              <a:rPr lang="fr-FR" sz="2215" dirty="0" err="1"/>
              <a:t>create</a:t>
            </a:r>
            <a:endParaRPr lang="fr-FR" sz="2215" dirty="0"/>
          </a:p>
        </p:txBody>
      </p:sp>
      <p:sp>
        <p:nvSpPr>
          <p:cNvPr id="6" name="TextBox 5"/>
          <p:cNvSpPr txBox="1"/>
          <p:nvPr/>
        </p:nvSpPr>
        <p:spPr>
          <a:xfrm>
            <a:off x="755650" y="2577585"/>
            <a:ext cx="7634288" cy="433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215" dirty="0"/>
              <a:t>and </a:t>
            </a:r>
            <a:r>
              <a:rPr lang="fr-FR" sz="2215" dirty="0" err="1"/>
              <a:t>yet</a:t>
            </a:r>
            <a:r>
              <a:rPr lang="fr-FR" sz="2215" dirty="0"/>
              <a:t>, </a:t>
            </a:r>
            <a:r>
              <a:rPr lang="fr-FR" sz="2215" dirty="0" err="1"/>
              <a:t>biological</a:t>
            </a:r>
            <a:r>
              <a:rPr lang="fr-FR" sz="2215" dirty="0"/>
              <a:t> invasions are </a:t>
            </a:r>
            <a:r>
              <a:rPr lang="fr-FR" sz="2215" b="1" dirty="0" err="1">
                <a:solidFill>
                  <a:srgbClr val="EF7F2D"/>
                </a:solidFill>
              </a:rPr>
              <a:t>little</a:t>
            </a:r>
            <a:r>
              <a:rPr lang="fr-FR" sz="2215" b="1" dirty="0">
                <a:solidFill>
                  <a:srgbClr val="EF7F2D"/>
                </a:solidFill>
              </a:rPr>
              <a:t> </a:t>
            </a:r>
            <a:r>
              <a:rPr lang="fr-FR" sz="2215" b="1" dirty="0" err="1">
                <a:solidFill>
                  <a:srgbClr val="EF7F2D"/>
                </a:solidFill>
              </a:rPr>
              <a:t>known</a:t>
            </a:r>
            <a:r>
              <a:rPr lang="fr-FR" sz="2215" b="1" dirty="0">
                <a:solidFill>
                  <a:srgbClr val="EF7F2D"/>
                </a:solidFill>
              </a:rPr>
              <a:t> </a:t>
            </a:r>
            <a:r>
              <a:rPr lang="fr-FR" sz="2215" dirty="0"/>
              <a:t>as a major </a:t>
            </a:r>
            <a:r>
              <a:rPr lang="fr-FR" sz="2215" dirty="0" err="1"/>
              <a:t>problem</a:t>
            </a:r>
            <a:endParaRPr lang="fr-FR" sz="2215" dirty="0"/>
          </a:p>
        </p:txBody>
      </p:sp>
      <p:pic>
        <p:nvPicPr>
          <p:cNvPr id="3074" name="Picture 2" descr="Invasive Alien Species cost Africa&amp;#39;s agricultural sector an estimated USD  $3.6 trillion a year - CABI.org">
            <a:extLst>
              <a:ext uri="{FF2B5EF4-FFF2-40B4-BE49-F238E27FC236}">
                <a16:creationId xmlns:a16="http://schemas.microsoft.com/office/drawing/2014/main" id="{B60C2EE4-0114-3945-9B22-65190EB21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678" y="3184031"/>
            <a:ext cx="4929510" cy="3282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F9EAC-5D70-1748-8D19-73A76B7B9EDE}"/>
              </a:ext>
            </a:extLst>
          </p:cNvPr>
          <p:cNvSpPr txBox="1"/>
          <p:nvPr/>
        </p:nvSpPr>
        <p:spPr>
          <a:xfrm>
            <a:off x="5706406" y="6466948"/>
            <a:ext cx="12482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Fall Armyworm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946158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9610" y="5476036"/>
            <a:ext cx="72082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/>
              <a:t>Why are politicians/people willing to protect biodiversity but </a:t>
            </a:r>
            <a:r>
              <a:rPr lang="en-GB" sz="2400" b="1" dirty="0">
                <a:solidFill>
                  <a:srgbClr val="EF7F2D"/>
                </a:solidFill>
              </a:rPr>
              <a:t>don’t know/care about biological invasions</a:t>
            </a:r>
            <a:r>
              <a:rPr lang="en-GB" sz="2400" dirty="0"/>
              <a:t>?</a:t>
            </a:r>
          </a:p>
        </p:txBody>
      </p:sp>
      <p:pic>
        <p:nvPicPr>
          <p:cNvPr id="70658" name="Picture 2" descr="mage result for why??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61" y="1147482"/>
            <a:ext cx="6130115" cy="403570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221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566" y="205859"/>
            <a:ext cx="6037774" cy="401033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4038" y="4086927"/>
            <a:ext cx="3887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24 </a:t>
            </a:r>
            <a:r>
              <a:rPr lang="fr-FR" sz="2400" dirty="0" err="1"/>
              <a:t>specific</a:t>
            </a:r>
            <a:r>
              <a:rPr lang="fr-FR" sz="2400" dirty="0"/>
              <a:t> issues</a:t>
            </a:r>
          </a:p>
          <a:p>
            <a:r>
              <a:rPr lang="fr-FR" sz="2400" dirty="0"/>
              <a:t>That </a:t>
            </a:r>
            <a:r>
              <a:rPr lang="fr-FR" sz="2400" dirty="0" err="1"/>
              <a:t>make</a:t>
            </a:r>
            <a:r>
              <a:rPr lang="fr-FR" sz="2400" dirty="0"/>
              <a:t> </a:t>
            </a:r>
            <a:r>
              <a:rPr lang="fr-FR" sz="2400" dirty="0" err="1"/>
              <a:t>it</a:t>
            </a:r>
            <a:r>
              <a:rPr lang="fr-FR" sz="2400" dirty="0"/>
              <a:t> more </a:t>
            </a:r>
            <a:r>
              <a:rPr lang="fr-FR" sz="2400" dirty="0" err="1"/>
              <a:t>difficult</a:t>
            </a:r>
            <a:r>
              <a:rPr lang="fr-FR" sz="2400" dirty="0"/>
              <a:t> to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619937" y="4502426"/>
            <a:ext cx="2029466" cy="1985926"/>
            <a:chOff x="6151025" y="5156791"/>
            <a:chExt cx="2029466" cy="1277558"/>
          </a:xfrm>
        </p:grpSpPr>
        <p:sp>
          <p:nvSpPr>
            <p:cNvPr id="4" name="TextBox 3"/>
            <p:cNvSpPr txBox="1"/>
            <p:nvPr/>
          </p:nvSpPr>
          <p:spPr>
            <a:xfrm>
              <a:off x="6151025" y="5156791"/>
              <a:ext cx="2029466" cy="296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charset="0"/>
                <a:buChar char="•"/>
              </a:pPr>
              <a:r>
                <a:rPr lang="fr-FR" sz="2400" b="1" dirty="0" err="1">
                  <a:solidFill>
                    <a:srgbClr val="EF7F2D"/>
                  </a:solidFill>
                </a:rPr>
                <a:t>Understand</a:t>
              </a:r>
              <a:endParaRPr lang="fr-FR" sz="2400" b="1" dirty="0">
                <a:solidFill>
                  <a:srgbClr val="EF7F2D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51025" y="5483646"/>
              <a:ext cx="1164101" cy="296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charset="0"/>
                <a:buChar char="•"/>
              </a:pPr>
              <a:r>
                <a:rPr lang="fr-FR" sz="2400" b="1" dirty="0" err="1">
                  <a:solidFill>
                    <a:srgbClr val="EF7F2D"/>
                  </a:solidFill>
                </a:rPr>
                <a:t>Alert</a:t>
              </a:r>
              <a:endParaRPr lang="fr-FR" sz="2400" b="1" dirty="0">
                <a:solidFill>
                  <a:srgbClr val="EF7F2D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51025" y="5810501"/>
              <a:ext cx="1553630" cy="296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charset="0"/>
                <a:buChar char="•"/>
              </a:pPr>
              <a:r>
                <a:rPr lang="fr-FR" sz="2400" b="1" dirty="0">
                  <a:solidFill>
                    <a:srgbClr val="EF7F2D"/>
                  </a:solidFill>
                </a:rPr>
                <a:t>Support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51025" y="6137357"/>
              <a:ext cx="1933991" cy="296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charset="0"/>
                <a:buChar char="•"/>
              </a:pPr>
              <a:r>
                <a:rPr lang="fr-FR" sz="2400" b="1" dirty="0" err="1">
                  <a:solidFill>
                    <a:srgbClr val="EF7F2D"/>
                  </a:solidFill>
                </a:rPr>
                <a:t>Implement</a:t>
              </a:r>
              <a:endParaRPr lang="fr-FR" sz="2400" b="1" dirty="0">
                <a:solidFill>
                  <a:srgbClr val="EF7F2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905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10"/>
          <p:cNvSpPr/>
          <p:nvPr/>
        </p:nvSpPr>
        <p:spPr>
          <a:xfrm>
            <a:off x="3845695" y="329820"/>
            <a:ext cx="1520446" cy="427353"/>
          </a:xfrm>
          <a:prstGeom prst="roundRect">
            <a:avLst/>
          </a:prstGeom>
          <a:solidFill>
            <a:schemeClr val="tx1">
              <a:alpha val="29804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" name="Rectangle à coins arrondis 40"/>
          <p:cNvSpPr/>
          <p:nvPr/>
        </p:nvSpPr>
        <p:spPr>
          <a:xfrm>
            <a:off x="4533252" y="1398150"/>
            <a:ext cx="1772129" cy="2934126"/>
          </a:xfrm>
          <a:prstGeom prst="roundRect">
            <a:avLst/>
          </a:prstGeom>
          <a:solidFill>
            <a:srgbClr val="C00000">
              <a:alpha val="25098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6" name="Rectangle à coins arrondis 10"/>
          <p:cNvSpPr/>
          <p:nvPr/>
        </p:nvSpPr>
        <p:spPr>
          <a:xfrm>
            <a:off x="2676438" y="1389023"/>
            <a:ext cx="1768824" cy="1898032"/>
          </a:xfrm>
          <a:prstGeom prst="roundRect">
            <a:avLst/>
          </a:prstGeom>
          <a:solidFill>
            <a:srgbClr val="0070C0">
              <a:alpha val="29804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7" name="Rectangle à coins arrondis 38"/>
          <p:cNvSpPr/>
          <p:nvPr/>
        </p:nvSpPr>
        <p:spPr>
          <a:xfrm>
            <a:off x="2669262" y="3397103"/>
            <a:ext cx="1768824" cy="2519423"/>
          </a:xfrm>
          <a:prstGeom prst="roundRect">
            <a:avLst/>
          </a:prstGeom>
          <a:solidFill>
            <a:srgbClr val="00B050">
              <a:alpha val="29804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8" name="ZoneTexte 55"/>
          <p:cNvSpPr txBox="1"/>
          <p:nvPr/>
        </p:nvSpPr>
        <p:spPr>
          <a:xfrm>
            <a:off x="2697644" y="4965059"/>
            <a:ext cx="17445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Lack of knowledge on many systems</a:t>
            </a:r>
          </a:p>
        </p:txBody>
      </p:sp>
      <p:sp>
        <p:nvSpPr>
          <p:cNvPr id="9" name="ZoneTexte 56"/>
          <p:cNvSpPr txBox="1"/>
          <p:nvPr/>
        </p:nvSpPr>
        <p:spPr>
          <a:xfrm>
            <a:off x="2676437" y="2150519"/>
            <a:ext cx="17262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Blurry definitions</a:t>
            </a:r>
          </a:p>
        </p:txBody>
      </p:sp>
      <p:sp>
        <p:nvSpPr>
          <p:cNvPr id="10" name="ZoneTexte 57"/>
          <p:cNvSpPr txBox="1"/>
          <p:nvPr/>
        </p:nvSpPr>
        <p:spPr>
          <a:xfrm>
            <a:off x="2676439" y="2660961"/>
            <a:ext cx="1738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Evolving concepts</a:t>
            </a:r>
          </a:p>
        </p:txBody>
      </p:sp>
      <p:sp>
        <p:nvSpPr>
          <p:cNvPr id="11" name="ZoneTexte 58"/>
          <p:cNvSpPr txBox="1"/>
          <p:nvPr/>
        </p:nvSpPr>
        <p:spPr>
          <a:xfrm>
            <a:off x="2726379" y="2916182"/>
            <a:ext cx="17420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802F76"/>
                </a:solidFill>
              </a:rPr>
              <a:t>Field-specific frameworks</a:t>
            </a:r>
          </a:p>
        </p:txBody>
      </p:sp>
      <p:sp>
        <p:nvSpPr>
          <p:cNvPr id="12" name="ZoneTexte 64"/>
          <p:cNvSpPr txBox="1"/>
          <p:nvPr/>
        </p:nvSpPr>
        <p:spPr>
          <a:xfrm>
            <a:off x="2693885" y="4402455"/>
            <a:ext cx="17389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Lack of general rules</a:t>
            </a:r>
          </a:p>
        </p:txBody>
      </p:sp>
      <p:sp>
        <p:nvSpPr>
          <p:cNvPr id="13" name="ZoneTexte 33"/>
          <p:cNvSpPr txBox="1"/>
          <p:nvPr/>
        </p:nvSpPr>
        <p:spPr>
          <a:xfrm>
            <a:off x="2693885" y="3501297"/>
            <a:ext cx="1719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Difficult measure &amp; demonstration of impacts</a:t>
            </a:r>
          </a:p>
        </p:txBody>
      </p:sp>
      <p:sp>
        <p:nvSpPr>
          <p:cNvPr id="14" name="ZoneTexte 41"/>
          <p:cNvSpPr txBox="1"/>
          <p:nvPr/>
        </p:nvSpPr>
        <p:spPr>
          <a:xfrm>
            <a:off x="2698945" y="5415637"/>
            <a:ext cx="17316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802F76"/>
                </a:solidFill>
              </a:rPr>
              <a:t>Multifaceted threat</a:t>
            </a:r>
          </a:p>
        </p:txBody>
      </p:sp>
      <p:sp>
        <p:nvSpPr>
          <p:cNvPr id="15" name="ZoneTexte 43"/>
          <p:cNvSpPr txBox="1"/>
          <p:nvPr/>
        </p:nvSpPr>
        <p:spPr>
          <a:xfrm>
            <a:off x="2693885" y="3951876"/>
            <a:ext cx="17118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802F76"/>
                </a:solidFill>
              </a:rPr>
              <a:t>Difficult anticipation of system evolution</a:t>
            </a:r>
          </a:p>
        </p:txBody>
      </p:sp>
      <p:sp>
        <p:nvSpPr>
          <p:cNvPr id="16" name="ZoneTexte 46"/>
          <p:cNvSpPr txBox="1"/>
          <p:nvPr/>
        </p:nvSpPr>
        <p:spPr>
          <a:xfrm>
            <a:off x="2660667" y="4683757"/>
            <a:ext cx="1754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802F76"/>
                </a:solidFill>
              </a:rPr>
              <a:t>Local scale interests</a:t>
            </a:r>
          </a:p>
        </p:txBody>
      </p:sp>
      <p:sp>
        <p:nvSpPr>
          <p:cNvPr id="17" name="ZoneTexte 66"/>
          <p:cNvSpPr txBox="1"/>
          <p:nvPr/>
        </p:nvSpPr>
        <p:spPr>
          <a:xfrm>
            <a:off x="4457371" y="2036946"/>
            <a:ext cx="18899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802F76"/>
                </a:solidFill>
              </a:rPr>
              <a:t>Sympathy for many IAS</a:t>
            </a:r>
          </a:p>
        </p:txBody>
      </p:sp>
      <p:sp>
        <p:nvSpPr>
          <p:cNvPr id="18" name="ZoneTexte 68"/>
          <p:cNvSpPr txBox="1"/>
          <p:nvPr/>
        </p:nvSpPr>
        <p:spPr>
          <a:xfrm>
            <a:off x="4484353" y="2272687"/>
            <a:ext cx="18707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Reluctance to kill</a:t>
            </a:r>
          </a:p>
        </p:txBody>
      </p:sp>
      <p:sp>
        <p:nvSpPr>
          <p:cNvPr id="19" name="ZoneTexte 70"/>
          <p:cNvSpPr txBox="1"/>
          <p:nvPr/>
        </p:nvSpPr>
        <p:spPr>
          <a:xfrm>
            <a:off x="4521396" y="1631928"/>
            <a:ext cx="17839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Confusion between </a:t>
            </a:r>
          </a:p>
          <a:p>
            <a:pPr algn="ctr"/>
            <a:r>
              <a:rPr lang="en-GB" sz="1100" dirty="0"/>
              <a:t>invasive &amp; introduced</a:t>
            </a:r>
          </a:p>
        </p:txBody>
      </p:sp>
      <p:sp>
        <p:nvSpPr>
          <p:cNvPr id="20" name="ZoneTexte 72"/>
          <p:cNvSpPr txBox="1"/>
          <p:nvPr/>
        </p:nvSpPr>
        <p:spPr>
          <a:xfrm>
            <a:off x="4593958" y="2913446"/>
            <a:ext cx="16513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Recommendations seen as constraints to liberty</a:t>
            </a:r>
          </a:p>
        </p:txBody>
      </p:sp>
      <p:sp>
        <p:nvSpPr>
          <p:cNvPr id="21" name="ZoneTexte 75"/>
          <p:cNvSpPr txBox="1"/>
          <p:nvPr/>
        </p:nvSpPr>
        <p:spPr>
          <a:xfrm>
            <a:off x="4515092" y="3959224"/>
            <a:ext cx="19318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802F76"/>
                </a:solidFill>
              </a:rPr>
              <a:t>Lack of iconic victim</a:t>
            </a:r>
          </a:p>
        </p:txBody>
      </p:sp>
      <p:sp>
        <p:nvSpPr>
          <p:cNvPr id="22" name="Rectangle à coins arrondis 47"/>
          <p:cNvSpPr/>
          <p:nvPr/>
        </p:nvSpPr>
        <p:spPr>
          <a:xfrm>
            <a:off x="4530774" y="4432111"/>
            <a:ext cx="1800516" cy="1484416"/>
          </a:xfrm>
          <a:prstGeom prst="roundRect">
            <a:avLst/>
          </a:prstGeom>
          <a:solidFill>
            <a:srgbClr val="FFC000">
              <a:alpha val="29804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23" name="ZoneTexte 87"/>
          <p:cNvSpPr txBox="1"/>
          <p:nvPr/>
        </p:nvSpPr>
        <p:spPr>
          <a:xfrm>
            <a:off x="4563897" y="5093259"/>
            <a:ext cx="1739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No definitive success</a:t>
            </a:r>
          </a:p>
        </p:txBody>
      </p:sp>
      <p:sp>
        <p:nvSpPr>
          <p:cNvPr id="24" name="ZoneTexte 89"/>
          <p:cNvSpPr txBox="1"/>
          <p:nvPr/>
        </p:nvSpPr>
        <p:spPr>
          <a:xfrm>
            <a:off x="4538813" y="4459246"/>
            <a:ext cx="1789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Blurry legal frameworks</a:t>
            </a:r>
          </a:p>
        </p:txBody>
      </p:sp>
      <p:sp>
        <p:nvSpPr>
          <p:cNvPr id="25" name="ZoneTexte 93"/>
          <p:cNvSpPr txBox="1"/>
          <p:nvPr/>
        </p:nvSpPr>
        <p:spPr>
          <a:xfrm>
            <a:off x="4550505" y="5325628"/>
            <a:ext cx="1766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802F76"/>
                </a:solidFill>
              </a:rPr>
              <a:t>Twisted </a:t>
            </a:r>
          </a:p>
          <a:p>
            <a:pPr algn="ctr"/>
            <a:r>
              <a:rPr lang="en-GB" sz="1100" dirty="0">
                <a:solidFill>
                  <a:srgbClr val="802F76"/>
                </a:solidFill>
              </a:rPr>
              <a:t>Tragedy of the Commons</a:t>
            </a:r>
          </a:p>
        </p:txBody>
      </p:sp>
      <p:sp>
        <p:nvSpPr>
          <p:cNvPr id="26" name="ZoneTexte 49"/>
          <p:cNvSpPr txBox="1"/>
          <p:nvPr/>
        </p:nvSpPr>
        <p:spPr>
          <a:xfrm>
            <a:off x="3738368" y="358830"/>
            <a:ext cx="177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 Rounded MT Bold" charset="0"/>
                <a:ea typeface="Arial Rounded MT Bold" charset="0"/>
                <a:cs typeface="Arial Rounded MT Bold" charset="0"/>
              </a:rPr>
              <a:t>Difficulties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9" name="Rectangle à coins arrondis 174"/>
          <p:cNvSpPr/>
          <p:nvPr/>
        </p:nvSpPr>
        <p:spPr>
          <a:xfrm>
            <a:off x="3154619" y="1019928"/>
            <a:ext cx="805122" cy="61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pic>
        <p:nvPicPr>
          <p:cNvPr id="50" name="Image 176"/>
          <p:cNvPicPr>
            <a:picLocks noChangeAspect="1"/>
          </p:cNvPicPr>
          <p:nvPr/>
        </p:nvPicPr>
        <p:blipFill rotWithShape="1">
          <a:blip r:embed="rId3"/>
          <a:srcRect l="7963" t="6666" r="10185" b="17592"/>
          <a:stretch/>
        </p:blipFill>
        <p:spPr>
          <a:xfrm>
            <a:off x="3274195" y="1076819"/>
            <a:ext cx="571500" cy="528832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5104250" y="1002903"/>
            <a:ext cx="659168" cy="620630"/>
            <a:chOff x="4320479" y="463392"/>
            <a:chExt cx="659168" cy="620630"/>
          </a:xfrm>
        </p:grpSpPr>
        <p:sp>
          <p:nvSpPr>
            <p:cNvPr id="131" name="Rectangle à coins arrondis 206"/>
            <p:cNvSpPr/>
            <p:nvPr/>
          </p:nvSpPr>
          <p:spPr>
            <a:xfrm>
              <a:off x="4320479" y="472022"/>
              <a:ext cx="659168" cy="612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983" l="3319" r="95197">
                          <a14:foregroundMark x1="31485" y1="25634" x2="31485" y2="25634"/>
                          <a14:foregroundMark x1="26943" y1="71872" x2="26943" y2="71872"/>
                          <a14:foregroundMark x1="72140" y1="74409" x2="72140" y2="74409"/>
                          <a14:backgroundMark x1="18908" y1="40726" x2="18908" y2="40726"/>
                          <a14:backgroundMark x1="15415" y1="74409" x2="15415" y2="744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59571" y="463392"/>
              <a:ext cx="598911" cy="597866"/>
            </a:xfrm>
            <a:prstGeom prst="rect">
              <a:avLst/>
            </a:prstGeom>
          </p:spPr>
        </p:pic>
      </p:grpSp>
      <p:sp>
        <p:nvSpPr>
          <p:cNvPr id="52" name="Rectangle à coins arrondis 204"/>
          <p:cNvSpPr/>
          <p:nvPr/>
        </p:nvSpPr>
        <p:spPr>
          <a:xfrm>
            <a:off x="3117932" y="5728461"/>
            <a:ext cx="841809" cy="61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3" name="Rectangle à coins arrondis 202"/>
          <p:cNvSpPr/>
          <p:nvPr/>
        </p:nvSpPr>
        <p:spPr>
          <a:xfrm>
            <a:off x="5062512" y="5745695"/>
            <a:ext cx="773641" cy="6050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" b="99468" l="130" r="100000">
                        <a14:backgroundMark x1="58031" y1="9840" x2="58031" y2="9840"/>
                        <a14:backgroundMark x1="83420" y1="67154" x2="83420" y2="671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6454" y="5829940"/>
            <a:ext cx="413433" cy="40272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79" l="0" r="99099">
                        <a14:foregroundMark x1="31832" y1="20052" x2="31832" y2="20052"/>
                        <a14:foregroundMark x1="46246" y1="89453" x2="46246" y2="89453"/>
                        <a14:foregroundMark x1="87087" y1="66146" x2="87087" y2="66146"/>
                        <a14:backgroundMark x1="80781" y1="11589" x2="80781" y2="115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263538" y="5807667"/>
            <a:ext cx="421752" cy="486345"/>
          </a:xfrm>
          <a:prstGeom prst="rect">
            <a:avLst/>
          </a:prstGeom>
        </p:spPr>
      </p:pic>
      <p:pic>
        <p:nvPicPr>
          <p:cNvPr id="56" name="Picture 55" descr="blanc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19" y="973596"/>
            <a:ext cx="202157" cy="202157"/>
          </a:xfrm>
          <a:prstGeom prst="rect">
            <a:avLst/>
          </a:prstGeom>
        </p:spPr>
      </p:pic>
      <p:sp>
        <p:nvSpPr>
          <p:cNvPr id="57" name="ZoneTexte 36"/>
          <p:cNvSpPr txBox="1"/>
          <p:nvPr/>
        </p:nvSpPr>
        <p:spPr>
          <a:xfrm>
            <a:off x="5551205" y="947707"/>
            <a:ext cx="1020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 Rounded MT Bold" charset="0"/>
                <a:ea typeface="Arial Rounded MT Bold" charset="0"/>
                <a:cs typeface="Arial Rounded MT Bold" charset="0"/>
              </a:rPr>
              <a:t>Supporting</a:t>
            </a:r>
          </a:p>
        </p:txBody>
      </p:sp>
      <p:pic>
        <p:nvPicPr>
          <p:cNvPr id="58" name="Picture 57" descr="blanc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73" y="992440"/>
            <a:ext cx="241722" cy="209610"/>
          </a:xfrm>
          <a:prstGeom prst="rect">
            <a:avLst/>
          </a:prstGeom>
        </p:spPr>
      </p:pic>
      <p:pic>
        <p:nvPicPr>
          <p:cNvPr id="59" name="Picture 58" descr="blanc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58" y="6136021"/>
            <a:ext cx="241722" cy="241722"/>
          </a:xfrm>
          <a:prstGeom prst="rect">
            <a:avLst/>
          </a:prstGeom>
        </p:spPr>
      </p:pic>
      <p:pic>
        <p:nvPicPr>
          <p:cNvPr id="60" name="Picture 59" descr="blanc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64" y="6128887"/>
            <a:ext cx="241722" cy="241722"/>
          </a:xfrm>
          <a:prstGeom prst="rect">
            <a:avLst/>
          </a:prstGeom>
        </p:spPr>
      </p:pic>
      <p:sp>
        <p:nvSpPr>
          <p:cNvPr id="61" name="ZoneTexte 37"/>
          <p:cNvSpPr txBox="1"/>
          <p:nvPr/>
        </p:nvSpPr>
        <p:spPr>
          <a:xfrm>
            <a:off x="5665077" y="6110511"/>
            <a:ext cx="1273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 Rounded MT Bold" charset="0"/>
                <a:ea typeface="Arial Rounded MT Bold" charset="0"/>
                <a:cs typeface="Arial Rounded MT Bold" charset="0"/>
              </a:rPr>
              <a:t>Implementing</a:t>
            </a:r>
          </a:p>
        </p:txBody>
      </p:sp>
      <p:sp>
        <p:nvSpPr>
          <p:cNvPr id="62" name="ZoneTexte 5"/>
          <p:cNvSpPr txBox="1"/>
          <p:nvPr/>
        </p:nvSpPr>
        <p:spPr>
          <a:xfrm>
            <a:off x="2083996" y="947706"/>
            <a:ext cx="12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 Rounded MT Bold" charset="0"/>
                <a:ea typeface="Arial Rounded MT Bold" charset="0"/>
                <a:cs typeface="Arial Rounded MT Bold" charset="0"/>
              </a:rPr>
              <a:t>Understanding</a:t>
            </a:r>
          </a:p>
        </p:txBody>
      </p:sp>
      <p:sp>
        <p:nvSpPr>
          <p:cNvPr id="63" name="ZoneTexte 34"/>
          <p:cNvSpPr txBox="1"/>
          <p:nvPr/>
        </p:nvSpPr>
        <p:spPr>
          <a:xfrm>
            <a:off x="2464426" y="6099865"/>
            <a:ext cx="880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 Rounded MT Bold" charset="0"/>
                <a:ea typeface="Arial Rounded MT Bold" charset="0"/>
                <a:cs typeface="Arial Rounded MT Bold" charset="0"/>
              </a:rPr>
              <a:t>Alerting</a:t>
            </a:r>
          </a:p>
        </p:txBody>
      </p:sp>
      <p:sp>
        <p:nvSpPr>
          <p:cNvPr id="65" name="ZoneTexte 89"/>
          <p:cNvSpPr txBox="1"/>
          <p:nvPr/>
        </p:nvSpPr>
        <p:spPr>
          <a:xfrm>
            <a:off x="4538813" y="4691614"/>
            <a:ext cx="17896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802F76"/>
                </a:solidFill>
              </a:rPr>
              <a:t>Heterogeneous legal frameworks</a:t>
            </a:r>
          </a:p>
        </p:txBody>
      </p:sp>
      <p:sp>
        <p:nvSpPr>
          <p:cNvPr id="66" name="ZoneTexte 56"/>
          <p:cNvSpPr txBox="1"/>
          <p:nvPr/>
        </p:nvSpPr>
        <p:spPr>
          <a:xfrm>
            <a:off x="2674630" y="2405740"/>
            <a:ext cx="17262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802F76"/>
                </a:solidFill>
              </a:rPr>
              <a:t>Blurry concepts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699915" y="1640077"/>
            <a:ext cx="17970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Poorly understood concepts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000534" y="1895298"/>
            <a:ext cx="1154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802F76"/>
                </a:solidFill>
              </a:rPr>
              <a:t>Lack of scenarios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845862" y="3554205"/>
            <a:ext cx="10695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Most cases are </a:t>
            </a:r>
          </a:p>
          <a:p>
            <a:pPr algn="ctr"/>
            <a:r>
              <a:rPr lang="en-GB" sz="1100" dirty="0"/>
              <a:t>local problems</a:t>
            </a:r>
          </a:p>
        </p:txBody>
      </p:sp>
      <p:sp>
        <p:nvSpPr>
          <p:cNvPr id="70" name="ZoneTexte 66"/>
          <p:cNvSpPr txBox="1"/>
          <p:nvPr/>
        </p:nvSpPr>
        <p:spPr>
          <a:xfrm>
            <a:off x="4617140" y="2508428"/>
            <a:ext cx="16181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802F76"/>
                </a:solidFill>
              </a:rPr>
              <a:t>Invasion biologists</a:t>
            </a:r>
          </a:p>
          <a:p>
            <a:pPr algn="ctr"/>
            <a:r>
              <a:rPr lang="en-GB" sz="1100" dirty="0">
                <a:solidFill>
                  <a:srgbClr val="802F76"/>
                </a:solidFill>
              </a:rPr>
              <a:t> seen as biased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616064" y="3318464"/>
            <a:ext cx="16559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802F76"/>
                </a:solidFill>
              </a:rPr>
              <a:t>Actions indirectly positive</a:t>
            </a:r>
          </a:p>
        </p:txBody>
      </p:sp>
      <p:sp>
        <p:nvSpPr>
          <p:cNvPr id="72" name="Oval 71"/>
          <p:cNvSpPr/>
          <p:nvPr/>
        </p:nvSpPr>
        <p:spPr>
          <a:xfrm>
            <a:off x="2718689" y="176247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Oval 72"/>
          <p:cNvSpPr/>
          <p:nvPr/>
        </p:nvSpPr>
        <p:spPr>
          <a:xfrm>
            <a:off x="2948689" y="227529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Oval 73"/>
          <p:cNvSpPr/>
          <p:nvPr/>
        </p:nvSpPr>
        <p:spPr>
          <a:xfrm>
            <a:off x="2948689" y="2778113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5" name="Oval 74"/>
          <p:cNvSpPr/>
          <p:nvPr/>
        </p:nvSpPr>
        <p:spPr>
          <a:xfrm>
            <a:off x="2894528" y="362007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Oval 75"/>
          <p:cNvSpPr/>
          <p:nvPr/>
        </p:nvSpPr>
        <p:spPr>
          <a:xfrm>
            <a:off x="2854528" y="4518937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7" name="Oval 76"/>
          <p:cNvSpPr/>
          <p:nvPr/>
        </p:nvSpPr>
        <p:spPr>
          <a:xfrm>
            <a:off x="2854528" y="510776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8" name="Group 77"/>
          <p:cNvGrpSpPr/>
          <p:nvPr/>
        </p:nvGrpSpPr>
        <p:grpSpPr>
          <a:xfrm>
            <a:off x="2768689" y="2018884"/>
            <a:ext cx="265719" cy="3569029"/>
            <a:chOff x="1679580" y="2050781"/>
            <a:chExt cx="265719" cy="3569029"/>
          </a:xfrm>
        </p:grpSpPr>
        <p:sp>
          <p:nvSpPr>
            <p:cNvPr id="125" name="Oval 124"/>
            <p:cNvSpPr/>
            <p:nvPr/>
          </p:nvSpPr>
          <p:spPr>
            <a:xfrm>
              <a:off x="1899580" y="2050781"/>
              <a:ext cx="45719" cy="45719"/>
            </a:xfrm>
            <a:prstGeom prst="ellipse">
              <a:avLst/>
            </a:prstGeom>
            <a:solidFill>
              <a:srgbClr val="802F76"/>
            </a:solidFill>
            <a:ln>
              <a:solidFill>
                <a:srgbClr val="802F7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6" name="Oval 125"/>
            <p:cNvSpPr/>
            <p:nvPr/>
          </p:nvSpPr>
          <p:spPr>
            <a:xfrm>
              <a:off x="1899580" y="2563601"/>
              <a:ext cx="45719" cy="45719"/>
            </a:xfrm>
            <a:prstGeom prst="ellipse">
              <a:avLst/>
            </a:prstGeom>
            <a:solidFill>
              <a:srgbClr val="802F76"/>
            </a:solidFill>
            <a:ln>
              <a:solidFill>
                <a:srgbClr val="802F7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7" name="Oval 126"/>
            <p:cNvSpPr/>
            <p:nvPr/>
          </p:nvSpPr>
          <p:spPr>
            <a:xfrm>
              <a:off x="1679580" y="3076423"/>
              <a:ext cx="45719" cy="45719"/>
            </a:xfrm>
            <a:prstGeom prst="ellipse">
              <a:avLst/>
            </a:prstGeom>
            <a:solidFill>
              <a:srgbClr val="802F76"/>
            </a:solidFill>
            <a:ln>
              <a:solidFill>
                <a:srgbClr val="802F7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8" name="Oval 127"/>
            <p:cNvSpPr/>
            <p:nvPr/>
          </p:nvSpPr>
          <p:spPr>
            <a:xfrm>
              <a:off x="1715419" y="4106405"/>
              <a:ext cx="45719" cy="45719"/>
            </a:xfrm>
            <a:prstGeom prst="ellipse">
              <a:avLst/>
            </a:prstGeom>
            <a:solidFill>
              <a:srgbClr val="802F76"/>
            </a:solidFill>
            <a:ln>
              <a:solidFill>
                <a:srgbClr val="802F7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9" name="Oval 128"/>
            <p:cNvSpPr/>
            <p:nvPr/>
          </p:nvSpPr>
          <p:spPr>
            <a:xfrm>
              <a:off x="1765419" y="4845248"/>
              <a:ext cx="45719" cy="45719"/>
            </a:xfrm>
            <a:prstGeom prst="ellipse">
              <a:avLst/>
            </a:prstGeom>
            <a:solidFill>
              <a:srgbClr val="802F76"/>
            </a:solidFill>
            <a:ln>
              <a:solidFill>
                <a:srgbClr val="802F7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0" name="Oval 129"/>
            <p:cNvSpPr/>
            <p:nvPr/>
          </p:nvSpPr>
          <p:spPr>
            <a:xfrm>
              <a:off x="1835419" y="5574091"/>
              <a:ext cx="45719" cy="45719"/>
            </a:xfrm>
            <a:prstGeom prst="ellipse">
              <a:avLst/>
            </a:prstGeom>
            <a:solidFill>
              <a:srgbClr val="802F76"/>
            </a:solidFill>
            <a:ln>
              <a:solidFill>
                <a:srgbClr val="802F7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9" name="Oval 78"/>
          <p:cNvSpPr/>
          <p:nvPr/>
        </p:nvSpPr>
        <p:spPr>
          <a:xfrm>
            <a:off x="4662594" y="4574657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Oval 79"/>
          <p:cNvSpPr/>
          <p:nvPr/>
        </p:nvSpPr>
        <p:spPr>
          <a:xfrm>
            <a:off x="4732594" y="521933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Oval 80"/>
          <p:cNvSpPr/>
          <p:nvPr/>
        </p:nvSpPr>
        <p:spPr>
          <a:xfrm>
            <a:off x="4639715" y="3036473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2" name="Group 81"/>
          <p:cNvGrpSpPr/>
          <p:nvPr/>
        </p:nvGrpSpPr>
        <p:grpSpPr>
          <a:xfrm>
            <a:off x="4593246" y="2160520"/>
            <a:ext cx="525067" cy="3331867"/>
            <a:chOff x="3504137" y="2192417"/>
            <a:chExt cx="525067" cy="3331867"/>
          </a:xfrm>
        </p:grpSpPr>
        <p:sp>
          <p:nvSpPr>
            <p:cNvPr id="119" name="Oval 118"/>
            <p:cNvSpPr/>
            <p:nvPr/>
          </p:nvSpPr>
          <p:spPr>
            <a:xfrm>
              <a:off x="3673485" y="4843886"/>
              <a:ext cx="45719" cy="45719"/>
            </a:xfrm>
            <a:prstGeom prst="ellipse">
              <a:avLst/>
            </a:prstGeom>
            <a:solidFill>
              <a:srgbClr val="802F76"/>
            </a:solidFill>
            <a:ln>
              <a:solidFill>
                <a:srgbClr val="802F7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0" name="Oval 119"/>
            <p:cNvSpPr/>
            <p:nvPr/>
          </p:nvSpPr>
          <p:spPr>
            <a:xfrm>
              <a:off x="3983485" y="5478565"/>
              <a:ext cx="45719" cy="45719"/>
            </a:xfrm>
            <a:prstGeom prst="ellipse">
              <a:avLst/>
            </a:prstGeom>
            <a:solidFill>
              <a:srgbClr val="802F76"/>
            </a:solidFill>
            <a:ln>
              <a:solidFill>
                <a:srgbClr val="802F7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1" name="Oval 120"/>
            <p:cNvSpPr/>
            <p:nvPr/>
          </p:nvSpPr>
          <p:spPr>
            <a:xfrm>
              <a:off x="3723485" y="4116406"/>
              <a:ext cx="45719" cy="45719"/>
            </a:xfrm>
            <a:prstGeom prst="ellipse">
              <a:avLst/>
            </a:prstGeom>
            <a:solidFill>
              <a:srgbClr val="802F76"/>
            </a:solidFill>
            <a:ln>
              <a:solidFill>
                <a:srgbClr val="802F7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2" name="Oval 121"/>
            <p:cNvSpPr/>
            <p:nvPr/>
          </p:nvSpPr>
          <p:spPr>
            <a:xfrm>
              <a:off x="3546345" y="2192417"/>
              <a:ext cx="45719" cy="45719"/>
            </a:xfrm>
            <a:prstGeom prst="ellipse">
              <a:avLst/>
            </a:prstGeom>
            <a:solidFill>
              <a:srgbClr val="802F76"/>
            </a:solidFill>
            <a:ln>
              <a:solidFill>
                <a:srgbClr val="802F7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3726344" y="2667377"/>
              <a:ext cx="45719" cy="45719"/>
            </a:xfrm>
            <a:prstGeom prst="ellipse">
              <a:avLst/>
            </a:prstGeom>
            <a:solidFill>
              <a:srgbClr val="802F76"/>
            </a:solidFill>
            <a:ln>
              <a:solidFill>
                <a:srgbClr val="802F7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4" name="Oval 123"/>
            <p:cNvSpPr/>
            <p:nvPr/>
          </p:nvSpPr>
          <p:spPr>
            <a:xfrm>
              <a:off x="3504137" y="3477474"/>
              <a:ext cx="45719" cy="45719"/>
            </a:xfrm>
            <a:prstGeom prst="ellipse">
              <a:avLst/>
            </a:prstGeom>
            <a:solidFill>
              <a:srgbClr val="802F76"/>
            </a:solidFill>
            <a:ln>
              <a:solidFill>
                <a:srgbClr val="802F7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3" name="Oval 82"/>
          <p:cNvSpPr/>
          <p:nvPr/>
        </p:nvSpPr>
        <p:spPr>
          <a:xfrm>
            <a:off x="4838395" y="368744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Oval 83"/>
          <p:cNvSpPr/>
          <p:nvPr/>
        </p:nvSpPr>
        <p:spPr>
          <a:xfrm>
            <a:off x="4752868" y="174381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5" name="Oval 84"/>
          <p:cNvSpPr/>
          <p:nvPr/>
        </p:nvSpPr>
        <p:spPr>
          <a:xfrm>
            <a:off x="4823897" y="238926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Oval 1"/>
          <p:cNvSpPr/>
          <p:nvPr/>
        </p:nvSpPr>
        <p:spPr>
          <a:xfrm>
            <a:off x="2205319" y="3252943"/>
            <a:ext cx="2565479" cy="787640"/>
          </a:xfrm>
          <a:prstGeom prst="ellipse">
            <a:avLst/>
          </a:prstGeom>
          <a:noFill/>
          <a:ln w="76200">
            <a:solidFill>
              <a:srgbClr val="EF7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780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238" y="1309594"/>
            <a:ext cx="7821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One way to </a:t>
            </a:r>
            <a:r>
              <a:rPr lang="en-GB" sz="3600" dirty="0">
                <a:solidFill>
                  <a:schemeClr val="accent2"/>
                </a:solidFill>
              </a:rPr>
              <a:t>quantify impacts</a:t>
            </a:r>
            <a:r>
              <a:rPr lang="en-GB" sz="3600" dirty="0"/>
              <a:t>, but also </a:t>
            </a:r>
            <a:r>
              <a:rPr lang="en-GB" sz="3600" dirty="0">
                <a:solidFill>
                  <a:schemeClr val="accent2"/>
                </a:solidFill>
              </a:rPr>
              <a:t>to touch non-scientists </a:t>
            </a:r>
            <a:r>
              <a:rPr lang="en-GB" sz="3600" dirty="0"/>
              <a:t>is to use a metrics that they are familiar with: </a:t>
            </a:r>
            <a:r>
              <a:rPr lang="en-GB" sz="3600" b="1" dirty="0">
                <a:solidFill>
                  <a:srgbClr val="EF7F2D"/>
                </a:solidFill>
              </a:rPr>
              <a:t>currencies</a:t>
            </a:r>
          </a:p>
        </p:txBody>
      </p:sp>
      <p:pic>
        <p:nvPicPr>
          <p:cNvPr id="56322" name="Picture 2" descr="mage result for currency attractiv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55" y="4285129"/>
            <a:ext cx="3632660" cy="2045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48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42842" y="1722783"/>
            <a:ext cx="4791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/>
              <a:buChar char="è"/>
            </a:pPr>
            <a:r>
              <a:rPr lang="en-US" sz="2000" b="1" dirty="0">
                <a:sym typeface="Wingdings" panose="05000000000000000000" pitchFamily="2" charset="2"/>
              </a:rPr>
              <a:t>even increasing worldwide</a:t>
            </a:r>
            <a:endParaRPr lang="fr-FR" sz="20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6"/>
          <a:stretch/>
        </p:blipFill>
        <p:spPr bwMode="auto">
          <a:xfrm>
            <a:off x="1556901" y="2422187"/>
            <a:ext cx="7136732" cy="413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E5DCAD-1955-5549-AD75-629F7A5873F3}"/>
              </a:ext>
            </a:extLst>
          </p:cNvPr>
          <p:cNvSpPr txBox="1"/>
          <p:nvPr/>
        </p:nvSpPr>
        <p:spPr>
          <a:xfrm>
            <a:off x="859284" y="213323"/>
            <a:ext cx="742543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600" b="1" dirty="0">
                <a:solidFill>
                  <a:srgbClr val="EF7F2D"/>
                </a:solidFill>
              </a:rPr>
              <a:t>There are </a:t>
            </a:r>
            <a:r>
              <a:rPr lang="fr-FR" sz="3600" b="1" dirty="0" err="1">
                <a:solidFill>
                  <a:srgbClr val="EF7F2D"/>
                </a:solidFill>
              </a:rPr>
              <a:t>studies</a:t>
            </a:r>
            <a:r>
              <a:rPr lang="fr-FR" sz="3600" b="1" dirty="0">
                <a:solidFill>
                  <a:srgbClr val="EF7F2D"/>
                </a:solidFill>
              </a:rPr>
              <a:t> on the </a:t>
            </a:r>
          </a:p>
          <a:p>
            <a:pPr algn="ctr">
              <a:defRPr/>
            </a:pPr>
            <a:r>
              <a:rPr lang="fr-FR" sz="3600" b="1" dirty="0" err="1">
                <a:solidFill>
                  <a:srgbClr val="EF7F2D"/>
                </a:solidFill>
              </a:rPr>
              <a:t>economic</a:t>
            </a:r>
            <a:r>
              <a:rPr lang="fr-FR" sz="3600" b="1" dirty="0">
                <a:solidFill>
                  <a:srgbClr val="EF7F2D"/>
                </a:solidFill>
              </a:rPr>
              <a:t> </a:t>
            </a:r>
            <a:r>
              <a:rPr lang="fr-FR" sz="3600" b="1" dirty="0" err="1">
                <a:solidFill>
                  <a:srgbClr val="EF7F2D"/>
                </a:solidFill>
              </a:rPr>
              <a:t>costs</a:t>
            </a:r>
            <a:r>
              <a:rPr lang="fr-FR" sz="3600" b="1" dirty="0">
                <a:solidFill>
                  <a:srgbClr val="EF7F2D"/>
                </a:solidFill>
              </a:rPr>
              <a:t> of </a:t>
            </a:r>
            <a:r>
              <a:rPr lang="fr-FR" sz="3600" b="1" dirty="0" err="1">
                <a:solidFill>
                  <a:srgbClr val="EF7F2D"/>
                </a:solidFill>
              </a:rPr>
              <a:t>biological</a:t>
            </a:r>
            <a:r>
              <a:rPr lang="fr-FR" sz="3600" b="1" dirty="0">
                <a:solidFill>
                  <a:srgbClr val="EF7F2D"/>
                </a:solidFill>
              </a:rPr>
              <a:t> invasions</a:t>
            </a:r>
          </a:p>
        </p:txBody>
      </p:sp>
      <p:pic>
        <p:nvPicPr>
          <p:cNvPr id="9218" name="Picture 2" descr="Alien Invasive Challenges and Management ~ a Complex Matter - South African  Smallholder Online">
            <a:extLst>
              <a:ext uri="{FF2B5EF4-FFF2-40B4-BE49-F238E27FC236}">
                <a16:creationId xmlns:a16="http://schemas.microsoft.com/office/drawing/2014/main" id="{808D3013-047B-BA41-8AFB-01123EC47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67" y="2139344"/>
            <a:ext cx="4520282" cy="2542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376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200993-1745-7F40-AA59-BAEBB0E368C5}"/>
              </a:ext>
            </a:extLst>
          </p:cNvPr>
          <p:cNvSpPr txBox="1"/>
          <p:nvPr/>
        </p:nvSpPr>
        <p:spPr>
          <a:xfrm>
            <a:off x="5323276" y="5302965"/>
            <a:ext cx="373506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800" dirty="0"/>
              <a:t>No possible </a:t>
            </a:r>
            <a:r>
              <a:rPr lang="en-FR" sz="2800" b="1" dirty="0">
                <a:solidFill>
                  <a:schemeClr val="accent2"/>
                </a:solidFill>
              </a:rPr>
              <a:t>compilation</a:t>
            </a:r>
          </a:p>
          <a:p>
            <a:r>
              <a:rPr lang="en-FR" sz="2800" dirty="0"/>
              <a:t>No possible </a:t>
            </a:r>
            <a:r>
              <a:rPr lang="en-FR" sz="2800" b="1" dirty="0">
                <a:solidFill>
                  <a:schemeClr val="accent2"/>
                </a:solidFill>
              </a:rPr>
              <a:t>comparison</a:t>
            </a:r>
          </a:p>
          <a:p>
            <a:r>
              <a:rPr lang="en-FR" sz="2800" dirty="0"/>
              <a:t>No possible </a:t>
            </a:r>
            <a:r>
              <a:rPr lang="en-FR" sz="2800" b="1" dirty="0">
                <a:solidFill>
                  <a:schemeClr val="accent2"/>
                </a:solidFill>
              </a:rPr>
              <a:t>synthesis</a:t>
            </a:r>
            <a:endParaRPr lang="en-FR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C4735-5D8D-6D46-9A90-587C2C271770}"/>
              </a:ext>
            </a:extLst>
          </p:cNvPr>
          <p:cNvSpPr txBox="1"/>
          <p:nvPr/>
        </p:nvSpPr>
        <p:spPr>
          <a:xfrm>
            <a:off x="228962" y="5610742"/>
            <a:ext cx="38323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1600" dirty="0">
                <a:solidFill>
                  <a:schemeClr val="accent2"/>
                </a:solidFill>
              </a:rPr>
              <a:t>temporal and spatial scales,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1600" dirty="0">
                <a:solidFill>
                  <a:schemeClr val="accent2"/>
                </a:solidFill>
              </a:rPr>
              <a:t>location,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1600" dirty="0">
                <a:solidFill>
                  <a:schemeClr val="accent2"/>
                </a:solidFill>
              </a:rPr>
              <a:t>type of costs (damage vs management),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1600" dirty="0">
                <a:solidFill>
                  <a:schemeClr val="accent2"/>
                </a:solidFill>
              </a:rPr>
              <a:t>observed vs potential costs, …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0B2B37E-5512-8644-9F1F-7BE9DDF94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86" y="273169"/>
            <a:ext cx="9144000" cy="49562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7B95CE-1696-0848-BCCF-16DB92285B43}"/>
              </a:ext>
            </a:extLst>
          </p:cNvPr>
          <p:cNvSpPr txBox="1"/>
          <p:nvPr/>
        </p:nvSpPr>
        <p:spPr>
          <a:xfrm>
            <a:off x="414592" y="3781356"/>
            <a:ext cx="20868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400" dirty="0"/>
              <a:t>Control program of the invasive tiger mosquitoe in South America from 1990 to 2030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6E1E43-E502-1948-AD5A-21FC265C07B3}"/>
              </a:ext>
            </a:extLst>
          </p:cNvPr>
          <p:cNvSpPr txBox="1"/>
          <p:nvPr/>
        </p:nvSpPr>
        <p:spPr>
          <a:xfrm>
            <a:off x="58329" y="2274239"/>
            <a:ext cx="20868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400" dirty="0"/>
              <a:t>100,000 yearly hospitalisations due to the Red Imported Fire Ant in the USA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B8AEAC-C106-1D45-8E72-711D37635863}"/>
              </a:ext>
            </a:extLst>
          </p:cNvPr>
          <p:cNvSpPr txBox="1"/>
          <p:nvPr/>
        </p:nvSpPr>
        <p:spPr>
          <a:xfrm>
            <a:off x="863872" y="319597"/>
            <a:ext cx="234684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400" dirty="0"/>
              <a:t>Damages by the zebra and quagga mussels in Canadian lakes from 1991 to 1997</a:t>
            </a:r>
          </a:p>
          <a:p>
            <a:endParaRPr lang="en-FR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B8B9CA-D692-5E4C-ABDA-A0FEDDAC4631}"/>
              </a:ext>
            </a:extLst>
          </p:cNvPr>
          <p:cNvSpPr txBox="1"/>
          <p:nvPr/>
        </p:nvSpPr>
        <p:spPr>
          <a:xfrm>
            <a:off x="4557314" y="319596"/>
            <a:ext cx="350040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400" dirty="0"/>
              <a:t>Yield losses in agriculture and health costs due to Ambrosia in Western Europe from 2012 to 2017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C5901-8CA4-D04D-9B69-E523F0A96A49}"/>
              </a:ext>
            </a:extLst>
          </p:cNvPr>
          <p:cNvSpPr txBox="1"/>
          <p:nvPr/>
        </p:nvSpPr>
        <p:spPr>
          <a:xfrm>
            <a:off x="6769659" y="1821751"/>
            <a:ext cx="208683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400" dirty="0"/>
              <a:t>Management costs of invasive mammals in Japanese islands in 2005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FAA4F8-20A8-2F40-8A1A-21B046933B39}"/>
              </a:ext>
            </a:extLst>
          </p:cNvPr>
          <p:cNvSpPr txBox="1"/>
          <p:nvPr/>
        </p:nvSpPr>
        <p:spPr>
          <a:xfrm>
            <a:off x="6642577" y="3532129"/>
            <a:ext cx="241576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sz="1400" dirty="0"/>
              <a:t>Potential cost of the Brown Tree Snake if it were to invade Australia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80FF25-4D8F-F749-AE41-42A8521FF79E}"/>
              </a:ext>
            </a:extLst>
          </p:cNvPr>
          <p:cNvSpPr txBox="1"/>
          <p:nvPr/>
        </p:nvSpPr>
        <p:spPr>
          <a:xfrm>
            <a:off x="3751450" y="4349974"/>
            <a:ext cx="241576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Waterways blocked by the floating primrose-willow in 14 African countries since 1995</a:t>
            </a:r>
          </a:p>
          <a:p>
            <a:endParaRPr lang="en-FR" sz="1400" dirty="0"/>
          </a:p>
        </p:txBody>
      </p:sp>
    </p:spTree>
    <p:extLst>
      <p:ext uri="{BB962C8B-B14F-4D97-AF65-F5344CB8AC3E}">
        <p14:creationId xmlns:p14="http://schemas.microsoft.com/office/powerpoint/2010/main" val="950338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41"/>
          <a:stretch/>
        </p:blipFill>
        <p:spPr bwMode="auto">
          <a:xfrm>
            <a:off x="770453" y="2999495"/>
            <a:ext cx="5990541" cy="205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98" y="4801787"/>
            <a:ext cx="5559123" cy="1367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442842" y="1716197"/>
            <a:ext cx="47911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/>
              <a:buChar char="è"/>
            </a:pPr>
            <a:r>
              <a:rPr lang="en-US" sz="2000" b="1" dirty="0">
                <a:sym typeface="Wingdings" panose="05000000000000000000" pitchFamily="2" charset="2"/>
              </a:rPr>
              <a:t>Mainly restricted to particular taxa, areas, sectors,…</a:t>
            </a:r>
            <a:endParaRPr lang="fr-FR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94CB9-2C76-E848-8354-53579B0AB3FB}"/>
              </a:ext>
            </a:extLst>
          </p:cNvPr>
          <p:cNvSpPr txBox="1"/>
          <p:nvPr/>
        </p:nvSpPr>
        <p:spPr>
          <a:xfrm>
            <a:off x="859284" y="213323"/>
            <a:ext cx="742543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600" b="1" dirty="0">
                <a:solidFill>
                  <a:srgbClr val="EF7F2D"/>
                </a:solidFill>
              </a:rPr>
              <a:t>There are </a:t>
            </a:r>
            <a:r>
              <a:rPr lang="fr-FR" sz="3600" b="1" dirty="0" err="1">
                <a:solidFill>
                  <a:srgbClr val="EF7F2D"/>
                </a:solidFill>
              </a:rPr>
              <a:t>studies</a:t>
            </a:r>
            <a:r>
              <a:rPr lang="fr-FR" sz="3600" b="1" dirty="0">
                <a:solidFill>
                  <a:srgbClr val="EF7F2D"/>
                </a:solidFill>
              </a:rPr>
              <a:t> on the </a:t>
            </a:r>
          </a:p>
          <a:p>
            <a:pPr algn="ctr">
              <a:defRPr/>
            </a:pPr>
            <a:r>
              <a:rPr lang="fr-FR" sz="3600" b="1" dirty="0" err="1">
                <a:solidFill>
                  <a:srgbClr val="EF7F2D"/>
                </a:solidFill>
              </a:rPr>
              <a:t>economic</a:t>
            </a:r>
            <a:r>
              <a:rPr lang="fr-FR" sz="3600" b="1" dirty="0">
                <a:solidFill>
                  <a:srgbClr val="EF7F2D"/>
                </a:solidFill>
              </a:rPr>
              <a:t> </a:t>
            </a:r>
            <a:r>
              <a:rPr lang="fr-FR" sz="3600" b="1" dirty="0" err="1">
                <a:solidFill>
                  <a:srgbClr val="EF7F2D"/>
                </a:solidFill>
              </a:rPr>
              <a:t>costs</a:t>
            </a:r>
            <a:r>
              <a:rPr lang="fr-FR" sz="3600" b="1" dirty="0">
                <a:solidFill>
                  <a:srgbClr val="EF7F2D"/>
                </a:solidFill>
              </a:rPr>
              <a:t> of </a:t>
            </a:r>
            <a:r>
              <a:rPr lang="fr-FR" sz="3600" b="1" dirty="0" err="1">
                <a:solidFill>
                  <a:srgbClr val="EF7F2D"/>
                </a:solidFill>
              </a:rPr>
              <a:t>biological</a:t>
            </a:r>
            <a:r>
              <a:rPr lang="fr-FR" sz="3600" b="1" dirty="0">
                <a:solidFill>
                  <a:srgbClr val="EF7F2D"/>
                </a:solidFill>
              </a:rPr>
              <a:t> invasions</a:t>
            </a:r>
          </a:p>
        </p:txBody>
      </p:sp>
    </p:spTree>
    <p:extLst>
      <p:ext uri="{BB962C8B-B14F-4D97-AF65-F5344CB8AC3E}">
        <p14:creationId xmlns:p14="http://schemas.microsoft.com/office/powerpoint/2010/main" val="4063607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3827" y="304800"/>
            <a:ext cx="3493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EF7F2D"/>
                </a:solidFill>
              </a:rPr>
              <a:t>Biological invasions</a:t>
            </a:r>
          </a:p>
        </p:txBody>
      </p:sp>
      <p:sp>
        <p:nvSpPr>
          <p:cNvPr id="3" name="AutoShape 4" descr=" giant mouse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 descr="mage result for invasive hyacinth">
            <a:extLst>
              <a:ext uri="{FF2B5EF4-FFF2-40B4-BE49-F238E27FC236}">
                <a16:creationId xmlns:a16="http://schemas.microsoft.com/office/drawing/2014/main" id="{670FCBD9-FC1E-6F4A-AD02-B9A6227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2198"/>
            <a:ext cx="9144000" cy="350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DB8D4E-793C-A946-A330-9666B2741CBD}"/>
              </a:ext>
            </a:extLst>
          </p:cNvPr>
          <p:cNvSpPr txBox="1"/>
          <p:nvPr/>
        </p:nvSpPr>
        <p:spPr>
          <a:xfrm>
            <a:off x="3073062" y="1166117"/>
            <a:ext cx="3807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EF7F2D"/>
                </a:solidFill>
              </a:rPr>
              <a:t>Invasive alien species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F83BC17F-19D3-7149-A242-74762AC66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928" y="2490881"/>
            <a:ext cx="60981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x-none" sz="2000" dirty="0"/>
              <a:t>Alien </a:t>
            </a:r>
            <a:r>
              <a:rPr lang="fr-FR" altLang="x-none" sz="2000" dirty="0" err="1"/>
              <a:t>species</a:t>
            </a:r>
            <a:r>
              <a:rPr lang="fr-FR" altLang="x-none" sz="2000" dirty="0"/>
              <a:t> </a:t>
            </a:r>
            <a:r>
              <a:rPr lang="fr-FR" altLang="x-none" sz="2000" dirty="0" err="1"/>
              <a:t>that</a:t>
            </a:r>
            <a:r>
              <a:rPr lang="fr-FR" altLang="x-none" sz="2000" dirty="0"/>
              <a:t> </a:t>
            </a:r>
            <a:r>
              <a:rPr lang="fr-FR" altLang="x-none" sz="2000" dirty="0" err="1"/>
              <a:t>establish</a:t>
            </a:r>
            <a:r>
              <a:rPr lang="fr-FR" altLang="x-none" sz="2000" dirty="0"/>
              <a:t>, spread and </a:t>
            </a:r>
            <a:r>
              <a:rPr lang="fr-FR" altLang="x-none" sz="2000" dirty="0" err="1"/>
              <a:t>become</a:t>
            </a:r>
            <a:r>
              <a:rPr lang="fr-FR" altLang="x-none" sz="2000" dirty="0"/>
              <a:t> </a:t>
            </a:r>
            <a:r>
              <a:rPr lang="fr-FR" altLang="x-none" sz="2000" dirty="0" err="1"/>
              <a:t>impactful</a:t>
            </a:r>
            <a:endParaRPr lang="fr-FR" altLang="x-none" sz="2000" dirty="0"/>
          </a:p>
        </p:txBody>
      </p:sp>
    </p:spTree>
    <p:extLst>
      <p:ext uri="{BB962C8B-B14F-4D97-AF65-F5344CB8AC3E}">
        <p14:creationId xmlns:p14="http://schemas.microsoft.com/office/powerpoint/2010/main" val="2335567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F4D72B-B2D7-9E48-84CC-7359803071AD}"/>
              </a:ext>
            </a:extLst>
          </p:cNvPr>
          <p:cNvSpPr/>
          <p:nvPr/>
        </p:nvSpPr>
        <p:spPr>
          <a:xfrm>
            <a:off x="2442841" y="1722783"/>
            <a:ext cx="58645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/>
              <a:buChar char="è"/>
            </a:pPr>
            <a:r>
              <a:rPr lang="en-US" sz="2000" b="1" dirty="0">
                <a:sym typeface="Wingdings" panose="05000000000000000000" pitchFamily="2" charset="2"/>
              </a:rPr>
              <a:t>Not standardized, difficult to compare/compile</a:t>
            </a:r>
            <a:endParaRPr lang="fr-FR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75DE5-83C0-684D-B3D5-093F78060E17}"/>
              </a:ext>
            </a:extLst>
          </p:cNvPr>
          <p:cNvSpPr txBox="1"/>
          <p:nvPr/>
        </p:nvSpPr>
        <p:spPr>
          <a:xfrm>
            <a:off x="859284" y="213323"/>
            <a:ext cx="742543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600" b="1" dirty="0">
                <a:solidFill>
                  <a:srgbClr val="EF7F2D"/>
                </a:solidFill>
              </a:rPr>
              <a:t>There are </a:t>
            </a:r>
            <a:r>
              <a:rPr lang="fr-FR" sz="3600" b="1" dirty="0" err="1">
                <a:solidFill>
                  <a:srgbClr val="EF7F2D"/>
                </a:solidFill>
              </a:rPr>
              <a:t>studies</a:t>
            </a:r>
            <a:r>
              <a:rPr lang="fr-FR" sz="3600" b="1" dirty="0">
                <a:solidFill>
                  <a:srgbClr val="EF7F2D"/>
                </a:solidFill>
              </a:rPr>
              <a:t> on the </a:t>
            </a:r>
          </a:p>
          <a:p>
            <a:pPr algn="ctr">
              <a:defRPr/>
            </a:pPr>
            <a:r>
              <a:rPr lang="fr-FR" sz="3600" b="1" dirty="0" err="1">
                <a:solidFill>
                  <a:srgbClr val="EF7F2D"/>
                </a:solidFill>
              </a:rPr>
              <a:t>economic</a:t>
            </a:r>
            <a:r>
              <a:rPr lang="fr-FR" sz="3600" b="1" dirty="0">
                <a:solidFill>
                  <a:srgbClr val="EF7F2D"/>
                </a:solidFill>
              </a:rPr>
              <a:t> </a:t>
            </a:r>
            <a:r>
              <a:rPr lang="fr-FR" sz="3600" b="1" dirty="0" err="1">
                <a:solidFill>
                  <a:srgbClr val="EF7F2D"/>
                </a:solidFill>
              </a:rPr>
              <a:t>costs</a:t>
            </a:r>
            <a:r>
              <a:rPr lang="fr-FR" sz="3600" b="1" dirty="0">
                <a:solidFill>
                  <a:srgbClr val="EF7F2D"/>
                </a:solidFill>
              </a:rPr>
              <a:t> of </a:t>
            </a:r>
            <a:r>
              <a:rPr lang="fr-FR" sz="3600" b="1" dirty="0" err="1">
                <a:solidFill>
                  <a:srgbClr val="EF7F2D"/>
                </a:solidFill>
              </a:rPr>
              <a:t>biological</a:t>
            </a:r>
            <a:r>
              <a:rPr lang="fr-FR" sz="3600" b="1" dirty="0">
                <a:solidFill>
                  <a:srgbClr val="EF7F2D"/>
                </a:solidFill>
              </a:rPr>
              <a:t> invasions</a:t>
            </a:r>
          </a:p>
        </p:txBody>
      </p:sp>
    </p:spTree>
    <p:extLst>
      <p:ext uri="{BB962C8B-B14F-4D97-AF65-F5344CB8AC3E}">
        <p14:creationId xmlns:p14="http://schemas.microsoft.com/office/powerpoint/2010/main" val="3847621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2114" y="2890391"/>
            <a:ext cx="5742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Need for a reliable synthesis at a global scale</a:t>
            </a:r>
            <a:endParaRPr lang="fr-FR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F4D72B-B2D7-9E48-84CC-7359803071AD}"/>
              </a:ext>
            </a:extLst>
          </p:cNvPr>
          <p:cNvSpPr/>
          <p:nvPr/>
        </p:nvSpPr>
        <p:spPr>
          <a:xfrm>
            <a:off x="2442841" y="1722783"/>
            <a:ext cx="58645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/>
              <a:buChar char="è"/>
            </a:pPr>
            <a:r>
              <a:rPr lang="en-US" sz="2000" b="1" dirty="0">
                <a:sym typeface="Wingdings" panose="05000000000000000000" pitchFamily="2" charset="2"/>
              </a:rPr>
              <a:t>Not standardized, difficult to compare/compile</a:t>
            </a:r>
            <a:endParaRPr lang="fr-FR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75DE5-83C0-684D-B3D5-093F78060E17}"/>
              </a:ext>
            </a:extLst>
          </p:cNvPr>
          <p:cNvSpPr txBox="1"/>
          <p:nvPr/>
        </p:nvSpPr>
        <p:spPr>
          <a:xfrm>
            <a:off x="859284" y="213323"/>
            <a:ext cx="742543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600" b="1" dirty="0">
                <a:solidFill>
                  <a:srgbClr val="EF7F2D"/>
                </a:solidFill>
              </a:rPr>
              <a:t>There are </a:t>
            </a:r>
            <a:r>
              <a:rPr lang="fr-FR" sz="3600" b="1" dirty="0" err="1">
                <a:solidFill>
                  <a:srgbClr val="EF7F2D"/>
                </a:solidFill>
              </a:rPr>
              <a:t>studies</a:t>
            </a:r>
            <a:r>
              <a:rPr lang="fr-FR" sz="3600" b="1" dirty="0">
                <a:solidFill>
                  <a:srgbClr val="EF7F2D"/>
                </a:solidFill>
              </a:rPr>
              <a:t> on the </a:t>
            </a:r>
          </a:p>
          <a:p>
            <a:pPr algn="ctr">
              <a:defRPr/>
            </a:pPr>
            <a:r>
              <a:rPr lang="fr-FR" sz="3600" b="1" dirty="0" err="1">
                <a:solidFill>
                  <a:srgbClr val="EF7F2D"/>
                </a:solidFill>
              </a:rPr>
              <a:t>economic</a:t>
            </a:r>
            <a:r>
              <a:rPr lang="fr-FR" sz="3600" b="1" dirty="0">
                <a:solidFill>
                  <a:srgbClr val="EF7F2D"/>
                </a:solidFill>
              </a:rPr>
              <a:t> </a:t>
            </a:r>
            <a:r>
              <a:rPr lang="fr-FR" sz="3600" b="1" dirty="0" err="1">
                <a:solidFill>
                  <a:srgbClr val="EF7F2D"/>
                </a:solidFill>
              </a:rPr>
              <a:t>costs</a:t>
            </a:r>
            <a:r>
              <a:rPr lang="fr-FR" sz="3600" b="1" dirty="0">
                <a:solidFill>
                  <a:srgbClr val="EF7F2D"/>
                </a:solidFill>
              </a:rPr>
              <a:t> of </a:t>
            </a:r>
            <a:r>
              <a:rPr lang="fr-FR" sz="3600" b="1" dirty="0" err="1">
                <a:solidFill>
                  <a:srgbClr val="EF7F2D"/>
                </a:solidFill>
              </a:rPr>
              <a:t>biological</a:t>
            </a:r>
            <a:r>
              <a:rPr lang="fr-FR" sz="3600" b="1" dirty="0">
                <a:solidFill>
                  <a:srgbClr val="EF7F2D"/>
                </a:solidFill>
              </a:rPr>
              <a:t> invasions</a:t>
            </a:r>
          </a:p>
        </p:txBody>
      </p:sp>
    </p:spTree>
    <p:extLst>
      <p:ext uri="{BB962C8B-B14F-4D97-AF65-F5344CB8AC3E}">
        <p14:creationId xmlns:p14="http://schemas.microsoft.com/office/powerpoint/2010/main" val="1577757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598807" y="5142786"/>
            <a:ext cx="79463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InvaCost</a:t>
            </a:r>
            <a:r>
              <a:rPr lang="en-US" sz="2200" b="1" dirty="0">
                <a:latin typeface="Cambria" panose="02040503050406030204" pitchFamily="18" charset="0"/>
              </a:rPr>
              <a:t> = the first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global</a:t>
            </a:r>
            <a:r>
              <a:rPr lang="en-US" sz="2200" b="1" dirty="0">
                <a:latin typeface="Cambria" panose="02040503050406030204" pitchFamily="18" charset="0"/>
              </a:rPr>
              <a:t>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compilation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200" b="1" dirty="0">
                <a:latin typeface="Cambria" panose="02040503050406030204" pitchFamily="18" charset="0"/>
              </a:rPr>
              <a:t>of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published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economic costs </a:t>
            </a:r>
            <a:r>
              <a:rPr lang="en-US" sz="2200" b="1" dirty="0">
                <a:latin typeface="Cambria" panose="02040503050406030204" pitchFamily="18" charset="0"/>
              </a:rPr>
              <a:t>of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biological invasions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4F70F2-8A1C-154A-91D1-B88E97968C6C}"/>
              </a:ext>
            </a:extLst>
          </p:cNvPr>
          <p:cNvSpPr/>
          <p:nvPr/>
        </p:nvSpPr>
        <p:spPr>
          <a:xfrm>
            <a:off x="1632114" y="2890391"/>
            <a:ext cx="5742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Need for a reliable synthesis at a global scale</a:t>
            </a:r>
            <a:endParaRPr lang="fr-FR" sz="32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943FAD-1EBF-B245-8CA9-3B50CD54E265}"/>
              </a:ext>
            </a:extLst>
          </p:cNvPr>
          <p:cNvSpPr/>
          <p:nvPr/>
        </p:nvSpPr>
        <p:spPr>
          <a:xfrm>
            <a:off x="2442841" y="1722783"/>
            <a:ext cx="58645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/>
              <a:buChar char="è"/>
            </a:pPr>
            <a:r>
              <a:rPr lang="en-US" sz="2000" b="1" dirty="0">
                <a:sym typeface="Wingdings" panose="05000000000000000000" pitchFamily="2" charset="2"/>
              </a:rPr>
              <a:t>Not standardized, difficult to compare/compile</a:t>
            </a:r>
            <a:endParaRPr lang="fr-FR" sz="2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909F2A-B000-9540-8CE2-13BADE228C82}"/>
              </a:ext>
            </a:extLst>
          </p:cNvPr>
          <p:cNvSpPr txBox="1"/>
          <p:nvPr/>
        </p:nvSpPr>
        <p:spPr>
          <a:xfrm>
            <a:off x="859284" y="213323"/>
            <a:ext cx="742543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600" b="1" dirty="0">
                <a:solidFill>
                  <a:srgbClr val="EF7F2D"/>
                </a:solidFill>
              </a:rPr>
              <a:t>There are </a:t>
            </a:r>
            <a:r>
              <a:rPr lang="fr-FR" sz="3600" b="1" dirty="0" err="1">
                <a:solidFill>
                  <a:srgbClr val="EF7F2D"/>
                </a:solidFill>
              </a:rPr>
              <a:t>studies</a:t>
            </a:r>
            <a:r>
              <a:rPr lang="fr-FR" sz="3600" b="1" dirty="0">
                <a:solidFill>
                  <a:srgbClr val="EF7F2D"/>
                </a:solidFill>
              </a:rPr>
              <a:t> on the </a:t>
            </a:r>
          </a:p>
          <a:p>
            <a:pPr algn="ctr">
              <a:defRPr/>
            </a:pPr>
            <a:r>
              <a:rPr lang="fr-FR" sz="3600" b="1" dirty="0" err="1">
                <a:solidFill>
                  <a:srgbClr val="EF7F2D"/>
                </a:solidFill>
              </a:rPr>
              <a:t>economic</a:t>
            </a:r>
            <a:r>
              <a:rPr lang="fr-FR" sz="3600" b="1" dirty="0">
                <a:solidFill>
                  <a:srgbClr val="EF7F2D"/>
                </a:solidFill>
              </a:rPr>
              <a:t> </a:t>
            </a:r>
            <a:r>
              <a:rPr lang="fr-FR" sz="3600" b="1" dirty="0" err="1">
                <a:solidFill>
                  <a:srgbClr val="EF7F2D"/>
                </a:solidFill>
              </a:rPr>
              <a:t>costs</a:t>
            </a:r>
            <a:r>
              <a:rPr lang="fr-FR" sz="3600" b="1" dirty="0">
                <a:solidFill>
                  <a:srgbClr val="EF7F2D"/>
                </a:solidFill>
              </a:rPr>
              <a:t> of </a:t>
            </a:r>
            <a:r>
              <a:rPr lang="fr-FR" sz="3600" b="1" dirty="0" err="1">
                <a:solidFill>
                  <a:srgbClr val="EF7F2D"/>
                </a:solidFill>
              </a:rPr>
              <a:t>biological</a:t>
            </a:r>
            <a:r>
              <a:rPr lang="fr-FR" sz="3600" b="1" dirty="0">
                <a:solidFill>
                  <a:srgbClr val="EF7F2D"/>
                </a:solidFill>
              </a:rPr>
              <a:t> invasions</a:t>
            </a:r>
          </a:p>
        </p:txBody>
      </p:sp>
    </p:spTree>
    <p:extLst>
      <p:ext uri="{BB962C8B-B14F-4D97-AF65-F5344CB8AC3E}">
        <p14:creationId xmlns:p14="http://schemas.microsoft.com/office/powerpoint/2010/main" val="3269956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1531945" y="1528803"/>
            <a:ext cx="6357506" cy="904687"/>
            <a:chOff x="2244704" y="2474042"/>
            <a:chExt cx="6071713" cy="828053"/>
          </a:xfrm>
          <a:solidFill>
            <a:schemeClr val="accent2"/>
          </a:solidFill>
        </p:grpSpPr>
        <p:sp>
          <p:nvSpPr>
            <p:cNvPr id="11" name="Rectangle à coins arrondis 10"/>
            <p:cNvSpPr/>
            <p:nvPr/>
          </p:nvSpPr>
          <p:spPr>
            <a:xfrm>
              <a:off x="2244704" y="2474042"/>
              <a:ext cx="6071713" cy="828053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b="1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555776" y="2564904"/>
              <a:ext cx="5760640" cy="64792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Compile, standardize, describe and analyze </a:t>
              </a:r>
              <a:r>
                <a:rPr lang="en-US" sz="2000" b="1" dirty="0"/>
                <a:t>economic cost estimates associated with invasions globally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06112" y="288279"/>
            <a:ext cx="7821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We reviewed the literature for studies with explicit </a:t>
            </a:r>
            <a:r>
              <a:rPr lang="en-GB" sz="2400" b="1" dirty="0">
                <a:solidFill>
                  <a:srgbClr val="EF7F2D"/>
                </a:solidFill>
              </a:rPr>
              <a:t>estimations of costs of invasive alien species</a:t>
            </a:r>
          </a:p>
        </p:txBody>
      </p:sp>
    </p:spTree>
    <p:extLst>
      <p:ext uri="{BB962C8B-B14F-4D97-AF65-F5344CB8AC3E}">
        <p14:creationId xmlns:p14="http://schemas.microsoft.com/office/powerpoint/2010/main" val="1604197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1531944" y="2663473"/>
            <a:ext cx="6348935" cy="828053"/>
            <a:chOff x="2261627" y="1294912"/>
            <a:chExt cx="6348935" cy="828053"/>
          </a:xfrm>
          <a:solidFill>
            <a:schemeClr val="accent2"/>
          </a:solidFill>
        </p:grpSpPr>
        <p:sp>
          <p:nvSpPr>
            <p:cNvPr id="8" name="Rectangle à coins arrondis 7"/>
            <p:cNvSpPr/>
            <p:nvPr/>
          </p:nvSpPr>
          <p:spPr>
            <a:xfrm>
              <a:off x="2261627" y="1294912"/>
              <a:ext cx="6348935" cy="828053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55776" y="1370385"/>
              <a:ext cx="5760640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/>
                <a:t>Develop a </a:t>
              </a:r>
              <a:r>
                <a:rPr lang="en-US" sz="2000" b="1" dirty="0">
                  <a:solidFill>
                    <a:schemeClr val="bg1"/>
                  </a:solidFill>
                </a:rPr>
                <a:t>defensible, systematic, transparent and repeatable</a:t>
              </a:r>
              <a:r>
                <a:rPr lang="en-US" sz="2000" b="1" dirty="0"/>
                <a:t> work strategy for data collection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1531945" y="1528803"/>
            <a:ext cx="6357506" cy="904687"/>
            <a:chOff x="2244704" y="2474042"/>
            <a:chExt cx="6071713" cy="828053"/>
          </a:xfrm>
          <a:solidFill>
            <a:schemeClr val="accent2"/>
          </a:solidFill>
        </p:grpSpPr>
        <p:sp>
          <p:nvSpPr>
            <p:cNvPr id="11" name="Rectangle à coins arrondis 10"/>
            <p:cNvSpPr/>
            <p:nvPr/>
          </p:nvSpPr>
          <p:spPr>
            <a:xfrm>
              <a:off x="2244704" y="2474042"/>
              <a:ext cx="6071713" cy="828053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b="1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555776" y="2564904"/>
              <a:ext cx="5760640" cy="64792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Compile, standardize, describe and analyze </a:t>
              </a:r>
              <a:r>
                <a:rPr lang="en-US" sz="2000" b="1" dirty="0"/>
                <a:t>economic cost estimates associated with invasions globally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06112" y="288279"/>
            <a:ext cx="7821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We reviewed the literature for studies with explicit </a:t>
            </a:r>
            <a:r>
              <a:rPr lang="en-GB" sz="2400" b="1" dirty="0">
                <a:solidFill>
                  <a:srgbClr val="EF7F2D"/>
                </a:solidFill>
              </a:rPr>
              <a:t>estimations of costs of invasive alien species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3734" y="5181182"/>
            <a:ext cx="2030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Freely accessible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78" y="3744137"/>
            <a:ext cx="2135336" cy="14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380729" y="5227348"/>
            <a:ext cx="2030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Collaborative &amp; updatable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66488" y="6021287"/>
            <a:ext cx="2030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Useful for research &amp; management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2" b="13001"/>
          <a:stretch/>
        </p:blipFill>
        <p:spPr bwMode="auto">
          <a:xfrm>
            <a:off x="6657507" y="3952542"/>
            <a:ext cx="1477200" cy="134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900" y="4713003"/>
            <a:ext cx="2573932" cy="140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219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à coins arrondis 7"/>
          <p:cNvSpPr/>
          <p:nvPr/>
        </p:nvSpPr>
        <p:spPr>
          <a:xfrm>
            <a:off x="1531944" y="2663473"/>
            <a:ext cx="6348935" cy="82805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grpSp>
        <p:nvGrpSpPr>
          <p:cNvPr id="10" name="Groupe 9"/>
          <p:cNvGrpSpPr/>
          <p:nvPr/>
        </p:nvGrpSpPr>
        <p:grpSpPr>
          <a:xfrm>
            <a:off x="1531945" y="1528803"/>
            <a:ext cx="6357506" cy="904687"/>
            <a:chOff x="2244704" y="2474042"/>
            <a:chExt cx="6071713" cy="828053"/>
          </a:xfrm>
          <a:solidFill>
            <a:schemeClr val="accent2"/>
          </a:solidFill>
        </p:grpSpPr>
        <p:sp>
          <p:nvSpPr>
            <p:cNvPr id="11" name="Rectangle à coins arrondis 10"/>
            <p:cNvSpPr/>
            <p:nvPr/>
          </p:nvSpPr>
          <p:spPr>
            <a:xfrm>
              <a:off x="2244704" y="2474042"/>
              <a:ext cx="6071713" cy="828053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b="1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555776" y="2564904"/>
              <a:ext cx="5760640" cy="64792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Compile, standardize, describe and analyze </a:t>
              </a:r>
              <a:r>
                <a:rPr lang="en-US" sz="2000" b="1" dirty="0"/>
                <a:t>economic cost estimates associated with invasions globally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06112" y="288279"/>
            <a:ext cx="7821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We reviewed the literature for studies with explicit </a:t>
            </a:r>
            <a:r>
              <a:rPr lang="en-GB" sz="2400" b="1" dirty="0">
                <a:solidFill>
                  <a:srgbClr val="EF7F2D"/>
                </a:solidFill>
              </a:rPr>
              <a:t>estimations of costs of invasive alien species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55093" y="5020237"/>
            <a:ext cx="1075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F7F2D"/>
                </a:solidFill>
              </a:rPr>
              <a:t>3 steps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86" y="4141694"/>
            <a:ext cx="4152323" cy="24923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9FAB9CD-5E96-F146-9E5D-9CD02B54F342}"/>
              </a:ext>
            </a:extLst>
          </p:cNvPr>
          <p:cNvSpPr/>
          <p:nvPr/>
        </p:nvSpPr>
        <p:spPr>
          <a:xfrm>
            <a:off x="1826093" y="2738946"/>
            <a:ext cx="5760640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Develop a </a:t>
            </a:r>
            <a:r>
              <a:rPr lang="en-US" sz="2000" b="1" dirty="0">
                <a:solidFill>
                  <a:schemeClr val="bg1"/>
                </a:solidFill>
              </a:rPr>
              <a:t>defensible, systematic, transparent and repeatable</a:t>
            </a:r>
            <a:r>
              <a:rPr lang="en-US" sz="2000" b="1" dirty="0"/>
              <a:t> work strategy for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1153688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0" y="0"/>
            <a:ext cx="6776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b="1" i="1" dirty="0">
                <a:solidFill>
                  <a:schemeClr val="accent2"/>
                </a:solidFill>
              </a:rPr>
              <a:t>An extensive literature search </a:t>
            </a:r>
            <a:endParaRPr lang="en-GB" sz="2200" b="1" i="1" baseline="30000" dirty="0">
              <a:solidFill>
                <a:schemeClr val="accent2"/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0" y="404664"/>
            <a:ext cx="7164288" cy="26224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310" y="947875"/>
            <a:ext cx="115212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5" r="14683" b="4304"/>
          <a:stretch/>
        </p:blipFill>
        <p:spPr bwMode="auto">
          <a:xfrm>
            <a:off x="1498762" y="1469728"/>
            <a:ext cx="2278835" cy="58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21999" y="2058296"/>
            <a:ext cx="43277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err="1">
                <a:solidFill>
                  <a:srgbClr val="002060"/>
                </a:solidFill>
              </a:rPr>
              <a:t>Searching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/>
              <a:t>references</a:t>
            </a:r>
            <a:r>
              <a:rPr lang="fr-FR" b="1" dirty="0"/>
              <a:t> in </a:t>
            </a:r>
          </a:p>
          <a:p>
            <a:pPr algn="ctr"/>
            <a:r>
              <a:rPr lang="fr-FR" b="1" dirty="0" err="1">
                <a:solidFill>
                  <a:srgbClr val="002060"/>
                </a:solidFill>
              </a:rPr>
              <a:t>peer-reviewed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/>
              <a:t>and </a:t>
            </a:r>
            <a:r>
              <a:rPr lang="fr-FR" b="1" dirty="0" err="1">
                <a:solidFill>
                  <a:srgbClr val="002060"/>
                </a:solidFill>
              </a:rPr>
              <a:t>grey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/>
              <a:t>literature</a:t>
            </a:r>
            <a:endParaRPr lang="fr-FR" b="1" dirty="0"/>
          </a:p>
        </p:txBody>
      </p:sp>
      <p:pic>
        <p:nvPicPr>
          <p:cNvPr id="28" name="Picture 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8" t="21433" r="37430" b="70708"/>
          <a:stretch/>
        </p:blipFill>
        <p:spPr bwMode="auto">
          <a:xfrm>
            <a:off x="1498762" y="1085702"/>
            <a:ext cx="2206827" cy="38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4" y="1012639"/>
            <a:ext cx="1335561" cy="1002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à coins arrondis 32"/>
          <p:cNvSpPr/>
          <p:nvPr/>
        </p:nvSpPr>
        <p:spPr>
          <a:xfrm>
            <a:off x="166839" y="947875"/>
            <a:ext cx="4482924" cy="110696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4707438" y="1047991"/>
            <a:ext cx="4327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fr-FR" sz="24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Specific</a:t>
            </a:r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search</a:t>
            </a:r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 strings</a:t>
            </a:r>
            <a:endParaRPr lang="fr-FR" sz="2400" b="1" dirty="0">
              <a:solidFill>
                <a:schemeClr val="accent2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707438" y="1727071"/>
            <a:ext cx="4327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fr-FR" sz="24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Requests</a:t>
            </a:r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 to experts</a:t>
            </a:r>
            <a:endParaRPr lang="fr-FR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36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à coins arrondis 51"/>
          <p:cNvSpPr/>
          <p:nvPr/>
        </p:nvSpPr>
        <p:spPr>
          <a:xfrm>
            <a:off x="395536" y="3717031"/>
            <a:ext cx="8064896" cy="2520281"/>
          </a:xfrm>
          <a:prstGeom prst="roundRect">
            <a:avLst/>
          </a:prstGeom>
          <a:solidFill>
            <a:schemeClr val="accent5">
              <a:lumMod val="75000"/>
              <a:alpha val="1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3" name="TextBox 4"/>
          <p:cNvSpPr txBox="1"/>
          <p:nvPr/>
        </p:nvSpPr>
        <p:spPr>
          <a:xfrm>
            <a:off x="0" y="0"/>
            <a:ext cx="6776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b="1" i="1" dirty="0">
                <a:solidFill>
                  <a:schemeClr val="accent2"/>
                </a:solidFill>
              </a:rPr>
              <a:t>An extensive literature search </a:t>
            </a:r>
            <a:endParaRPr lang="en-GB" sz="2200" b="1" i="1" baseline="30000" dirty="0">
              <a:solidFill>
                <a:schemeClr val="accent2"/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0" y="404664"/>
            <a:ext cx="7164288" cy="26224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310" y="947875"/>
            <a:ext cx="115212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5" r="14683" b="4304"/>
          <a:stretch/>
        </p:blipFill>
        <p:spPr bwMode="auto">
          <a:xfrm>
            <a:off x="1498762" y="1469728"/>
            <a:ext cx="2278835" cy="58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21999" y="2058296"/>
            <a:ext cx="43277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err="1">
                <a:solidFill>
                  <a:srgbClr val="002060"/>
                </a:solidFill>
              </a:rPr>
              <a:t>Searching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/>
              <a:t>references</a:t>
            </a:r>
            <a:r>
              <a:rPr lang="fr-FR" b="1" dirty="0"/>
              <a:t> in </a:t>
            </a:r>
          </a:p>
          <a:p>
            <a:pPr algn="ctr"/>
            <a:r>
              <a:rPr lang="fr-FR" b="1" dirty="0" err="1">
                <a:solidFill>
                  <a:srgbClr val="002060"/>
                </a:solidFill>
              </a:rPr>
              <a:t>peer-reviewed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/>
              <a:t>and </a:t>
            </a:r>
            <a:r>
              <a:rPr lang="fr-FR" b="1" dirty="0" err="1">
                <a:solidFill>
                  <a:srgbClr val="002060"/>
                </a:solidFill>
              </a:rPr>
              <a:t>grey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/>
              <a:t>literature</a:t>
            </a:r>
            <a:endParaRPr lang="fr-FR" b="1" dirty="0"/>
          </a:p>
        </p:txBody>
      </p:sp>
      <p:pic>
        <p:nvPicPr>
          <p:cNvPr id="28" name="Picture 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8" t="21433" r="37430" b="70708"/>
          <a:stretch/>
        </p:blipFill>
        <p:spPr bwMode="auto">
          <a:xfrm>
            <a:off x="1498762" y="1085702"/>
            <a:ext cx="2206827" cy="38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4" y="1012639"/>
            <a:ext cx="1335561" cy="1002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à coins arrondis 32"/>
          <p:cNvSpPr/>
          <p:nvPr/>
        </p:nvSpPr>
        <p:spPr>
          <a:xfrm>
            <a:off x="166839" y="947875"/>
            <a:ext cx="4482924" cy="110696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539552" y="3863340"/>
            <a:ext cx="7689196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</a:rPr>
              <a:t>(</a:t>
            </a:r>
            <a:r>
              <a:rPr lang="en-GB" sz="2000" i="1" dirty="0" err="1">
                <a:solidFill>
                  <a:srgbClr val="7030A0"/>
                </a:solidFill>
                <a:latin typeface="Cambria" panose="02040503050406030204" pitchFamily="18" charset="0"/>
              </a:rPr>
              <a:t>econom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</a:rPr>
              <a:t>* OR cost OR monetary OR dollar OR euro OR "sterling pound") </a:t>
            </a:r>
            <a:r>
              <a:rPr lang="en-GB" sz="2000" b="1" i="1" dirty="0">
                <a:latin typeface="Cambria" panose="02040503050406030204" pitchFamily="18" charset="0"/>
              </a:rPr>
              <a:t>AND</a:t>
            </a:r>
            <a:r>
              <a:rPr lang="en-GB" sz="20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GB" sz="20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en-GB" sz="2000" i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invasi</a:t>
            </a:r>
            <a:r>
              <a:rPr lang="en-GB" sz="20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* OR alien OR non-indigenous OR nonindigenous OR </a:t>
            </a:r>
            <a:r>
              <a:rPr lang="en-GB" sz="2000" i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nonnative</a:t>
            </a:r>
            <a:r>
              <a:rPr lang="en-GB" sz="20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OR non-native OR exotic OR introduced OR </a:t>
            </a:r>
            <a:r>
              <a:rPr lang="en-GB" sz="2000" i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naturali</a:t>
            </a:r>
            <a:r>
              <a:rPr lang="en-GB" sz="20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* OR invader) </a:t>
            </a:r>
            <a:r>
              <a:rPr lang="en-GB" sz="2000" b="1" i="1" dirty="0">
                <a:latin typeface="Cambria" panose="02040503050406030204" pitchFamily="18" charset="0"/>
              </a:rPr>
              <a:t>NOT</a:t>
            </a:r>
            <a:r>
              <a:rPr lang="en-GB" sz="20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GB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(cancer* OR cardio* OR </a:t>
            </a:r>
            <a:r>
              <a:rPr lang="en-GB" sz="2000" i="1" dirty="0" err="1">
                <a:solidFill>
                  <a:srgbClr val="FF0000"/>
                </a:solidFill>
                <a:latin typeface="Cambria" panose="02040503050406030204" pitchFamily="18" charset="0"/>
              </a:rPr>
              <a:t>surg</a:t>
            </a:r>
            <a:r>
              <a:rPr lang="en-GB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* OR </a:t>
            </a:r>
            <a:r>
              <a:rPr lang="en-GB" sz="2000" i="1" dirty="0" err="1">
                <a:solidFill>
                  <a:srgbClr val="FF0000"/>
                </a:solidFill>
                <a:latin typeface="Cambria" panose="02040503050406030204" pitchFamily="18" charset="0"/>
              </a:rPr>
              <a:t>carcin</a:t>
            </a:r>
            <a:r>
              <a:rPr lang="en-GB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* OR engineer* OR rotation OR </a:t>
            </a:r>
            <a:r>
              <a:rPr lang="en-GB" sz="2000" i="1" dirty="0" err="1">
                <a:solidFill>
                  <a:srgbClr val="FF0000"/>
                </a:solidFill>
                <a:latin typeface="Cambria" panose="02040503050406030204" pitchFamily="18" charset="0"/>
              </a:rPr>
              <a:t>ovar</a:t>
            </a:r>
            <a:r>
              <a:rPr lang="en-GB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* OR </a:t>
            </a:r>
            <a:r>
              <a:rPr lang="en-GB" sz="2000" i="1" dirty="0" err="1">
                <a:solidFill>
                  <a:srgbClr val="FF0000"/>
                </a:solidFill>
                <a:latin typeface="Cambria" panose="02040503050406030204" pitchFamily="18" charset="0"/>
              </a:rPr>
              <a:t>polynom</a:t>
            </a:r>
            <a:r>
              <a:rPr lang="en-GB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* OR </a:t>
            </a:r>
            <a:r>
              <a:rPr lang="en-GB" sz="2000" i="1" dirty="0" err="1">
                <a:solidFill>
                  <a:srgbClr val="FF0000"/>
                </a:solidFill>
                <a:latin typeface="Cambria" panose="02040503050406030204" pitchFamily="18" charset="0"/>
              </a:rPr>
              <a:t>purif</a:t>
            </a:r>
            <a:r>
              <a:rPr lang="en-GB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* OR </a:t>
            </a:r>
            <a:r>
              <a:rPr lang="en-GB" sz="2000" i="1" dirty="0" err="1">
                <a:solidFill>
                  <a:srgbClr val="FF0000"/>
                </a:solidFill>
                <a:latin typeface="Cambria" panose="02040503050406030204" pitchFamily="18" charset="0"/>
              </a:rPr>
              <a:t>respirat</a:t>
            </a:r>
            <a:r>
              <a:rPr lang="en-GB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* OR "invasive technique" OR carbon OR fuel OR </a:t>
            </a:r>
            <a:r>
              <a:rPr lang="en-GB" sz="2000" i="1" dirty="0" err="1">
                <a:solidFill>
                  <a:srgbClr val="FF0000"/>
                </a:solidFill>
                <a:latin typeface="Cambria" panose="02040503050406030204" pitchFamily="18" charset="0"/>
              </a:rPr>
              <a:t>therap</a:t>
            </a:r>
            <a:r>
              <a:rPr lang="en-GB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* OR vehicle OR cell* OR drug OR fitness OR "operational research" OR banking OR liberalization)</a:t>
            </a:r>
            <a:endParaRPr lang="fr-FR" sz="2000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727813-FE32-0C4A-B354-1823DB56E9C1}"/>
              </a:ext>
            </a:extLst>
          </p:cNvPr>
          <p:cNvSpPr/>
          <p:nvPr/>
        </p:nvSpPr>
        <p:spPr>
          <a:xfrm>
            <a:off x="4707438" y="1047991"/>
            <a:ext cx="4327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fr-FR" sz="24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Specific</a:t>
            </a:r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search</a:t>
            </a:r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 strings</a:t>
            </a:r>
            <a:endParaRPr lang="fr-FR" sz="2400" b="1" dirty="0">
              <a:solidFill>
                <a:schemeClr val="accent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1588BA-A676-D543-9AD1-07ECCA3616ED}"/>
              </a:ext>
            </a:extLst>
          </p:cNvPr>
          <p:cNvSpPr/>
          <p:nvPr/>
        </p:nvSpPr>
        <p:spPr>
          <a:xfrm>
            <a:off x="4707438" y="1727071"/>
            <a:ext cx="4327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fr-FR" sz="24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Requests</a:t>
            </a:r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 to experts</a:t>
            </a:r>
            <a:endParaRPr lang="fr-FR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94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763EF5-A152-8D40-93CE-DFFE79ADAA6F}"/>
              </a:ext>
            </a:extLst>
          </p:cNvPr>
          <p:cNvSpPr txBox="1"/>
          <p:nvPr/>
        </p:nvSpPr>
        <p:spPr>
          <a:xfrm>
            <a:off x="2500781" y="315477"/>
            <a:ext cx="3504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F7F2D"/>
                </a:solidFill>
              </a:rPr>
              <a:t>15 different languages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5543E-BDA1-D949-B6B6-DFF5E1EE1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43"/>
          <a:stretch/>
        </p:blipFill>
        <p:spPr>
          <a:xfrm>
            <a:off x="4627659" y="838697"/>
            <a:ext cx="4227503" cy="4345872"/>
          </a:xfrm>
          <a:prstGeom prst="rect">
            <a:avLst/>
          </a:prstGeom>
        </p:spPr>
      </p:pic>
      <p:sp>
        <p:nvSpPr>
          <p:cNvPr id="4" name="CuadroTexto 46">
            <a:extLst>
              <a:ext uri="{FF2B5EF4-FFF2-40B4-BE49-F238E27FC236}">
                <a16:creationId xmlns:a16="http://schemas.microsoft.com/office/drawing/2014/main" id="{961027D2-354E-314A-BBEF-6E72E0D71F10}"/>
              </a:ext>
            </a:extLst>
          </p:cNvPr>
          <p:cNvSpPr txBox="1"/>
          <p:nvPr/>
        </p:nvSpPr>
        <p:spPr>
          <a:xfrm>
            <a:off x="181022" y="3933563"/>
            <a:ext cx="87819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endParaRPr lang="fr-FR" sz="1200" b="1" dirty="0"/>
          </a:p>
          <a:p>
            <a:pPr rtl="1"/>
            <a:r>
              <a:rPr lang="ar-SA" sz="1200" b="1" dirty="0"/>
              <a:t>إثراء اللغات غير الإنجليزية للمعرفة العلمية: التكاليف الاقتصادية للغزو البيولوجي </a:t>
            </a:r>
            <a:r>
              <a:rPr lang="ar-SA" sz="1200" b="1" dirty="0" err="1"/>
              <a:t>نموذ</a:t>
            </a:r>
            <a:endParaRPr lang="es-FR" sz="1200" b="1" dirty="0"/>
          </a:p>
          <a:p>
            <a:endParaRPr lang="es-ES" sz="1200" dirty="0">
              <a:solidFill>
                <a:srgbClr val="7030A0"/>
              </a:solidFill>
            </a:endParaRPr>
          </a:p>
          <a:p>
            <a:r>
              <a:rPr lang="zh-CN" altLang="en-US" sz="1200" dirty="0"/>
              <a:t>非英语数据能够完善科学知识：以生物入侵造成的经济损失为例</a:t>
            </a:r>
            <a:endParaRPr lang="es-FR" sz="1200" dirty="0"/>
          </a:p>
          <a:p>
            <a:r>
              <a:rPr lang="en-US" sz="1200" dirty="0"/>
              <a:t>  </a:t>
            </a:r>
            <a:endParaRPr lang="es-FR" sz="1200" dirty="0"/>
          </a:p>
          <a:p>
            <a:r>
              <a:rPr lang="ja-JP" altLang="en-US" sz="1200"/>
              <a:t>非英語言語が科学的知識を強化する：外来種の侵入の経済コストの事例</a:t>
            </a:r>
            <a:endParaRPr lang="fr-FR" altLang="ja-JP" sz="1200" dirty="0"/>
          </a:p>
          <a:p>
            <a:endParaRPr lang="es-FR" sz="1200"/>
          </a:p>
          <a:p>
            <a:r>
              <a:rPr lang="en-US" sz="1200" b="1" dirty="0">
                <a:solidFill>
                  <a:schemeClr val="accent2"/>
                </a:solidFill>
              </a:rPr>
              <a:t>Non-English languages enrich scientific knowledge: the example of economic costs of biological invasions</a:t>
            </a:r>
            <a:endParaRPr lang="es-FR" sz="1200" b="1">
              <a:solidFill>
                <a:schemeClr val="accent2"/>
              </a:solidFill>
            </a:endParaRPr>
          </a:p>
          <a:p>
            <a:endParaRPr lang="fr-FR" sz="1200" dirty="0"/>
          </a:p>
          <a:p>
            <a:r>
              <a:rPr lang="el-GR" sz="1200" dirty="0"/>
              <a:t>Γλώσσες πέραν της αγγλικής εμπλουτίζουν την επιστημονική γνώση: παράδειγμα από τα οικονομικά κόστη βιολογικών εισβολών</a:t>
            </a:r>
            <a:endParaRPr lang="es-FR" sz="1200" dirty="0"/>
          </a:p>
          <a:p>
            <a:r>
              <a:rPr lang="es-ES" sz="1200" dirty="0"/>
              <a:t> </a:t>
            </a:r>
            <a:endParaRPr lang="es-FR" sz="1200" dirty="0"/>
          </a:p>
          <a:p>
            <a:r>
              <a:rPr lang="en-US" sz="1200" dirty="0" err="1"/>
              <a:t>Неанглійські</a:t>
            </a:r>
            <a:r>
              <a:rPr lang="en-US" sz="1200" dirty="0"/>
              <a:t> </a:t>
            </a:r>
            <a:r>
              <a:rPr lang="en-US" sz="1200" dirty="0" err="1"/>
              <a:t>мови</a:t>
            </a:r>
            <a:r>
              <a:rPr lang="en-US" sz="1200" dirty="0"/>
              <a:t> </a:t>
            </a:r>
            <a:r>
              <a:rPr lang="en-US" sz="1200" dirty="0" err="1"/>
              <a:t>збагачують</a:t>
            </a:r>
            <a:r>
              <a:rPr lang="en-US" sz="1200" dirty="0"/>
              <a:t> </a:t>
            </a:r>
            <a:r>
              <a:rPr lang="en-US" sz="1200" dirty="0" err="1"/>
              <a:t>наукові</a:t>
            </a:r>
            <a:r>
              <a:rPr lang="en-US" sz="1200" dirty="0"/>
              <a:t> </a:t>
            </a:r>
            <a:r>
              <a:rPr lang="en-US" sz="1200" dirty="0" err="1"/>
              <a:t>знання</a:t>
            </a:r>
            <a:r>
              <a:rPr lang="en-US" sz="1200" dirty="0"/>
              <a:t>: </a:t>
            </a:r>
            <a:r>
              <a:rPr lang="en-US" sz="1200" dirty="0" err="1"/>
              <a:t>приклад</a:t>
            </a:r>
            <a:r>
              <a:rPr lang="en-US" sz="1200" dirty="0"/>
              <a:t> </a:t>
            </a:r>
            <a:r>
              <a:rPr lang="en-US" sz="1200" dirty="0" err="1"/>
              <a:t>економічн</a:t>
            </a:r>
            <a:r>
              <a:rPr lang="uk-UA" sz="1200" dirty="0" err="1"/>
              <a:t>их</a:t>
            </a:r>
            <a:r>
              <a:rPr lang="uk-UA" sz="1200" dirty="0"/>
              <a:t> збитків від </a:t>
            </a:r>
            <a:r>
              <a:rPr lang="en-US" sz="1200" dirty="0" err="1"/>
              <a:t>біологічн</a:t>
            </a:r>
            <a:r>
              <a:rPr lang="uk-UA" sz="1200" dirty="0" err="1"/>
              <a:t>их</a:t>
            </a:r>
            <a:r>
              <a:rPr lang="uk-UA" sz="1200" dirty="0"/>
              <a:t> інвазій</a:t>
            </a:r>
            <a:r>
              <a:rPr lang="en-US" sz="1200" dirty="0"/>
              <a:t>.</a:t>
            </a:r>
            <a:endParaRPr lang="es-FR" sz="1200"/>
          </a:p>
          <a:p>
            <a:r>
              <a:rPr lang="en-US" sz="1200" dirty="0"/>
              <a:t> </a:t>
            </a:r>
            <a:endParaRPr lang="es-FR" sz="1200"/>
          </a:p>
          <a:p>
            <a:r>
              <a:rPr lang="en-US" sz="1200" dirty="0" err="1"/>
              <a:t>Neengleski</a:t>
            </a:r>
            <a:r>
              <a:rPr lang="en-US" sz="1200" dirty="0"/>
              <a:t> </a:t>
            </a:r>
            <a:r>
              <a:rPr lang="en-US" sz="1200" dirty="0" err="1"/>
              <a:t>jezici</a:t>
            </a:r>
            <a:r>
              <a:rPr lang="en-US" sz="1200" dirty="0"/>
              <a:t> </a:t>
            </a:r>
            <a:r>
              <a:rPr lang="en-US" sz="1200" dirty="0" err="1"/>
              <a:t>obogaćuju</a:t>
            </a:r>
            <a:r>
              <a:rPr lang="en-US" sz="1200" dirty="0"/>
              <a:t> </a:t>
            </a:r>
            <a:r>
              <a:rPr lang="en-US" sz="1200" dirty="0" err="1"/>
              <a:t>znanstveno</a:t>
            </a:r>
            <a:r>
              <a:rPr lang="en-US" sz="1200" dirty="0"/>
              <a:t> </a:t>
            </a:r>
            <a:r>
              <a:rPr lang="en-US" sz="1200" dirty="0" err="1"/>
              <a:t>znanje</a:t>
            </a:r>
            <a:r>
              <a:rPr lang="en-US" sz="1200" dirty="0"/>
              <a:t>: </a:t>
            </a:r>
            <a:r>
              <a:rPr lang="en-US" sz="1200" dirty="0" err="1"/>
              <a:t>primjer</a:t>
            </a:r>
            <a:r>
              <a:rPr lang="en-US" sz="1200" dirty="0"/>
              <a:t> </a:t>
            </a:r>
            <a:r>
              <a:rPr lang="en-US" sz="1200" dirty="0" err="1"/>
              <a:t>ekonomskih</a:t>
            </a:r>
            <a:r>
              <a:rPr lang="en-US" sz="1200" dirty="0"/>
              <a:t> </a:t>
            </a:r>
            <a:r>
              <a:rPr lang="en-US" sz="1200" dirty="0" err="1"/>
              <a:t>troškova</a:t>
            </a:r>
            <a:r>
              <a:rPr lang="en-US" sz="1200" dirty="0"/>
              <a:t> </a:t>
            </a:r>
            <a:r>
              <a:rPr lang="en-US" sz="1200" dirty="0" err="1"/>
              <a:t>bioloških</a:t>
            </a:r>
            <a:r>
              <a:rPr lang="en-US" sz="1200" dirty="0"/>
              <a:t> </a:t>
            </a:r>
            <a:r>
              <a:rPr lang="en-US" sz="1200" dirty="0" err="1"/>
              <a:t>invazija</a:t>
            </a:r>
            <a:endParaRPr lang="es-FR" sz="1200" dirty="0"/>
          </a:p>
        </p:txBody>
      </p:sp>
    </p:spTree>
    <p:extLst>
      <p:ext uri="{BB962C8B-B14F-4D97-AF65-F5344CB8AC3E}">
        <p14:creationId xmlns:p14="http://schemas.microsoft.com/office/powerpoint/2010/main" val="946764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0" y="0"/>
            <a:ext cx="6776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b="1" i="1" dirty="0">
                <a:solidFill>
                  <a:schemeClr val="accent2"/>
                </a:solidFill>
              </a:rPr>
              <a:t>An extensive literature search </a:t>
            </a:r>
            <a:endParaRPr lang="en-GB" sz="2200" b="1" i="1" baseline="30000" dirty="0">
              <a:solidFill>
                <a:schemeClr val="accent2"/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0" y="404664"/>
            <a:ext cx="7164288" cy="26224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310" y="947875"/>
            <a:ext cx="115212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5" r="14683" b="4304"/>
          <a:stretch/>
        </p:blipFill>
        <p:spPr bwMode="auto">
          <a:xfrm>
            <a:off x="1498762" y="1469728"/>
            <a:ext cx="2278835" cy="58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8" t="21433" r="37430" b="70708"/>
          <a:stretch/>
        </p:blipFill>
        <p:spPr bwMode="auto">
          <a:xfrm>
            <a:off x="1498762" y="1085702"/>
            <a:ext cx="2206827" cy="38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4" y="1012639"/>
            <a:ext cx="1335561" cy="1002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à coins arrondis 32"/>
          <p:cNvSpPr/>
          <p:nvPr/>
        </p:nvSpPr>
        <p:spPr>
          <a:xfrm>
            <a:off x="166839" y="947875"/>
            <a:ext cx="4482924" cy="110696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9E5ED1-DA1E-8442-962A-68FABBE1D16C}"/>
              </a:ext>
            </a:extLst>
          </p:cNvPr>
          <p:cNvSpPr/>
          <p:nvPr/>
        </p:nvSpPr>
        <p:spPr>
          <a:xfrm>
            <a:off x="321999" y="2058296"/>
            <a:ext cx="43277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err="1">
                <a:solidFill>
                  <a:srgbClr val="002060"/>
                </a:solidFill>
              </a:rPr>
              <a:t>Searching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/>
              <a:t>references</a:t>
            </a:r>
            <a:r>
              <a:rPr lang="fr-FR" b="1" dirty="0"/>
              <a:t> in </a:t>
            </a:r>
          </a:p>
          <a:p>
            <a:pPr algn="ctr"/>
            <a:r>
              <a:rPr lang="fr-FR" b="1" dirty="0" err="1">
                <a:solidFill>
                  <a:srgbClr val="002060"/>
                </a:solidFill>
              </a:rPr>
              <a:t>peer-reviewed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/>
              <a:t>and </a:t>
            </a:r>
            <a:r>
              <a:rPr lang="fr-FR" b="1" dirty="0" err="1">
                <a:solidFill>
                  <a:srgbClr val="002060"/>
                </a:solidFill>
              </a:rPr>
              <a:t>grey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/>
              <a:t>literature</a:t>
            </a:r>
            <a:endParaRPr lang="fr-FR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63C741-5B5F-9A42-B375-98B9FC821020}"/>
              </a:ext>
            </a:extLst>
          </p:cNvPr>
          <p:cNvSpPr/>
          <p:nvPr/>
        </p:nvSpPr>
        <p:spPr>
          <a:xfrm>
            <a:off x="4707438" y="1047991"/>
            <a:ext cx="4327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fr-FR" sz="24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Specific</a:t>
            </a:r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search</a:t>
            </a:r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 strings</a:t>
            </a:r>
            <a:endParaRPr lang="fr-FR" sz="2400" b="1" dirty="0">
              <a:solidFill>
                <a:schemeClr val="accent2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2E4A44-12B7-894F-BFBA-BE1B61586F75}"/>
              </a:ext>
            </a:extLst>
          </p:cNvPr>
          <p:cNvSpPr/>
          <p:nvPr/>
        </p:nvSpPr>
        <p:spPr>
          <a:xfrm>
            <a:off x="4707438" y="1727071"/>
            <a:ext cx="4327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fr-FR" sz="24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Requests</a:t>
            </a:r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 to experts</a:t>
            </a:r>
            <a:endParaRPr lang="fr-FR" sz="2400" b="1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964ED7-9334-C447-91D3-5810F1DC712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</a:blip>
          <a:stretch>
            <a:fillRect/>
          </a:stretch>
        </p:blipFill>
        <p:spPr>
          <a:xfrm>
            <a:off x="59458" y="873870"/>
            <a:ext cx="8616998" cy="1621501"/>
          </a:xfrm>
          <a:prstGeom prst="rect">
            <a:avLst/>
          </a:prstGeom>
        </p:spPr>
      </p:pic>
      <p:cxnSp>
        <p:nvCxnSpPr>
          <p:cNvPr id="24" name="Connecteur droit avec flèche 23"/>
          <p:cNvCxnSpPr/>
          <p:nvPr/>
        </p:nvCxnSpPr>
        <p:spPr>
          <a:xfrm>
            <a:off x="4994570" y="2382275"/>
            <a:ext cx="716222" cy="17415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3">
            <a:extLst>
              <a:ext uri="{FF2B5EF4-FFF2-40B4-BE49-F238E27FC236}">
                <a16:creationId xmlns:a16="http://schemas.microsoft.com/office/drawing/2014/main" id="{8A56D7F5-536E-F74A-8E23-5DA1FEE39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46" y="2893051"/>
            <a:ext cx="813009" cy="81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e 18">
            <a:extLst>
              <a:ext uri="{FF2B5EF4-FFF2-40B4-BE49-F238E27FC236}">
                <a16:creationId xmlns:a16="http://schemas.microsoft.com/office/drawing/2014/main" id="{693B9F7C-66A6-9844-9659-D22A75F15239}"/>
              </a:ext>
            </a:extLst>
          </p:cNvPr>
          <p:cNvGrpSpPr/>
          <p:nvPr/>
        </p:nvGrpSpPr>
        <p:grpSpPr>
          <a:xfrm>
            <a:off x="6079388" y="2893051"/>
            <a:ext cx="2597068" cy="1721813"/>
            <a:chOff x="187087" y="3727911"/>
            <a:chExt cx="3008101" cy="1872207"/>
          </a:xfrm>
        </p:grpSpPr>
        <p:pic>
          <p:nvPicPr>
            <p:cNvPr id="35" name="Picture 5">
              <a:extLst>
                <a:ext uri="{FF2B5EF4-FFF2-40B4-BE49-F238E27FC236}">
                  <a16:creationId xmlns:a16="http://schemas.microsoft.com/office/drawing/2014/main" id="{BD66E7AB-FEA8-2F47-B0C3-355812F72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930" y="4513962"/>
              <a:ext cx="799308" cy="99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2">
              <a:extLst>
                <a:ext uri="{FF2B5EF4-FFF2-40B4-BE49-F238E27FC236}">
                  <a16:creationId xmlns:a16="http://schemas.microsoft.com/office/drawing/2014/main" id="{C0464B12-E5A5-3643-A28A-42B59CCDB7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77" r="13944"/>
            <a:stretch/>
          </p:blipFill>
          <p:spPr bwMode="auto">
            <a:xfrm>
              <a:off x="1565199" y="4010509"/>
              <a:ext cx="1446301" cy="1300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à coins arrondis 21">
              <a:extLst>
                <a:ext uri="{FF2B5EF4-FFF2-40B4-BE49-F238E27FC236}">
                  <a16:creationId xmlns:a16="http://schemas.microsoft.com/office/drawing/2014/main" id="{316386C1-E4BA-7A47-B9FB-31FF4443F7C3}"/>
                </a:ext>
              </a:extLst>
            </p:cNvPr>
            <p:cNvSpPr/>
            <p:nvPr/>
          </p:nvSpPr>
          <p:spPr>
            <a:xfrm>
              <a:off x="187087" y="3727911"/>
              <a:ext cx="3008101" cy="1872207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2791C29-90DB-9C41-B55E-79A2B2E61BAB}"/>
              </a:ext>
            </a:extLst>
          </p:cNvPr>
          <p:cNvSpPr/>
          <p:nvPr/>
        </p:nvSpPr>
        <p:spPr>
          <a:xfrm>
            <a:off x="5963740" y="4736326"/>
            <a:ext cx="26109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Screening </a:t>
            </a:r>
            <a:r>
              <a:rPr lang="fr-FR" b="1" dirty="0" err="1"/>
              <a:t>materials</a:t>
            </a:r>
            <a:r>
              <a:rPr lang="fr-FR" b="1" dirty="0"/>
              <a:t> to </a:t>
            </a:r>
            <a:r>
              <a:rPr lang="fr-FR" b="1" dirty="0" err="1"/>
              <a:t>assess</a:t>
            </a:r>
            <a:r>
              <a:rPr lang="fr-FR" b="1" dirty="0"/>
              <a:t> relevance</a:t>
            </a:r>
          </a:p>
        </p:txBody>
      </p:sp>
    </p:spTree>
    <p:extLst>
      <p:ext uri="{BB962C8B-B14F-4D97-AF65-F5344CB8AC3E}">
        <p14:creationId xmlns:p14="http://schemas.microsoft.com/office/powerpoint/2010/main" val="2222986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"/>
          <p:cNvSpPr txBox="1">
            <a:spLocks noChangeArrowheads="1"/>
          </p:cNvSpPr>
          <p:nvPr/>
        </p:nvSpPr>
        <p:spPr bwMode="auto">
          <a:xfrm>
            <a:off x="446088" y="892175"/>
            <a:ext cx="415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x-none" sz="2000"/>
              <a:t>Not all exotic species become invasive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735138"/>
            <a:ext cx="5486400" cy="40767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296863" y="6124575"/>
            <a:ext cx="23903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x-none" b="1" dirty="0">
                <a:solidFill>
                  <a:srgbClr val="EF7F2D"/>
                </a:solidFill>
                <a:latin typeface="+mn-lt"/>
                <a:ea typeface="+mn-ea"/>
              </a:rPr>
              <a:t>The 10% </a:t>
            </a:r>
            <a:r>
              <a:rPr lang="fr-FR" altLang="x-none" b="1" dirty="0" err="1">
                <a:solidFill>
                  <a:srgbClr val="EF7F2D"/>
                </a:solidFill>
                <a:latin typeface="+mn-lt"/>
                <a:ea typeface="+mn-ea"/>
              </a:rPr>
              <a:t>rule</a:t>
            </a:r>
            <a:endParaRPr lang="fr-FR" altLang="x-none" b="1" dirty="0">
              <a:solidFill>
                <a:srgbClr val="EF7F2D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7637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46" y="2893051"/>
            <a:ext cx="813009" cy="81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e 18"/>
          <p:cNvGrpSpPr/>
          <p:nvPr/>
        </p:nvGrpSpPr>
        <p:grpSpPr>
          <a:xfrm>
            <a:off x="6079388" y="2893051"/>
            <a:ext cx="2597068" cy="1721813"/>
            <a:chOff x="187087" y="3727911"/>
            <a:chExt cx="3008101" cy="1872207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930" y="4513962"/>
              <a:ext cx="799308" cy="99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77" r="13944"/>
            <a:stretch/>
          </p:blipFill>
          <p:spPr bwMode="auto">
            <a:xfrm>
              <a:off x="1565199" y="4010509"/>
              <a:ext cx="1446301" cy="1300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à coins arrondis 21"/>
            <p:cNvSpPr/>
            <p:nvPr/>
          </p:nvSpPr>
          <p:spPr>
            <a:xfrm>
              <a:off x="187087" y="3727911"/>
              <a:ext cx="3008101" cy="1872207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5963740" y="4736326"/>
            <a:ext cx="26109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Screening </a:t>
            </a:r>
            <a:r>
              <a:rPr lang="fr-FR" b="1" dirty="0" err="1"/>
              <a:t>materials</a:t>
            </a:r>
            <a:r>
              <a:rPr lang="fr-FR" b="1" dirty="0"/>
              <a:t> to </a:t>
            </a:r>
            <a:r>
              <a:rPr lang="fr-FR" b="1" dirty="0" err="1"/>
              <a:t>assess</a:t>
            </a:r>
            <a:r>
              <a:rPr lang="fr-FR" b="1" dirty="0"/>
              <a:t> relevance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0" y="0"/>
            <a:ext cx="6776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b="1" i="1" dirty="0">
                <a:solidFill>
                  <a:schemeClr val="accent2"/>
                </a:solidFill>
              </a:rPr>
              <a:t>An extensive literature search </a:t>
            </a:r>
            <a:endParaRPr lang="en-GB" sz="2200" b="1" i="1" baseline="30000" dirty="0">
              <a:solidFill>
                <a:schemeClr val="accent2"/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0" y="404664"/>
            <a:ext cx="7164288" cy="26224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23">
            <a:extLst>
              <a:ext uri="{FF2B5EF4-FFF2-40B4-BE49-F238E27FC236}">
                <a16:creationId xmlns:a16="http://schemas.microsoft.com/office/drawing/2014/main" id="{B885826E-0DE8-2847-B27B-0608EF4EF303}"/>
              </a:ext>
            </a:extLst>
          </p:cNvPr>
          <p:cNvCxnSpPr/>
          <p:nvPr/>
        </p:nvCxnSpPr>
        <p:spPr>
          <a:xfrm>
            <a:off x="4994570" y="2382275"/>
            <a:ext cx="716222" cy="17415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80674B1D-3425-CB45-B6F3-F69727FB9D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7000"/>
          </a:blip>
          <a:stretch>
            <a:fillRect/>
          </a:stretch>
        </p:blipFill>
        <p:spPr>
          <a:xfrm>
            <a:off x="147709" y="563499"/>
            <a:ext cx="8674292" cy="4592161"/>
          </a:xfrm>
          <a:prstGeom prst="rect">
            <a:avLst/>
          </a:prstGeom>
        </p:spPr>
      </p:pic>
      <p:cxnSp>
        <p:nvCxnSpPr>
          <p:cNvPr id="26" name="Connecteur droit avec flèche 25"/>
          <p:cNvCxnSpPr/>
          <p:nvPr/>
        </p:nvCxnSpPr>
        <p:spPr>
          <a:xfrm flipH="1">
            <a:off x="5139597" y="4123820"/>
            <a:ext cx="717337" cy="20619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29936" y="5595779"/>
            <a:ext cx="421648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err="1"/>
              <a:t>Collating</a:t>
            </a:r>
            <a:r>
              <a:rPr lang="fr-FR" b="1" dirty="0"/>
              <a:t> and </a:t>
            </a:r>
            <a:r>
              <a:rPr lang="fr-FR" b="1" dirty="0" err="1"/>
              <a:t>standardizing</a:t>
            </a:r>
            <a:r>
              <a:rPr lang="fr-FR" b="1" dirty="0"/>
              <a:t> </a:t>
            </a:r>
            <a:r>
              <a:rPr lang="fr-FR" b="1" dirty="0" err="1"/>
              <a:t>cost</a:t>
            </a:r>
            <a:r>
              <a:rPr lang="fr-FR" b="1" dirty="0"/>
              <a:t> </a:t>
            </a:r>
            <a:r>
              <a:rPr lang="fr-FR" b="1" dirty="0" err="1"/>
              <a:t>estimates</a:t>
            </a:r>
            <a:endParaRPr lang="fr-FR" b="1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03" y="3926961"/>
            <a:ext cx="1566629" cy="145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 descr="Image associÃ©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982" y="3612794"/>
            <a:ext cx="2161989" cy="190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à coins arrondis 31"/>
          <p:cNvSpPr/>
          <p:nvPr/>
        </p:nvSpPr>
        <p:spPr>
          <a:xfrm>
            <a:off x="579015" y="3535692"/>
            <a:ext cx="4118328" cy="206008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3">
            <a:extLst>
              <a:ext uri="{FF2B5EF4-FFF2-40B4-BE49-F238E27FC236}">
                <a16:creationId xmlns:a16="http://schemas.microsoft.com/office/drawing/2014/main" id="{3D284F37-10E6-F640-B03B-CDC664EE5614}"/>
              </a:ext>
            </a:extLst>
          </p:cNvPr>
          <p:cNvCxnSpPr/>
          <p:nvPr/>
        </p:nvCxnSpPr>
        <p:spPr>
          <a:xfrm flipV="1">
            <a:off x="0" y="404664"/>
            <a:ext cx="7164288" cy="26224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4">
            <a:extLst>
              <a:ext uri="{FF2B5EF4-FFF2-40B4-BE49-F238E27FC236}">
                <a16:creationId xmlns:a16="http://schemas.microsoft.com/office/drawing/2014/main" id="{13173292-E2EA-1E43-86AF-629B03DEB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310" y="947875"/>
            <a:ext cx="115212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FE7AF3FF-73BB-4F47-B040-8E93148C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5" r="14683" b="4304"/>
          <a:stretch/>
        </p:blipFill>
        <p:spPr bwMode="auto">
          <a:xfrm>
            <a:off x="1498762" y="1469728"/>
            <a:ext cx="2278835" cy="58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4">
            <a:extLst>
              <a:ext uri="{FF2B5EF4-FFF2-40B4-BE49-F238E27FC236}">
                <a16:creationId xmlns:a16="http://schemas.microsoft.com/office/drawing/2014/main" id="{30C329A6-570B-624B-B397-641074992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8" t="21433" r="37430" b="70708"/>
          <a:stretch/>
        </p:blipFill>
        <p:spPr bwMode="auto">
          <a:xfrm>
            <a:off x="1498762" y="1085702"/>
            <a:ext cx="2206827" cy="38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7">
            <a:extLst>
              <a:ext uri="{FF2B5EF4-FFF2-40B4-BE49-F238E27FC236}">
                <a16:creationId xmlns:a16="http://schemas.microsoft.com/office/drawing/2014/main" id="{7C98A951-8279-874B-AFA9-3EA23E9A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4" y="1012639"/>
            <a:ext cx="1335561" cy="1002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à coins arrondis 32">
            <a:extLst>
              <a:ext uri="{FF2B5EF4-FFF2-40B4-BE49-F238E27FC236}">
                <a16:creationId xmlns:a16="http://schemas.microsoft.com/office/drawing/2014/main" id="{FBCEE401-2491-C543-97BA-71105BB4A0D0}"/>
              </a:ext>
            </a:extLst>
          </p:cNvPr>
          <p:cNvSpPr/>
          <p:nvPr/>
        </p:nvSpPr>
        <p:spPr>
          <a:xfrm>
            <a:off x="166839" y="947875"/>
            <a:ext cx="4482924" cy="110696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09E5AC-58E7-A94C-B41C-F3510D3E7B7E}"/>
              </a:ext>
            </a:extLst>
          </p:cNvPr>
          <p:cNvSpPr/>
          <p:nvPr/>
        </p:nvSpPr>
        <p:spPr>
          <a:xfrm>
            <a:off x="321999" y="2058296"/>
            <a:ext cx="43277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err="1">
                <a:solidFill>
                  <a:srgbClr val="002060"/>
                </a:solidFill>
              </a:rPr>
              <a:t>Searching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/>
              <a:t>references</a:t>
            </a:r>
            <a:r>
              <a:rPr lang="fr-FR" b="1" dirty="0"/>
              <a:t> in </a:t>
            </a:r>
          </a:p>
          <a:p>
            <a:pPr algn="ctr"/>
            <a:r>
              <a:rPr lang="fr-FR" b="1" dirty="0" err="1">
                <a:solidFill>
                  <a:srgbClr val="002060"/>
                </a:solidFill>
              </a:rPr>
              <a:t>peer-reviewed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/>
              <a:t>and </a:t>
            </a:r>
            <a:r>
              <a:rPr lang="fr-FR" b="1" dirty="0" err="1">
                <a:solidFill>
                  <a:srgbClr val="002060"/>
                </a:solidFill>
              </a:rPr>
              <a:t>grey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/>
              <a:t>literature</a:t>
            </a:r>
            <a:endParaRPr lang="fr-FR" b="1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7CE2E51-650F-A542-83D1-CAEC948AD504}"/>
              </a:ext>
            </a:extLst>
          </p:cNvPr>
          <p:cNvSpPr/>
          <p:nvPr/>
        </p:nvSpPr>
        <p:spPr>
          <a:xfrm>
            <a:off x="4707438" y="1047991"/>
            <a:ext cx="4327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fr-FR" sz="24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Specific</a:t>
            </a:r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search</a:t>
            </a:r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 strings</a:t>
            </a:r>
            <a:endParaRPr lang="fr-FR" sz="2400" b="1" dirty="0">
              <a:solidFill>
                <a:schemeClr val="accent2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40F0E13-2F9D-BB4C-8E78-B18B33C48A9F}"/>
              </a:ext>
            </a:extLst>
          </p:cNvPr>
          <p:cNvSpPr/>
          <p:nvPr/>
        </p:nvSpPr>
        <p:spPr>
          <a:xfrm>
            <a:off x="4707438" y="1727071"/>
            <a:ext cx="4327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fr-FR" sz="24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Requests</a:t>
            </a:r>
            <a:r>
              <a:rPr lang="fr-FR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 to experts</a:t>
            </a:r>
            <a:endParaRPr lang="fr-FR" sz="2400" b="1" dirty="0">
              <a:solidFill>
                <a:schemeClr val="accent2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DF54888-71FE-6043-9FB0-82F63A8EFC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7000"/>
          </a:blip>
          <a:stretch>
            <a:fillRect/>
          </a:stretch>
        </p:blipFill>
        <p:spPr>
          <a:xfrm>
            <a:off x="59458" y="862072"/>
            <a:ext cx="8616998" cy="19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88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 descr=" ">
            <a:extLst>
              <a:ext uri="{FF2B5EF4-FFF2-40B4-BE49-F238E27FC236}">
                <a16:creationId xmlns:a16="http://schemas.microsoft.com/office/drawing/2014/main" id="{947B1833-D82A-244D-8D27-BAF6E7DFE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t="18261" r="77976" b="69600"/>
          <a:stretch/>
        </p:blipFill>
        <p:spPr bwMode="auto">
          <a:xfrm>
            <a:off x="6924037" y="901369"/>
            <a:ext cx="1737569" cy="144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E0AEF24-BCFE-A643-8AC0-7A4C0E693EB2}"/>
              </a:ext>
            </a:extLst>
          </p:cNvPr>
          <p:cNvSpPr txBox="1"/>
          <p:nvPr/>
        </p:nvSpPr>
        <p:spPr>
          <a:xfrm>
            <a:off x="6748669" y="2347046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chemeClr val="bg1">
                    <a:lumMod val="50000"/>
                  </a:schemeClr>
                </a:solidFill>
              </a:rPr>
              <a:t>United States Dollars</a:t>
            </a:r>
          </a:p>
          <a:p>
            <a:pPr algn="ctr"/>
            <a:r>
              <a:rPr lang="fr-FR" sz="1800" b="1" dirty="0">
                <a:solidFill>
                  <a:schemeClr val="accent2"/>
                </a:solidFill>
              </a:rPr>
              <a:t>2017</a:t>
            </a:r>
            <a:endParaRPr lang="en-FR" sz="1800" b="1" dirty="0">
              <a:solidFill>
                <a:schemeClr val="accent2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DA5DA0-6E6B-8146-8D68-D7D7A292BB29}"/>
              </a:ext>
            </a:extLst>
          </p:cNvPr>
          <p:cNvGrpSpPr/>
          <p:nvPr/>
        </p:nvGrpSpPr>
        <p:grpSpPr>
          <a:xfrm>
            <a:off x="482394" y="1281824"/>
            <a:ext cx="5195887" cy="5049079"/>
            <a:chOff x="3861698" y="1719471"/>
            <a:chExt cx="5195887" cy="5049079"/>
          </a:xfrm>
        </p:grpSpPr>
        <p:pic>
          <p:nvPicPr>
            <p:cNvPr id="28" name="Picture 6" descr=" ">
              <a:extLst>
                <a:ext uri="{FF2B5EF4-FFF2-40B4-BE49-F238E27FC236}">
                  <a16:creationId xmlns:a16="http://schemas.microsoft.com/office/drawing/2014/main" id="{796FB894-D07E-8846-BF5E-8D7A6AE71C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61" b="8116"/>
            <a:stretch/>
          </p:blipFill>
          <p:spPr bwMode="auto">
            <a:xfrm>
              <a:off x="3861698" y="1719471"/>
              <a:ext cx="5195887" cy="5049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C0D1F70-4CB3-6D40-95D7-A82E5E952F6E}"/>
                </a:ext>
              </a:extLst>
            </p:cNvPr>
            <p:cNvSpPr txBox="1"/>
            <p:nvPr/>
          </p:nvSpPr>
          <p:spPr>
            <a:xfrm>
              <a:off x="4097348" y="2534478"/>
              <a:ext cx="849913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FR" sz="700" b="1" dirty="0">
                  <a:solidFill>
                    <a:schemeClr val="bg1">
                      <a:lumMod val="50000"/>
                    </a:schemeClr>
                  </a:solidFill>
                </a:rPr>
                <a:t>     Turkey Lira       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E8352A6-8B5A-3741-B96F-2EC466065181}"/>
                </a:ext>
              </a:extLst>
            </p:cNvPr>
            <p:cNvSpPr/>
            <p:nvPr/>
          </p:nvSpPr>
          <p:spPr>
            <a:xfrm>
              <a:off x="4204886" y="1809557"/>
              <a:ext cx="634835" cy="634835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D579BA-FE21-CC41-AA51-FD8BDCE61456}"/>
                </a:ext>
              </a:extLst>
            </p:cNvPr>
            <p:cNvSpPr txBox="1"/>
            <p:nvPr/>
          </p:nvSpPr>
          <p:spPr>
            <a:xfrm>
              <a:off x="4222699" y="1807652"/>
              <a:ext cx="6094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3600" b="1" dirty="0">
                  <a:solidFill>
                    <a:schemeClr val="bg1"/>
                  </a:solidFill>
                </a:rPr>
                <a:t>TL</a:t>
              </a:r>
            </a:p>
          </p:txBody>
        </p:sp>
      </p:grpSp>
      <p:sp>
        <p:nvSpPr>
          <p:cNvPr id="31" name="Striped Right Arrow 30">
            <a:extLst>
              <a:ext uri="{FF2B5EF4-FFF2-40B4-BE49-F238E27FC236}">
                <a16:creationId xmlns:a16="http://schemas.microsoft.com/office/drawing/2014/main" id="{45513C67-D984-464A-BD27-D4E9BCD12C51}"/>
              </a:ext>
            </a:extLst>
          </p:cNvPr>
          <p:cNvSpPr/>
          <p:nvPr/>
        </p:nvSpPr>
        <p:spPr>
          <a:xfrm rot="19333471">
            <a:off x="5949253" y="2749630"/>
            <a:ext cx="1272209" cy="170953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7C5232-2296-5943-BFD7-627E83252E55}"/>
              </a:ext>
            </a:extLst>
          </p:cNvPr>
          <p:cNvSpPr txBox="1"/>
          <p:nvPr/>
        </p:nvSpPr>
        <p:spPr>
          <a:xfrm>
            <a:off x="2222062" y="363493"/>
            <a:ext cx="5090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F7F2D"/>
                </a:solidFill>
              </a:rPr>
              <a:t>Conversion into a single currency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F588EC51-C281-5940-8F62-616FEB65C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" r="4831" b="10049"/>
          <a:stretch/>
        </p:blipFill>
        <p:spPr bwMode="auto">
          <a:xfrm>
            <a:off x="6585358" y="4482525"/>
            <a:ext cx="2558642" cy="232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815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Ã©sultat de recherche d'images pour &quot;value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032" y="3101870"/>
            <a:ext cx="1539545" cy="13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2555266" y="2664545"/>
            <a:ext cx="3893781" cy="22209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63" y="3068389"/>
            <a:ext cx="1675343" cy="1413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4"/>
          <p:cNvSpPr txBox="1"/>
          <p:nvPr/>
        </p:nvSpPr>
        <p:spPr>
          <a:xfrm>
            <a:off x="0" y="0"/>
            <a:ext cx="6776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b="1" i="1" dirty="0">
                <a:solidFill>
                  <a:schemeClr val="accent2"/>
                </a:solidFill>
              </a:rPr>
              <a:t>A full description of each cost estimate</a:t>
            </a:r>
            <a:endParaRPr lang="en-GB" sz="2200" b="1" i="1" baseline="30000" dirty="0">
              <a:solidFill>
                <a:schemeClr val="accent2"/>
              </a:solidFill>
            </a:endParaRPr>
          </a:p>
        </p:txBody>
      </p:sp>
      <p:cxnSp>
        <p:nvCxnSpPr>
          <p:cNvPr id="29" name="Connecteur droit 28"/>
          <p:cNvCxnSpPr/>
          <p:nvPr/>
        </p:nvCxnSpPr>
        <p:spPr>
          <a:xfrm flipV="1">
            <a:off x="0" y="404664"/>
            <a:ext cx="7164288" cy="26224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784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Ã©sultat de recherche d'images pour &quot;value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032" y="3101870"/>
            <a:ext cx="1539545" cy="13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2555266" y="2664545"/>
            <a:ext cx="3893781" cy="22209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63" y="3068389"/>
            <a:ext cx="1675343" cy="1413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4"/>
          <p:cNvSpPr txBox="1"/>
          <p:nvPr/>
        </p:nvSpPr>
        <p:spPr>
          <a:xfrm>
            <a:off x="0" y="0"/>
            <a:ext cx="6776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b="1" i="1" dirty="0">
                <a:solidFill>
                  <a:schemeClr val="accent2"/>
                </a:solidFill>
              </a:rPr>
              <a:t>A full description of each cost estimate</a:t>
            </a:r>
            <a:endParaRPr lang="en-GB" sz="2200" b="1" i="1" baseline="30000" dirty="0">
              <a:solidFill>
                <a:schemeClr val="accent2"/>
              </a:solidFill>
            </a:endParaRPr>
          </a:p>
        </p:txBody>
      </p:sp>
      <p:cxnSp>
        <p:nvCxnSpPr>
          <p:cNvPr id="29" name="Connecteur droit 28"/>
          <p:cNvCxnSpPr/>
          <p:nvPr/>
        </p:nvCxnSpPr>
        <p:spPr>
          <a:xfrm flipV="1">
            <a:off x="0" y="404664"/>
            <a:ext cx="7164288" cy="26224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39723" y="1757273"/>
            <a:ext cx="2549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Title, authors, publication year, etc.</a:t>
            </a:r>
          </a:p>
        </p:txBody>
      </p:sp>
      <p:cxnSp>
        <p:nvCxnSpPr>
          <p:cNvPr id="9" name="Connecteur droit 8"/>
          <p:cNvCxnSpPr/>
          <p:nvPr/>
        </p:nvCxnSpPr>
        <p:spPr>
          <a:xfrm flipH="1" flipV="1">
            <a:off x="2660509" y="2459586"/>
            <a:ext cx="537047" cy="4855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239722" y="1429589"/>
            <a:ext cx="25496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Reference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1223128" y="1429589"/>
            <a:ext cx="2549634" cy="102999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8" t="27372" r="8722" b="25542"/>
          <a:stretch/>
        </p:blipFill>
        <p:spPr bwMode="auto">
          <a:xfrm>
            <a:off x="-75841" y="1804607"/>
            <a:ext cx="1298969" cy="897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802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Ã©sultat de recherche d'images pour &quot;value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032" y="3101870"/>
            <a:ext cx="1539545" cy="13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2555266" y="2664545"/>
            <a:ext cx="3893781" cy="22209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63" y="3068389"/>
            <a:ext cx="1675343" cy="1413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4"/>
          <p:cNvSpPr txBox="1"/>
          <p:nvPr/>
        </p:nvSpPr>
        <p:spPr>
          <a:xfrm>
            <a:off x="0" y="0"/>
            <a:ext cx="6776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b="1" i="1" dirty="0">
                <a:solidFill>
                  <a:schemeClr val="accent2"/>
                </a:solidFill>
              </a:rPr>
              <a:t>A full description of each cost estimate</a:t>
            </a:r>
            <a:endParaRPr lang="en-GB" sz="2200" b="1" i="1" baseline="30000" dirty="0">
              <a:solidFill>
                <a:schemeClr val="accent2"/>
              </a:solidFill>
            </a:endParaRPr>
          </a:p>
        </p:txBody>
      </p:sp>
      <p:cxnSp>
        <p:nvCxnSpPr>
          <p:cNvPr id="29" name="Connecteur droit 28"/>
          <p:cNvCxnSpPr/>
          <p:nvPr/>
        </p:nvCxnSpPr>
        <p:spPr>
          <a:xfrm flipV="1">
            <a:off x="0" y="404664"/>
            <a:ext cx="7164288" cy="26224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5891752" y="2459586"/>
            <a:ext cx="557295" cy="54156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123013" y="1727886"/>
            <a:ext cx="25496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Kingdom of species (GBIF) &amp; vernacular name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79035" y="1429589"/>
            <a:ext cx="25496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chemeClr val="accent2"/>
                </a:solidFill>
                <a:latin typeface="Cambria" panose="02040503050406030204" pitchFamily="18" charset="0"/>
              </a:rPr>
              <a:t>Taxonomy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4910803" y="1429588"/>
            <a:ext cx="2946922" cy="1029997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857" y="1463229"/>
            <a:ext cx="572723" cy="59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511" y="2144464"/>
            <a:ext cx="574431" cy="57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239723" y="1757273"/>
            <a:ext cx="2549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Title, authors, publication year, etc.</a:t>
            </a:r>
          </a:p>
        </p:txBody>
      </p:sp>
      <p:cxnSp>
        <p:nvCxnSpPr>
          <p:cNvPr id="21" name="Connecteur droit 20"/>
          <p:cNvCxnSpPr/>
          <p:nvPr/>
        </p:nvCxnSpPr>
        <p:spPr>
          <a:xfrm flipH="1" flipV="1">
            <a:off x="2660509" y="2459586"/>
            <a:ext cx="537047" cy="4855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239722" y="1429589"/>
            <a:ext cx="25496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Reference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1223128" y="1429589"/>
            <a:ext cx="2549634" cy="102999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8" t="27372" r="8722" b="25542"/>
          <a:stretch/>
        </p:blipFill>
        <p:spPr bwMode="auto">
          <a:xfrm>
            <a:off x="-75841" y="1804607"/>
            <a:ext cx="1298969" cy="897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038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Ã©sultat de recherche d'images pour &quot;value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032" y="3101870"/>
            <a:ext cx="1539545" cy="13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2555266" y="2664545"/>
            <a:ext cx="3893781" cy="22209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63" y="3068389"/>
            <a:ext cx="1675343" cy="1413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4"/>
          <p:cNvSpPr txBox="1"/>
          <p:nvPr/>
        </p:nvSpPr>
        <p:spPr>
          <a:xfrm>
            <a:off x="0" y="0"/>
            <a:ext cx="6776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b="1" i="1" dirty="0">
                <a:solidFill>
                  <a:schemeClr val="accent2"/>
                </a:solidFill>
              </a:rPr>
              <a:t>A full description of each cost estimate</a:t>
            </a:r>
            <a:endParaRPr lang="en-GB" sz="2200" b="1" i="1" baseline="30000" dirty="0">
              <a:solidFill>
                <a:schemeClr val="accent2"/>
              </a:solidFill>
            </a:endParaRPr>
          </a:p>
        </p:txBody>
      </p:sp>
      <p:cxnSp>
        <p:nvCxnSpPr>
          <p:cNvPr id="29" name="Connecteur droit 28"/>
          <p:cNvCxnSpPr/>
          <p:nvPr/>
        </p:nvCxnSpPr>
        <p:spPr>
          <a:xfrm flipV="1">
            <a:off x="0" y="404664"/>
            <a:ext cx="7164288" cy="26224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H="1">
            <a:off x="5891752" y="2459586"/>
            <a:ext cx="557295" cy="54156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279035" y="1429589"/>
            <a:ext cx="25496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chemeClr val="accent2"/>
                </a:solidFill>
                <a:latin typeface="Cambria" panose="02040503050406030204" pitchFamily="18" charset="0"/>
              </a:rPr>
              <a:t>Taxonomy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4910803" y="1429588"/>
            <a:ext cx="2946922" cy="1029997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857" y="1463229"/>
            <a:ext cx="572723" cy="59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511" y="2144464"/>
            <a:ext cx="574431" cy="57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239723" y="1757273"/>
            <a:ext cx="2549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Title, authors, publication year, etc.</a:t>
            </a:r>
          </a:p>
        </p:txBody>
      </p:sp>
      <p:cxnSp>
        <p:nvCxnSpPr>
          <p:cNvPr id="15" name="Connecteur droit 14"/>
          <p:cNvCxnSpPr/>
          <p:nvPr/>
        </p:nvCxnSpPr>
        <p:spPr>
          <a:xfrm flipH="1" flipV="1">
            <a:off x="2660509" y="2459586"/>
            <a:ext cx="537047" cy="4855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239722" y="1429589"/>
            <a:ext cx="25496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Reference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1223128" y="1429589"/>
            <a:ext cx="2549634" cy="102999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8" t="27372" r="8722" b="25542"/>
          <a:stretch/>
        </p:blipFill>
        <p:spPr bwMode="auto">
          <a:xfrm>
            <a:off x="-75841" y="1804607"/>
            <a:ext cx="1298969" cy="897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Connecteur droit 19"/>
          <p:cNvCxnSpPr/>
          <p:nvPr/>
        </p:nvCxnSpPr>
        <p:spPr>
          <a:xfrm flipV="1">
            <a:off x="2660509" y="4621560"/>
            <a:ext cx="553466" cy="52786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027648" y="5484739"/>
            <a:ext cx="294059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>
                <a:latin typeface="Cambria" panose="02040503050406030204" pitchFamily="18" charset="0"/>
              </a:rPr>
              <a:t>Spatial coverage, time range, impacted area, etc.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39722" y="5157058"/>
            <a:ext cx="25496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rgbClr val="7030A0"/>
                </a:solidFill>
                <a:latin typeface="Cambria" panose="02040503050406030204" pitchFamily="18" charset="0"/>
              </a:rPr>
              <a:t>Study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1144799" y="5157058"/>
            <a:ext cx="2707121" cy="1029997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7E72DC-F950-E54B-B1D8-8CFEE00A9E40}"/>
              </a:ext>
            </a:extLst>
          </p:cNvPr>
          <p:cNvSpPr/>
          <p:nvPr/>
        </p:nvSpPr>
        <p:spPr>
          <a:xfrm>
            <a:off x="5123013" y="1727886"/>
            <a:ext cx="25496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Kingdom of species (GBIF) &amp; vernacular name</a:t>
            </a:r>
          </a:p>
        </p:txBody>
      </p:sp>
      <p:pic>
        <p:nvPicPr>
          <p:cNvPr id="7172" name="Picture 4" descr="Top world clip art free clipart spot - ClipartAndScrap">
            <a:extLst>
              <a:ext uri="{FF2B5EF4-FFF2-40B4-BE49-F238E27FC236}">
                <a16:creationId xmlns:a16="http://schemas.microsoft.com/office/drawing/2014/main" id="{40238B6E-4F3A-8B4D-B41E-B79C12D2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45" y="4304097"/>
            <a:ext cx="852354" cy="85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701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Ã©sultat de recherche d'images pour &quot;value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032" y="3101870"/>
            <a:ext cx="1539545" cy="13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2555266" y="2664545"/>
            <a:ext cx="3893781" cy="22209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63" y="3068389"/>
            <a:ext cx="1675343" cy="1413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4"/>
          <p:cNvSpPr txBox="1"/>
          <p:nvPr/>
        </p:nvSpPr>
        <p:spPr>
          <a:xfrm>
            <a:off x="0" y="0"/>
            <a:ext cx="6776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b="1" i="1" dirty="0">
                <a:solidFill>
                  <a:schemeClr val="accent2"/>
                </a:solidFill>
              </a:rPr>
              <a:t>A full description of each cost estimate</a:t>
            </a:r>
            <a:endParaRPr lang="en-GB" sz="2200" b="1" i="1" baseline="30000" dirty="0">
              <a:solidFill>
                <a:schemeClr val="accent2"/>
              </a:solidFill>
            </a:endParaRPr>
          </a:p>
        </p:txBody>
      </p:sp>
      <p:cxnSp>
        <p:nvCxnSpPr>
          <p:cNvPr id="29" name="Connecteur droit 28"/>
          <p:cNvCxnSpPr/>
          <p:nvPr/>
        </p:nvCxnSpPr>
        <p:spPr>
          <a:xfrm flipV="1">
            <a:off x="0" y="404664"/>
            <a:ext cx="7164288" cy="26224"/>
          </a:xfrm>
          <a:prstGeom prst="line">
            <a:avLst/>
          </a:prstGeom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H="1">
            <a:off x="5891752" y="2459586"/>
            <a:ext cx="557295" cy="54156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279035" y="1429589"/>
            <a:ext cx="25496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chemeClr val="accent2"/>
                </a:solidFill>
                <a:latin typeface="Cambria" panose="02040503050406030204" pitchFamily="18" charset="0"/>
              </a:rPr>
              <a:t>Taxonomy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4910803" y="1429588"/>
            <a:ext cx="2946922" cy="1029997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857" y="1463229"/>
            <a:ext cx="572723" cy="59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511" y="2144464"/>
            <a:ext cx="574431" cy="57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239723" y="1757273"/>
            <a:ext cx="2549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Title, authors, publication year, etc.</a:t>
            </a:r>
          </a:p>
        </p:txBody>
      </p:sp>
      <p:cxnSp>
        <p:nvCxnSpPr>
          <p:cNvPr id="15" name="Connecteur droit 14"/>
          <p:cNvCxnSpPr/>
          <p:nvPr/>
        </p:nvCxnSpPr>
        <p:spPr>
          <a:xfrm flipH="1" flipV="1">
            <a:off x="2660509" y="2459586"/>
            <a:ext cx="537047" cy="4855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239722" y="1429589"/>
            <a:ext cx="25496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Reference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1223128" y="1429589"/>
            <a:ext cx="2549634" cy="102999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8" t="27372" r="8722" b="25542"/>
          <a:stretch/>
        </p:blipFill>
        <p:spPr bwMode="auto">
          <a:xfrm>
            <a:off x="-75841" y="1804607"/>
            <a:ext cx="1298969" cy="897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Connecteur droit 19"/>
          <p:cNvCxnSpPr/>
          <p:nvPr/>
        </p:nvCxnSpPr>
        <p:spPr>
          <a:xfrm flipV="1">
            <a:off x="2660509" y="4621560"/>
            <a:ext cx="553466" cy="52786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027648" y="5484739"/>
            <a:ext cx="294059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>
                <a:latin typeface="Cambria" panose="02040503050406030204" pitchFamily="18" charset="0"/>
              </a:rPr>
              <a:t>Spatial coverage, time range, impacted area, etc.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39722" y="5157058"/>
            <a:ext cx="25496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rgbClr val="7030A0"/>
                </a:solidFill>
                <a:latin typeface="Cambria" panose="02040503050406030204" pitchFamily="18" charset="0"/>
              </a:rPr>
              <a:t>Study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1144799" y="5157058"/>
            <a:ext cx="2707121" cy="1029997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3" b="4244"/>
          <a:stretch/>
        </p:blipFill>
        <p:spPr bwMode="auto">
          <a:xfrm>
            <a:off x="7655300" y="4319516"/>
            <a:ext cx="1475657" cy="94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24"/>
          <p:cNvCxnSpPr/>
          <p:nvPr/>
        </p:nvCxnSpPr>
        <p:spPr>
          <a:xfrm flipH="1" flipV="1">
            <a:off x="5858367" y="4587338"/>
            <a:ext cx="724542" cy="59295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841685" y="5484741"/>
            <a:ext cx="339257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>
                <a:latin typeface="Cambria" panose="02040503050406030204" pitchFamily="18" charset="0"/>
              </a:rPr>
              <a:t>Impacted sector, method assessment, nature, etc.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08091" y="5180292"/>
            <a:ext cx="25496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rgbClr val="00B050"/>
                </a:solidFill>
                <a:latin typeface="Cambria" panose="02040503050406030204" pitchFamily="18" charset="0"/>
              </a:rPr>
              <a:t>Typology of costs</a:t>
            </a:r>
          </a:p>
        </p:txBody>
      </p:sp>
      <p:sp>
        <p:nvSpPr>
          <p:cNvPr id="32" name="Rectangle à coins arrondis 31"/>
          <p:cNvSpPr/>
          <p:nvPr/>
        </p:nvSpPr>
        <p:spPr>
          <a:xfrm>
            <a:off x="4910803" y="5180292"/>
            <a:ext cx="3249646" cy="100676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B718AF-29D9-2645-9C56-171571CAA336}"/>
              </a:ext>
            </a:extLst>
          </p:cNvPr>
          <p:cNvSpPr/>
          <p:nvPr/>
        </p:nvSpPr>
        <p:spPr>
          <a:xfrm>
            <a:off x="5123013" y="1727886"/>
            <a:ext cx="25496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Kingdom of species (GBIF) &amp; vernacular name</a:t>
            </a:r>
          </a:p>
        </p:txBody>
      </p:sp>
      <p:pic>
        <p:nvPicPr>
          <p:cNvPr id="34" name="Picture 4" descr="Top world clip art free clipart spot - ClipartAndScrap">
            <a:extLst>
              <a:ext uri="{FF2B5EF4-FFF2-40B4-BE49-F238E27FC236}">
                <a16:creationId xmlns:a16="http://schemas.microsoft.com/office/drawing/2014/main" id="{BAB207B4-9339-0A44-BC11-22A0219B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45" y="4304097"/>
            <a:ext cx="852354" cy="85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459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340312" y="8987"/>
            <a:ext cx="27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EF7F2D"/>
                </a:solidFill>
              </a:rPr>
              <a:t>Typology of costs</a:t>
            </a:r>
            <a:endParaRPr lang="en-US" sz="2800" b="1" dirty="0">
              <a:solidFill>
                <a:srgbClr val="EF7F2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B05F04-5E46-7148-97B0-772323F4B829}"/>
              </a:ext>
            </a:extLst>
          </p:cNvPr>
          <p:cNvSpPr txBox="1"/>
          <p:nvPr/>
        </p:nvSpPr>
        <p:spPr>
          <a:xfrm>
            <a:off x="3158211" y="3282214"/>
            <a:ext cx="2926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How to classify them?</a:t>
            </a:r>
          </a:p>
        </p:txBody>
      </p:sp>
    </p:spTree>
    <p:extLst>
      <p:ext uri="{BB962C8B-B14F-4D97-AF65-F5344CB8AC3E}">
        <p14:creationId xmlns:p14="http://schemas.microsoft.com/office/powerpoint/2010/main" val="2955522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78"/>
          <p:cNvGrpSpPr/>
          <p:nvPr/>
        </p:nvGrpSpPr>
        <p:grpSpPr>
          <a:xfrm>
            <a:off x="1820610" y="649971"/>
            <a:ext cx="5407430" cy="5409700"/>
            <a:chOff x="69062" y="3145425"/>
            <a:chExt cx="5407430" cy="5409700"/>
          </a:xfrm>
        </p:grpSpPr>
        <p:sp>
          <p:nvSpPr>
            <p:cNvPr id="6" name="Secteurs 74"/>
            <p:cNvSpPr/>
            <p:nvPr/>
          </p:nvSpPr>
          <p:spPr>
            <a:xfrm>
              <a:off x="71280" y="3145425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CEF2FF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7" name="Secteurs 75"/>
            <p:cNvSpPr/>
            <p:nvPr/>
          </p:nvSpPr>
          <p:spPr>
            <a:xfrm rot="5400000">
              <a:off x="76492" y="3149532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EAFBB3"/>
            </a:solidFill>
            <a:ln>
              <a:noFill/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8" name="Secteurs 76"/>
            <p:cNvSpPr/>
            <p:nvPr/>
          </p:nvSpPr>
          <p:spPr>
            <a:xfrm rot="10800000">
              <a:off x="69062" y="3155125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762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9" name="Secteurs 77"/>
            <p:cNvSpPr/>
            <p:nvPr/>
          </p:nvSpPr>
          <p:spPr>
            <a:xfrm rot="16200000">
              <a:off x="71213" y="3153489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FEC5AF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FF7E79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 rot="18837496">
            <a:off x="1458673" y="1161467"/>
            <a:ext cx="2410577" cy="74653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Up">
              <a:avLst>
                <a:gd name="adj" fmla="val 10067977"/>
              </a:avLst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FF9B1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GOODS &amp; SERVICES</a:t>
            </a:r>
          </a:p>
        </p:txBody>
      </p:sp>
      <p:sp>
        <p:nvSpPr>
          <p:cNvPr id="19" name="Rectangle 18"/>
          <p:cNvSpPr/>
          <p:nvPr/>
        </p:nvSpPr>
        <p:spPr>
          <a:xfrm rot="2887842">
            <a:off x="5321295" y="1197280"/>
            <a:ext cx="2240708" cy="80312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Up">
              <a:avLst>
                <a:gd name="adj" fmla="val 10067977"/>
              </a:avLst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HUMAN HEALTH</a:t>
            </a:r>
          </a:p>
        </p:txBody>
      </p:sp>
      <p:sp>
        <p:nvSpPr>
          <p:cNvPr id="20" name="Rectangle 19"/>
          <p:cNvSpPr/>
          <p:nvPr/>
        </p:nvSpPr>
        <p:spPr>
          <a:xfrm rot="18460483">
            <a:off x="5420312" y="4659987"/>
            <a:ext cx="2410577" cy="74653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ECOSYSTEM PROCESSES</a:t>
            </a:r>
          </a:p>
        </p:txBody>
      </p:sp>
      <p:sp>
        <p:nvSpPr>
          <p:cNvPr id="21" name="Rectangle 20"/>
          <p:cNvSpPr/>
          <p:nvPr/>
        </p:nvSpPr>
        <p:spPr>
          <a:xfrm rot="2362831">
            <a:off x="1780213" y="5054853"/>
            <a:ext cx="2240708" cy="80312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ECOLOGY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40312" y="8987"/>
            <a:ext cx="27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EF7F2D"/>
                </a:solidFill>
              </a:rPr>
              <a:t>Typology of costs</a:t>
            </a:r>
            <a:endParaRPr lang="en-US" sz="2800" b="1" dirty="0">
              <a:solidFill>
                <a:srgbClr val="EF7F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562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78"/>
          <p:cNvGrpSpPr/>
          <p:nvPr/>
        </p:nvGrpSpPr>
        <p:grpSpPr>
          <a:xfrm>
            <a:off x="1820610" y="649971"/>
            <a:ext cx="5407430" cy="5409700"/>
            <a:chOff x="69062" y="3145425"/>
            <a:chExt cx="5407430" cy="5409700"/>
          </a:xfrm>
        </p:grpSpPr>
        <p:sp>
          <p:nvSpPr>
            <p:cNvPr id="6" name="Secteurs 74"/>
            <p:cNvSpPr/>
            <p:nvPr/>
          </p:nvSpPr>
          <p:spPr>
            <a:xfrm>
              <a:off x="71280" y="3145425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CEF2FF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7" name="Secteurs 75"/>
            <p:cNvSpPr/>
            <p:nvPr/>
          </p:nvSpPr>
          <p:spPr>
            <a:xfrm rot="5400000">
              <a:off x="76492" y="3149532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EAFBB3"/>
            </a:solidFill>
            <a:ln>
              <a:noFill/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8" name="Secteurs 76"/>
            <p:cNvSpPr/>
            <p:nvPr/>
          </p:nvSpPr>
          <p:spPr>
            <a:xfrm rot="10800000">
              <a:off x="69062" y="3155125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762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9" name="Secteurs 77"/>
            <p:cNvSpPr/>
            <p:nvPr/>
          </p:nvSpPr>
          <p:spPr>
            <a:xfrm rot="16200000">
              <a:off x="71213" y="3153489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FEC5AF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FF7E79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 rot="18837496">
            <a:off x="1458673" y="1161467"/>
            <a:ext cx="2410577" cy="74653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Up">
              <a:avLst>
                <a:gd name="adj" fmla="val 10067977"/>
              </a:avLst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FF9B1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GOODS &amp; SERVICES</a:t>
            </a:r>
          </a:p>
        </p:txBody>
      </p:sp>
      <p:sp>
        <p:nvSpPr>
          <p:cNvPr id="19" name="Rectangle 18"/>
          <p:cNvSpPr/>
          <p:nvPr/>
        </p:nvSpPr>
        <p:spPr>
          <a:xfrm rot="2887842">
            <a:off x="5321295" y="1197280"/>
            <a:ext cx="2240708" cy="80312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Up">
              <a:avLst>
                <a:gd name="adj" fmla="val 10067977"/>
              </a:avLst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HUMAN HEALTH</a:t>
            </a:r>
          </a:p>
        </p:txBody>
      </p:sp>
      <p:sp>
        <p:nvSpPr>
          <p:cNvPr id="20" name="Rectangle 19"/>
          <p:cNvSpPr/>
          <p:nvPr/>
        </p:nvSpPr>
        <p:spPr>
          <a:xfrm rot="18460483">
            <a:off x="5420312" y="4659987"/>
            <a:ext cx="2410577" cy="74653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ECOSYSTEM PROCESSES</a:t>
            </a:r>
          </a:p>
        </p:txBody>
      </p:sp>
      <p:sp>
        <p:nvSpPr>
          <p:cNvPr id="21" name="Rectangle 20"/>
          <p:cNvSpPr/>
          <p:nvPr/>
        </p:nvSpPr>
        <p:spPr>
          <a:xfrm rot="2362831">
            <a:off x="1780213" y="5054853"/>
            <a:ext cx="2240708" cy="80312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ECOLOGY</a:t>
            </a:r>
          </a:p>
        </p:txBody>
      </p:sp>
      <p:sp>
        <p:nvSpPr>
          <p:cNvPr id="12" name="ZoneTexte 15"/>
          <p:cNvSpPr txBox="1"/>
          <p:nvPr/>
        </p:nvSpPr>
        <p:spPr>
          <a:xfrm>
            <a:off x="2644589" y="6369431"/>
            <a:ext cx="143051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b="1" dirty="0"/>
              <a:t>prevention</a:t>
            </a:r>
          </a:p>
        </p:txBody>
      </p:sp>
      <p:sp>
        <p:nvSpPr>
          <p:cNvPr id="13" name="ZoneTexte 16"/>
          <p:cNvSpPr txBox="1"/>
          <p:nvPr/>
        </p:nvSpPr>
        <p:spPr>
          <a:xfrm>
            <a:off x="4872478" y="6369431"/>
            <a:ext cx="107096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b="1" dirty="0"/>
              <a:t>damage</a:t>
            </a:r>
          </a:p>
        </p:txBody>
      </p:sp>
      <p:sp>
        <p:nvSpPr>
          <p:cNvPr id="14" name="ZoneTexte 23"/>
          <p:cNvSpPr txBox="1"/>
          <p:nvPr/>
        </p:nvSpPr>
        <p:spPr>
          <a:xfrm>
            <a:off x="6596771" y="6369431"/>
            <a:ext cx="119538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b="1" dirty="0"/>
              <a:t>response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40312" y="8987"/>
            <a:ext cx="27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EF7F2D"/>
                </a:solidFill>
              </a:rPr>
              <a:t>Typology of costs</a:t>
            </a:r>
            <a:endParaRPr lang="en-US" sz="2800" b="1" dirty="0">
              <a:solidFill>
                <a:srgbClr val="EF7F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22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F2CB-2FFB-674D-BF3B-C595234ACFA6}"/>
              </a:ext>
            </a:extLst>
          </p:cNvPr>
          <p:cNvSpPr txBox="1">
            <a:spLocks/>
          </p:cNvSpPr>
          <p:nvPr/>
        </p:nvSpPr>
        <p:spPr>
          <a:xfrm>
            <a:off x="399702" y="229516"/>
            <a:ext cx="8650004" cy="61243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EF7F2D"/>
                </a:solidFill>
                <a:latin typeface="+mn-lt"/>
                <a:ea typeface="+mn-ea"/>
                <a:cs typeface="+mn-cs"/>
              </a:rPr>
              <a:t>The 10% rule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2314D7-9AA4-9744-8B2E-245831652F89}"/>
              </a:ext>
            </a:extLst>
          </p:cNvPr>
          <p:cNvSpPr txBox="1"/>
          <p:nvPr/>
        </p:nvSpPr>
        <p:spPr>
          <a:xfrm>
            <a:off x="3530362" y="6259152"/>
            <a:ext cx="4883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But 10% of thousands of species is still a lot…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7018E9-2BCA-DB41-BAE5-EB361C8B6439}"/>
              </a:ext>
            </a:extLst>
          </p:cNvPr>
          <p:cNvGrpSpPr/>
          <p:nvPr/>
        </p:nvGrpSpPr>
        <p:grpSpPr>
          <a:xfrm>
            <a:off x="646868" y="1239489"/>
            <a:ext cx="8155672" cy="4622126"/>
            <a:chOff x="1305197" y="1022350"/>
            <a:chExt cx="6752776" cy="3827052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8278F6AD-0A7E-F641-AD34-C9DA708009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1" r="36443" b="20490"/>
            <a:stretch/>
          </p:blipFill>
          <p:spPr bwMode="auto">
            <a:xfrm>
              <a:off x="2280862" y="1022350"/>
              <a:ext cx="3332775" cy="3827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B98701-5FA7-DA41-A0DA-13B62927A824}"/>
                </a:ext>
              </a:extLst>
            </p:cNvPr>
            <p:cNvSpPr txBox="1"/>
            <p:nvPr/>
          </p:nvSpPr>
          <p:spPr>
            <a:xfrm>
              <a:off x="1305197" y="1681248"/>
              <a:ext cx="9012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3200" b="1" dirty="0"/>
                <a:t>10%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B95E1F-8D97-0040-946A-CB45325C9D6F}"/>
                </a:ext>
              </a:extLst>
            </p:cNvPr>
            <p:cNvSpPr txBox="1"/>
            <p:nvPr/>
          </p:nvSpPr>
          <p:spPr>
            <a:xfrm>
              <a:off x="1305197" y="2680932"/>
              <a:ext cx="9012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3200" b="1" dirty="0"/>
                <a:t>10%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4CEB7A-8E09-9841-B8E1-388B98DC055A}"/>
                </a:ext>
              </a:extLst>
            </p:cNvPr>
            <p:cNvSpPr txBox="1"/>
            <p:nvPr/>
          </p:nvSpPr>
          <p:spPr>
            <a:xfrm>
              <a:off x="5688093" y="1378542"/>
              <a:ext cx="20444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2800" b="1" dirty="0"/>
                <a:t>Introduction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5E36F4-4F32-1243-B0E8-ADD292D275FB}"/>
                </a:ext>
              </a:extLst>
            </p:cNvPr>
            <p:cNvSpPr txBox="1"/>
            <p:nvPr/>
          </p:nvSpPr>
          <p:spPr>
            <a:xfrm>
              <a:off x="5688093" y="2329126"/>
              <a:ext cx="23698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2800" b="1" dirty="0"/>
                <a:t>Establishment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2EF359-C947-AE46-91F1-B69348EFAD79}"/>
                </a:ext>
              </a:extLst>
            </p:cNvPr>
            <p:cNvSpPr txBox="1"/>
            <p:nvPr/>
          </p:nvSpPr>
          <p:spPr>
            <a:xfrm>
              <a:off x="5688093" y="3341355"/>
              <a:ext cx="15689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2800" b="1" dirty="0"/>
                <a:t>Invasions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7602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78"/>
          <p:cNvGrpSpPr/>
          <p:nvPr/>
        </p:nvGrpSpPr>
        <p:grpSpPr>
          <a:xfrm>
            <a:off x="1820610" y="649971"/>
            <a:ext cx="5407430" cy="5409700"/>
            <a:chOff x="69062" y="3145425"/>
            <a:chExt cx="5407430" cy="5409700"/>
          </a:xfrm>
        </p:grpSpPr>
        <p:sp>
          <p:nvSpPr>
            <p:cNvPr id="6" name="Secteurs 74"/>
            <p:cNvSpPr/>
            <p:nvPr/>
          </p:nvSpPr>
          <p:spPr>
            <a:xfrm>
              <a:off x="71280" y="3145425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CEF2FF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7" name="Secteurs 75"/>
            <p:cNvSpPr/>
            <p:nvPr/>
          </p:nvSpPr>
          <p:spPr>
            <a:xfrm rot="5400000">
              <a:off x="76492" y="3149532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EAFBB3"/>
            </a:solidFill>
            <a:ln>
              <a:noFill/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8" name="Secteurs 76"/>
            <p:cNvSpPr/>
            <p:nvPr/>
          </p:nvSpPr>
          <p:spPr>
            <a:xfrm rot="10800000">
              <a:off x="69062" y="3155125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762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9" name="Secteurs 77"/>
            <p:cNvSpPr/>
            <p:nvPr/>
          </p:nvSpPr>
          <p:spPr>
            <a:xfrm rot="16200000">
              <a:off x="71213" y="3153489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FEC5AF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FF7E79"/>
                </a:solidFill>
              </a:endParaRPr>
            </a:p>
          </p:txBody>
        </p:sp>
        <p:sp>
          <p:nvSpPr>
            <p:cNvPr id="10" name="Secteurs 70"/>
            <p:cNvSpPr/>
            <p:nvPr/>
          </p:nvSpPr>
          <p:spPr>
            <a:xfrm>
              <a:off x="434533" y="3520255"/>
              <a:ext cx="4680000" cy="468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7EE0F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1" name="Secteurs 71"/>
            <p:cNvSpPr/>
            <p:nvPr/>
          </p:nvSpPr>
          <p:spPr>
            <a:xfrm rot="5400000">
              <a:off x="439340" y="3512784"/>
              <a:ext cx="4680000" cy="468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BCF984"/>
            </a:solidFill>
            <a:ln>
              <a:noFill/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2" name="Secteurs 63"/>
            <p:cNvSpPr/>
            <p:nvPr/>
          </p:nvSpPr>
          <p:spPr>
            <a:xfrm>
              <a:off x="1607295" y="4681278"/>
              <a:ext cx="2340000" cy="234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40B8FB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3" name="Secteurs 67"/>
            <p:cNvSpPr/>
            <p:nvPr/>
          </p:nvSpPr>
          <p:spPr>
            <a:xfrm rot="5400000">
              <a:off x="1609795" y="4683778"/>
              <a:ext cx="2340000" cy="234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00CE5D"/>
            </a:solidFill>
            <a:ln>
              <a:noFill/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4" name="Secteurs 72"/>
            <p:cNvSpPr/>
            <p:nvPr/>
          </p:nvSpPr>
          <p:spPr>
            <a:xfrm rot="10800000">
              <a:off x="441047" y="3508822"/>
              <a:ext cx="4680000" cy="468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762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5" name="Secteurs 73"/>
            <p:cNvSpPr/>
            <p:nvPr/>
          </p:nvSpPr>
          <p:spPr>
            <a:xfrm rot="16200000">
              <a:off x="434462" y="3516330"/>
              <a:ext cx="4680000" cy="468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FF836F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FF492C"/>
                </a:solidFill>
              </a:endParaRPr>
            </a:p>
          </p:txBody>
        </p:sp>
        <p:sp>
          <p:nvSpPr>
            <p:cNvPr id="16" name="Secteurs 68"/>
            <p:cNvSpPr/>
            <p:nvPr/>
          </p:nvSpPr>
          <p:spPr>
            <a:xfrm rot="10800000">
              <a:off x="1609870" y="4681978"/>
              <a:ext cx="2340000" cy="234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762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7" name="Secteurs 69"/>
            <p:cNvSpPr/>
            <p:nvPr/>
          </p:nvSpPr>
          <p:spPr>
            <a:xfrm rot="16200000">
              <a:off x="1612370" y="4684478"/>
              <a:ext cx="2340000" cy="234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FF492C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 rot="18837496">
            <a:off x="1458673" y="1161467"/>
            <a:ext cx="2410577" cy="74653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Up">
              <a:avLst>
                <a:gd name="adj" fmla="val 10067977"/>
              </a:avLst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FF9B1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GOODS &amp; SERVICES</a:t>
            </a:r>
          </a:p>
        </p:txBody>
      </p:sp>
      <p:sp>
        <p:nvSpPr>
          <p:cNvPr id="19" name="Rectangle 18"/>
          <p:cNvSpPr/>
          <p:nvPr/>
        </p:nvSpPr>
        <p:spPr>
          <a:xfrm rot="2887842">
            <a:off x="5321295" y="1197280"/>
            <a:ext cx="2240708" cy="80312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Up">
              <a:avLst>
                <a:gd name="adj" fmla="val 10067977"/>
              </a:avLst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HUMAN HEALTH</a:t>
            </a:r>
          </a:p>
        </p:txBody>
      </p:sp>
      <p:sp>
        <p:nvSpPr>
          <p:cNvPr id="20" name="Rectangle 19"/>
          <p:cNvSpPr/>
          <p:nvPr/>
        </p:nvSpPr>
        <p:spPr>
          <a:xfrm rot="18460483">
            <a:off x="5420312" y="4659987"/>
            <a:ext cx="2410577" cy="74653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ECOSYSTEM PROCESSES</a:t>
            </a:r>
          </a:p>
        </p:txBody>
      </p:sp>
      <p:sp>
        <p:nvSpPr>
          <p:cNvPr id="21" name="Rectangle 20"/>
          <p:cNvSpPr/>
          <p:nvPr/>
        </p:nvSpPr>
        <p:spPr>
          <a:xfrm rot="2362831">
            <a:off x="1780213" y="5054853"/>
            <a:ext cx="2240708" cy="80312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ECOLOGY</a:t>
            </a:r>
          </a:p>
        </p:txBody>
      </p:sp>
      <p:sp>
        <p:nvSpPr>
          <p:cNvPr id="22" name="ZoneTexte 15"/>
          <p:cNvSpPr txBox="1"/>
          <p:nvPr/>
        </p:nvSpPr>
        <p:spPr>
          <a:xfrm>
            <a:off x="2644589" y="6369431"/>
            <a:ext cx="143051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b="1" dirty="0"/>
              <a:t>prevention</a:t>
            </a:r>
          </a:p>
        </p:txBody>
      </p:sp>
      <p:sp>
        <p:nvSpPr>
          <p:cNvPr id="23" name="ZoneTexte 16"/>
          <p:cNvSpPr txBox="1"/>
          <p:nvPr/>
        </p:nvSpPr>
        <p:spPr>
          <a:xfrm>
            <a:off x="4872478" y="6369431"/>
            <a:ext cx="107096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b="1" dirty="0"/>
              <a:t>damage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596771" y="6369431"/>
            <a:ext cx="119538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b="1" dirty="0"/>
              <a:t>response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100258" y="6455824"/>
            <a:ext cx="354848" cy="192397"/>
            <a:chOff x="102817" y="9631862"/>
            <a:chExt cx="354848" cy="192397"/>
          </a:xfrm>
        </p:grpSpPr>
        <p:sp>
          <p:nvSpPr>
            <p:cNvPr id="43" name="Rectangle 42"/>
            <p:cNvSpPr/>
            <p:nvPr/>
          </p:nvSpPr>
          <p:spPr>
            <a:xfrm>
              <a:off x="113631" y="9631862"/>
              <a:ext cx="342234" cy="192140"/>
            </a:xfrm>
            <a:prstGeom prst="rect">
              <a:avLst/>
            </a:prstGeom>
            <a:solidFill>
              <a:srgbClr val="FEC5AF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EC5AF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2817" y="9631862"/>
              <a:ext cx="180000" cy="97200"/>
            </a:xfrm>
            <a:prstGeom prst="rect">
              <a:avLst/>
            </a:prstGeom>
            <a:solidFill>
              <a:srgbClr val="FCF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7E79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77665" y="9727059"/>
              <a:ext cx="180000" cy="97200"/>
            </a:xfrm>
            <a:prstGeom prst="rect">
              <a:avLst/>
            </a:prstGeom>
            <a:solidFill>
              <a:srgbClr val="CEF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7E79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02817" y="9726802"/>
              <a:ext cx="180000" cy="97200"/>
            </a:xfrm>
            <a:prstGeom prst="rect">
              <a:avLst/>
            </a:prstGeom>
            <a:solidFill>
              <a:srgbClr val="EAF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7E79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316205" y="6461054"/>
            <a:ext cx="353697" cy="187167"/>
            <a:chOff x="2771068" y="9165748"/>
            <a:chExt cx="353697" cy="187167"/>
          </a:xfrm>
        </p:grpSpPr>
        <p:sp>
          <p:nvSpPr>
            <p:cNvPr id="49" name="Rectangle 48"/>
            <p:cNvSpPr/>
            <p:nvPr/>
          </p:nvSpPr>
          <p:spPr>
            <a:xfrm>
              <a:off x="2771069" y="9167824"/>
              <a:ext cx="353048" cy="177387"/>
            </a:xfrm>
            <a:prstGeom prst="rect">
              <a:avLst/>
            </a:prstGeom>
            <a:solidFill>
              <a:srgbClr val="FF836F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836F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771068" y="9165748"/>
              <a:ext cx="180000" cy="972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944765" y="9255715"/>
              <a:ext cx="180000" cy="97200"/>
            </a:xfrm>
            <a:prstGeom prst="rect">
              <a:avLst/>
            </a:prstGeom>
            <a:solidFill>
              <a:srgbClr val="7EE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771068" y="9252737"/>
              <a:ext cx="180000" cy="97200"/>
            </a:xfrm>
            <a:prstGeom prst="rect">
              <a:avLst/>
            </a:prstGeom>
            <a:solidFill>
              <a:srgbClr val="BCF9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123960" y="6456081"/>
            <a:ext cx="353049" cy="192140"/>
            <a:chOff x="102817" y="9149818"/>
            <a:chExt cx="353049" cy="192140"/>
          </a:xfrm>
        </p:grpSpPr>
        <p:sp>
          <p:nvSpPr>
            <p:cNvPr id="54" name="Rectangle 53"/>
            <p:cNvSpPr/>
            <p:nvPr/>
          </p:nvSpPr>
          <p:spPr>
            <a:xfrm>
              <a:off x="115194" y="9152874"/>
              <a:ext cx="340671" cy="17694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02817" y="9149818"/>
              <a:ext cx="180000" cy="9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00B050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75866" y="9250989"/>
              <a:ext cx="180000" cy="9076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02817" y="9244758"/>
              <a:ext cx="180000" cy="972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340312" y="8987"/>
            <a:ext cx="27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EF7F2D"/>
                </a:solidFill>
              </a:rPr>
              <a:t>Typology of costs</a:t>
            </a:r>
            <a:endParaRPr lang="en-US" sz="2800" b="1" dirty="0">
              <a:solidFill>
                <a:srgbClr val="EF7F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67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78"/>
          <p:cNvGrpSpPr/>
          <p:nvPr/>
        </p:nvGrpSpPr>
        <p:grpSpPr>
          <a:xfrm>
            <a:off x="1820610" y="649971"/>
            <a:ext cx="5407430" cy="5409700"/>
            <a:chOff x="69062" y="3145425"/>
            <a:chExt cx="5407430" cy="5409700"/>
          </a:xfrm>
        </p:grpSpPr>
        <p:sp>
          <p:nvSpPr>
            <p:cNvPr id="6" name="Secteurs 74"/>
            <p:cNvSpPr/>
            <p:nvPr/>
          </p:nvSpPr>
          <p:spPr>
            <a:xfrm>
              <a:off x="71280" y="3145425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CEF2FF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7" name="Secteurs 75"/>
            <p:cNvSpPr/>
            <p:nvPr/>
          </p:nvSpPr>
          <p:spPr>
            <a:xfrm rot="5400000">
              <a:off x="76492" y="3149532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EAFBB3"/>
            </a:solidFill>
            <a:ln>
              <a:noFill/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8" name="Secteurs 76"/>
            <p:cNvSpPr/>
            <p:nvPr/>
          </p:nvSpPr>
          <p:spPr>
            <a:xfrm rot="10800000">
              <a:off x="69062" y="3155125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762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9" name="Secteurs 77"/>
            <p:cNvSpPr/>
            <p:nvPr/>
          </p:nvSpPr>
          <p:spPr>
            <a:xfrm rot="16200000">
              <a:off x="71213" y="3153489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FEC5AF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FF7E79"/>
                </a:solidFill>
              </a:endParaRPr>
            </a:p>
          </p:txBody>
        </p:sp>
        <p:sp>
          <p:nvSpPr>
            <p:cNvPr id="10" name="Secteurs 70"/>
            <p:cNvSpPr/>
            <p:nvPr/>
          </p:nvSpPr>
          <p:spPr>
            <a:xfrm>
              <a:off x="434533" y="3520255"/>
              <a:ext cx="4680000" cy="468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7EE0F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1" name="Secteurs 71"/>
            <p:cNvSpPr/>
            <p:nvPr/>
          </p:nvSpPr>
          <p:spPr>
            <a:xfrm rot="5400000">
              <a:off x="439340" y="3512784"/>
              <a:ext cx="4680000" cy="468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BCF984"/>
            </a:solidFill>
            <a:ln>
              <a:noFill/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2" name="Secteurs 63"/>
            <p:cNvSpPr/>
            <p:nvPr/>
          </p:nvSpPr>
          <p:spPr>
            <a:xfrm>
              <a:off x="1607295" y="4681278"/>
              <a:ext cx="2340000" cy="234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40B8FB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3" name="Secteurs 67"/>
            <p:cNvSpPr/>
            <p:nvPr/>
          </p:nvSpPr>
          <p:spPr>
            <a:xfrm rot="5400000">
              <a:off x="1609795" y="4683778"/>
              <a:ext cx="2340000" cy="234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00CE5D"/>
            </a:solidFill>
            <a:ln>
              <a:noFill/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4" name="Secteurs 72"/>
            <p:cNvSpPr/>
            <p:nvPr/>
          </p:nvSpPr>
          <p:spPr>
            <a:xfrm rot="10800000">
              <a:off x="441047" y="3508822"/>
              <a:ext cx="4680000" cy="468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762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5" name="Secteurs 73"/>
            <p:cNvSpPr/>
            <p:nvPr/>
          </p:nvSpPr>
          <p:spPr>
            <a:xfrm rot="16200000">
              <a:off x="434462" y="3516330"/>
              <a:ext cx="4680000" cy="468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FF836F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FF492C"/>
                </a:solidFill>
              </a:endParaRPr>
            </a:p>
          </p:txBody>
        </p:sp>
        <p:sp>
          <p:nvSpPr>
            <p:cNvPr id="16" name="Secteurs 68"/>
            <p:cNvSpPr/>
            <p:nvPr/>
          </p:nvSpPr>
          <p:spPr>
            <a:xfrm rot="10800000">
              <a:off x="1609870" y="4681978"/>
              <a:ext cx="2340000" cy="234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762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7" name="Secteurs 69"/>
            <p:cNvSpPr/>
            <p:nvPr/>
          </p:nvSpPr>
          <p:spPr>
            <a:xfrm rot="16200000">
              <a:off x="1612370" y="4684478"/>
              <a:ext cx="2340000" cy="234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FF492C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 rot="18837496">
            <a:off x="1458673" y="1161467"/>
            <a:ext cx="2410577" cy="74653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Up">
              <a:avLst>
                <a:gd name="adj" fmla="val 10067977"/>
              </a:avLst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FF9B1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GOODS &amp; SERVICES</a:t>
            </a:r>
          </a:p>
        </p:txBody>
      </p:sp>
      <p:sp>
        <p:nvSpPr>
          <p:cNvPr id="19" name="Rectangle 18"/>
          <p:cNvSpPr/>
          <p:nvPr/>
        </p:nvSpPr>
        <p:spPr>
          <a:xfrm rot="2887842">
            <a:off x="5321295" y="1197280"/>
            <a:ext cx="2240708" cy="80312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Up">
              <a:avLst>
                <a:gd name="adj" fmla="val 10067977"/>
              </a:avLst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HUMAN HEALTH</a:t>
            </a:r>
          </a:p>
        </p:txBody>
      </p:sp>
      <p:sp>
        <p:nvSpPr>
          <p:cNvPr id="20" name="Rectangle 19"/>
          <p:cNvSpPr/>
          <p:nvPr/>
        </p:nvSpPr>
        <p:spPr>
          <a:xfrm rot="18460483">
            <a:off x="5420312" y="4659987"/>
            <a:ext cx="2410577" cy="74653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ECOSYSTEM PROCESSES</a:t>
            </a:r>
          </a:p>
        </p:txBody>
      </p:sp>
      <p:sp>
        <p:nvSpPr>
          <p:cNvPr id="21" name="Rectangle 20"/>
          <p:cNvSpPr/>
          <p:nvPr/>
        </p:nvSpPr>
        <p:spPr>
          <a:xfrm rot="2362831">
            <a:off x="1780213" y="5054853"/>
            <a:ext cx="2240708" cy="80312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ECOLOGY</a:t>
            </a:r>
          </a:p>
        </p:txBody>
      </p:sp>
      <p:sp>
        <p:nvSpPr>
          <p:cNvPr id="26" name="ZoneTexte 27"/>
          <p:cNvSpPr txBox="1"/>
          <p:nvPr/>
        </p:nvSpPr>
        <p:spPr>
          <a:xfrm rot="20200817">
            <a:off x="3235247" y="1908565"/>
            <a:ext cx="1645878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000" b="1" dirty="0"/>
              <a:t>Production Class:</a:t>
            </a:r>
          </a:p>
          <a:p>
            <a:pPr algn="ctr"/>
            <a:r>
              <a:rPr lang="en-AU" sz="1000" dirty="0"/>
              <a:t>agriculture, forestry,</a:t>
            </a:r>
          </a:p>
          <a:p>
            <a:pPr algn="ctr"/>
            <a:r>
              <a:rPr lang="en-AU" sz="1000" dirty="0"/>
              <a:t>apiculture, horticulture,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aquaculture</a:t>
            </a:r>
            <a:r>
              <a:rPr lang="en-AU" sz="1000" dirty="0"/>
              <a:t>, </a:t>
            </a:r>
            <a:r>
              <a:rPr lang="is-IS" sz="1000" dirty="0"/>
              <a:t>…</a:t>
            </a:r>
            <a:r>
              <a:rPr lang="en-AU" sz="1000" dirty="0"/>
              <a:t> </a:t>
            </a:r>
          </a:p>
        </p:txBody>
      </p:sp>
      <p:sp>
        <p:nvSpPr>
          <p:cNvPr id="28" name="ZoneTexte 82"/>
          <p:cNvSpPr txBox="1"/>
          <p:nvPr/>
        </p:nvSpPr>
        <p:spPr>
          <a:xfrm rot="18749098">
            <a:off x="3173003" y="2330094"/>
            <a:ext cx="1423732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000" b="1" dirty="0"/>
              <a:t>infrastructure</a:t>
            </a:r>
          </a:p>
        </p:txBody>
      </p:sp>
      <p:sp>
        <p:nvSpPr>
          <p:cNvPr id="31" name="ZoneTexte 87"/>
          <p:cNvSpPr txBox="1"/>
          <p:nvPr/>
        </p:nvSpPr>
        <p:spPr>
          <a:xfrm>
            <a:off x="3589561" y="3014341"/>
            <a:ext cx="1979953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A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natural-areas preservation</a:t>
            </a:r>
          </a:p>
          <a:p>
            <a:pPr algn="ctr"/>
            <a:r>
              <a:rPr lang="en-A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quarantine measures</a:t>
            </a:r>
          </a:p>
          <a:p>
            <a:pPr algn="ctr"/>
            <a:r>
              <a:rPr lang="en-A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ecological research</a:t>
            </a:r>
          </a:p>
          <a:p>
            <a:pPr algn="ctr"/>
            <a:r>
              <a:rPr lang="en-A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species protection</a:t>
            </a:r>
          </a:p>
          <a:p>
            <a:pPr algn="ctr"/>
            <a:endParaRPr lang="en-AU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ZoneTexte 81"/>
          <p:cNvSpPr txBox="1"/>
          <p:nvPr/>
        </p:nvSpPr>
        <p:spPr>
          <a:xfrm rot="17671905">
            <a:off x="2491589" y="2460846"/>
            <a:ext cx="1645878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Cultural Services: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tourism, 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recreation, </a:t>
            </a:r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A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ZoneTexte 84"/>
          <p:cNvSpPr txBox="1"/>
          <p:nvPr/>
        </p:nvSpPr>
        <p:spPr>
          <a:xfrm rot="1141435">
            <a:off x="4047192" y="2235352"/>
            <a:ext cx="1645878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000" b="1" dirty="0"/>
              <a:t>Medical Care:</a:t>
            </a:r>
          </a:p>
          <a:p>
            <a:pPr algn="ctr"/>
            <a:r>
              <a:rPr lang="en-AU" sz="1000" dirty="0"/>
              <a:t>treatment, </a:t>
            </a:r>
          </a:p>
          <a:p>
            <a:pPr algn="ctr"/>
            <a:r>
              <a:rPr lang="en-AU" sz="1000" dirty="0"/>
              <a:t>hospital,</a:t>
            </a:r>
          </a:p>
          <a:p>
            <a:pPr algn="ctr"/>
            <a:r>
              <a:rPr lang="en-AU" sz="1000" dirty="0"/>
              <a:t>transport, </a:t>
            </a:r>
            <a:br>
              <a:rPr lang="en-AU" sz="1000" dirty="0"/>
            </a:br>
            <a:r>
              <a:rPr lang="en-AU" sz="1000" dirty="0"/>
              <a:t>staff, </a:t>
            </a:r>
            <a:r>
              <a:rPr lang="is-IS" sz="1000" dirty="0"/>
              <a:t>…</a:t>
            </a:r>
            <a:endParaRPr lang="en-AU" sz="1000" dirty="0">
              <a:latin typeface="Calibri" charset="0"/>
              <a:ea typeface="Calibri" charset="0"/>
              <a:cs typeface="Times New Roman" charset="0"/>
            </a:endParaRPr>
          </a:p>
          <a:p>
            <a:pPr algn="ctr"/>
            <a:r>
              <a:rPr lang="en-AU" sz="1000" dirty="0"/>
              <a:t> </a:t>
            </a:r>
            <a:endParaRPr lang="en-AU" sz="1000" dirty="0">
              <a:latin typeface="Calibri" charset="0"/>
              <a:ea typeface="Calibri" charset="0"/>
              <a:cs typeface="Times New Roman" charset="0"/>
            </a:endParaRPr>
          </a:p>
          <a:p>
            <a:pPr algn="ctr"/>
            <a:endParaRPr lang="en-AU" sz="1000" b="1" dirty="0"/>
          </a:p>
        </p:txBody>
      </p:sp>
      <p:sp>
        <p:nvSpPr>
          <p:cNvPr id="34" name="ZoneTexte 90"/>
          <p:cNvSpPr txBox="1"/>
          <p:nvPr/>
        </p:nvSpPr>
        <p:spPr>
          <a:xfrm rot="2768200">
            <a:off x="2729953" y="3870588"/>
            <a:ext cx="1979953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reduced abundance &amp; 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 of native species,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extinctions, </a:t>
            </a:r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A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AU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ZoneTexte 85"/>
          <p:cNvSpPr txBox="1"/>
          <p:nvPr/>
        </p:nvSpPr>
        <p:spPr>
          <a:xfrm rot="4054880">
            <a:off x="4854932" y="2445286"/>
            <a:ext cx="1447766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000" b="1" dirty="0"/>
              <a:t>Illness:</a:t>
            </a:r>
          </a:p>
          <a:p>
            <a:pPr algn="ctr"/>
            <a:r>
              <a:rPr lang="is-IS" sz="1000" dirty="0"/>
              <a:t>productivity loss,</a:t>
            </a:r>
          </a:p>
          <a:p>
            <a:pPr algn="ctr"/>
            <a:r>
              <a:rPr lang="en-US" sz="1000" dirty="0"/>
              <a:t>m</a:t>
            </a:r>
            <a:r>
              <a:rPr lang="is-IS" sz="1000" dirty="0"/>
              <a:t>obility loss, </a:t>
            </a:r>
          </a:p>
          <a:p>
            <a:pPr algn="ctr"/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DALYs</a:t>
            </a:r>
            <a:r>
              <a:rPr lang="is-IS" sz="1000" dirty="0"/>
              <a:t>, </a:t>
            </a:r>
            <a:r>
              <a:rPr lang="en-US" sz="1000" dirty="0"/>
              <a:t>indirect costs, </a:t>
            </a:r>
            <a:r>
              <a:rPr lang="is-IS" sz="1000" dirty="0"/>
              <a:t>…</a:t>
            </a:r>
            <a:endParaRPr lang="en-AU" sz="1000" b="1" dirty="0"/>
          </a:p>
        </p:txBody>
      </p:sp>
      <p:sp>
        <p:nvSpPr>
          <p:cNvPr id="37" name="ZoneTexte 91"/>
          <p:cNvSpPr txBox="1"/>
          <p:nvPr/>
        </p:nvSpPr>
        <p:spPr>
          <a:xfrm rot="18492506">
            <a:off x="4390731" y="3802060"/>
            <a:ext cx="1979953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carbon regulation &amp; storage,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soil fertility, pollination,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nutrient cycling, fresh water, </a:t>
            </a:r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A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A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ZoneTexte 86"/>
          <p:cNvSpPr txBox="1"/>
          <p:nvPr/>
        </p:nvSpPr>
        <p:spPr>
          <a:xfrm rot="2859892">
            <a:off x="4012609" y="2859071"/>
            <a:ext cx="1120461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000" dirty="0"/>
              <a:t>specialist training, </a:t>
            </a:r>
          </a:p>
          <a:p>
            <a:pPr algn="ctr"/>
            <a:r>
              <a:rPr lang="en-AU" sz="1000" dirty="0"/>
              <a:t>prevention policy, </a:t>
            </a:r>
          </a:p>
          <a:p>
            <a:pPr algn="ctr"/>
            <a:r>
              <a:rPr lang="en-AU" sz="1000" dirty="0"/>
              <a:t>vaccination, </a:t>
            </a:r>
            <a:r>
              <a:rPr lang="is-IS" sz="1000" dirty="0"/>
              <a:t>…</a:t>
            </a:r>
            <a:endParaRPr lang="en-AU" sz="1000" dirty="0"/>
          </a:p>
          <a:p>
            <a:pPr algn="ctr"/>
            <a:endParaRPr lang="en-AU" sz="1000" b="1" dirty="0"/>
          </a:p>
        </p:txBody>
      </p:sp>
      <p:sp>
        <p:nvSpPr>
          <p:cNvPr id="39" name="ZoneTexte 45"/>
          <p:cNvSpPr txBox="1"/>
          <p:nvPr/>
        </p:nvSpPr>
        <p:spPr>
          <a:xfrm>
            <a:off x="2485312" y="3154704"/>
            <a:ext cx="414815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/>
              <a:t>species </a:t>
            </a:r>
          </a:p>
          <a:p>
            <a:pPr algn="ctr"/>
            <a:r>
              <a:rPr lang="en-AU" sz="1000" b="1" dirty="0"/>
              <a:t>surveillance</a:t>
            </a:r>
          </a:p>
        </p:txBody>
      </p:sp>
      <p:sp>
        <p:nvSpPr>
          <p:cNvPr id="47" name="ZoneTexte 25"/>
          <p:cNvSpPr txBox="1"/>
          <p:nvPr/>
        </p:nvSpPr>
        <p:spPr>
          <a:xfrm rot="18843662">
            <a:off x="3870651" y="2826629"/>
            <a:ext cx="1531991" cy="1202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endParaRPr lang="en-AU" sz="1000" dirty="0"/>
          </a:p>
          <a:p>
            <a:pPr algn="ctr"/>
            <a:r>
              <a:rPr lang="en-AU" sz="1000" dirty="0"/>
              <a:t>policy &amp; legal changes,</a:t>
            </a:r>
          </a:p>
          <a:p>
            <a:pPr algn="ctr"/>
            <a:r>
              <a:rPr lang="en-AU" sz="1000" dirty="0"/>
              <a:t> implementation,</a:t>
            </a:r>
          </a:p>
          <a:p>
            <a:pPr algn="ctr"/>
            <a:r>
              <a:rPr lang="en-AU" sz="1000" dirty="0"/>
              <a:t>collateral health</a:t>
            </a:r>
          </a:p>
          <a:p>
            <a:pPr algn="ctr"/>
            <a:r>
              <a:rPr lang="en-AU" sz="1000" dirty="0"/>
              <a:t>&amp; safety, </a:t>
            </a:r>
            <a:r>
              <a:rPr lang="is-IS" sz="1000" dirty="0"/>
              <a:t>…</a:t>
            </a:r>
            <a:endParaRPr lang="en-AU" sz="1000" dirty="0"/>
          </a:p>
        </p:txBody>
      </p:sp>
      <p:sp>
        <p:nvSpPr>
          <p:cNvPr id="63" name="ZoneTexte 15"/>
          <p:cNvSpPr txBox="1"/>
          <p:nvPr/>
        </p:nvSpPr>
        <p:spPr>
          <a:xfrm>
            <a:off x="2644589" y="6369431"/>
            <a:ext cx="143051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b="1" dirty="0"/>
              <a:t>prevention</a:t>
            </a:r>
          </a:p>
        </p:txBody>
      </p:sp>
      <p:sp>
        <p:nvSpPr>
          <p:cNvPr id="64" name="ZoneTexte 16"/>
          <p:cNvSpPr txBox="1"/>
          <p:nvPr/>
        </p:nvSpPr>
        <p:spPr>
          <a:xfrm>
            <a:off x="4872478" y="6369431"/>
            <a:ext cx="107096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b="1" dirty="0"/>
              <a:t>damage</a:t>
            </a:r>
          </a:p>
        </p:txBody>
      </p:sp>
      <p:sp>
        <p:nvSpPr>
          <p:cNvPr id="65" name="ZoneTexte 23"/>
          <p:cNvSpPr txBox="1"/>
          <p:nvPr/>
        </p:nvSpPr>
        <p:spPr>
          <a:xfrm>
            <a:off x="6596771" y="6369431"/>
            <a:ext cx="119538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b="1" dirty="0"/>
              <a:t>response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6100258" y="6455824"/>
            <a:ext cx="354848" cy="192397"/>
            <a:chOff x="102817" y="9631862"/>
            <a:chExt cx="354848" cy="192397"/>
          </a:xfrm>
        </p:grpSpPr>
        <p:sp>
          <p:nvSpPr>
            <p:cNvPr id="67" name="Rectangle 66"/>
            <p:cNvSpPr/>
            <p:nvPr/>
          </p:nvSpPr>
          <p:spPr>
            <a:xfrm>
              <a:off x="113631" y="9631862"/>
              <a:ext cx="342234" cy="192140"/>
            </a:xfrm>
            <a:prstGeom prst="rect">
              <a:avLst/>
            </a:prstGeom>
            <a:solidFill>
              <a:srgbClr val="FEC5AF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EC5AF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02817" y="9631862"/>
              <a:ext cx="180000" cy="97200"/>
            </a:xfrm>
            <a:prstGeom prst="rect">
              <a:avLst/>
            </a:prstGeom>
            <a:solidFill>
              <a:srgbClr val="FCF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7E79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77665" y="9727059"/>
              <a:ext cx="180000" cy="97200"/>
            </a:xfrm>
            <a:prstGeom prst="rect">
              <a:avLst/>
            </a:prstGeom>
            <a:solidFill>
              <a:srgbClr val="CEF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7E79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02817" y="9726802"/>
              <a:ext cx="180000" cy="97200"/>
            </a:xfrm>
            <a:prstGeom prst="rect">
              <a:avLst/>
            </a:prstGeom>
            <a:solidFill>
              <a:srgbClr val="EAF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7E79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316205" y="6461054"/>
            <a:ext cx="353697" cy="187167"/>
            <a:chOff x="2771068" y="9165748"/>
            <a:chExt cx="353697" cy="187167"/>
          </a:xfrm>
        </p:grpSpPr>
        <p:sp>
          <p:nvSpPr>
            <p:cNvPr id="72" name="Rectangle 71"/>
            <p:cNvSpPr/>
            <p:nvPr/>
          </p:nvSpPr>
          <p:spPr>
            <a:xfrm>
              <a:off x="2771069" y="9167824"/>
              <a:ext cx="353048" cy="177387"/>
            </a:xfrm>
            <a:prstGeom prst="rect">
              <a:avLst/>
            </a:prstGeom>
            <a:solidFill>
              <a:srgbClr val="FF836F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836F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771068" y="9165748"/>
              <a:ext cx="180000" cy="972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944765" y="9255715"/>
              <a:ext cx="180000" cy="97200"/>
            </a:xfrm>
            <a:prstGeom prst="rect">
              <a:avLst/>
            </a:prstGeom>
            <a:solidFill>
              <a:srgbClr val="7EE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771068" y="9252737"/>
              <a:ext cx="180000" cy="97200"/>
            </a:xfrm>
            <a:prstGeom prst="rect">
              <a:avLst/>
            </a:prstGeom>
            <a:solidFill>
              <a:srgbClr val="BCF9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123960" y="6456081"/>
            <a:ext cx="353049" cy="192140"/>
            <a:chOff x="102817" y="9149818"/>
            <a:chExt cx="353049" cy="192140"/>
          </a:xfrm>
        </p:grpSpPr>
        <p:sp>
          <p:nvSpPr>
            <p:cNvPr id="77" name="Rectangle 76"/>
            <p:cNvSpPr/>
            <p:nvPr/>
          </p:nvSpPr>
          <p:spPr>
            <a:xfrm>
              <a:off x="115194" y="9152874"/>
              <a:ext cx="340671" cy="17694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02817" y="9149818"/>
              <a:ext cx="180000" cy="9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00B050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75866" y="9250989"/>
              <a:ext cx="180000" cy="9076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02817" y="9244758"/>
              <a:ext cx="180000" cy="972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81" name="ZoneTexte 26"/>
          <p:cNvSpPr txBox="1"/>
          <p:nvPr/>
        </p:nvSpPr>
        <p:spPr>
          <a:xfrm rot="2089318">
            <a:off x="5340711" y="1320857"/>
            <a:ext cx="1126027" cy="2595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400" b="1" dirty="0"/>
              <a:t>vector control</a:t>
            </a:r>
          </a:p>
        </p:txBody>
      </p:sp>
      <p:sp>
        <p:nvSpPr>
          <p:cNvPr id="82" name="Rectangle 81"/>
          <p:cNvSpPr/>
          <p:nvPr/>
        </p:nvSpPr>
        <p:spPr>
          <a:xfrm rot="160018">
            <a:off x="3928073" y="1034734"/>
            <a:ext cx="1263346" cy="348021"/>
          </a:xfrm>
          <a:prstGeom prst="rect">
            <a:avLst/>
          </a:prstGeom>
          <a:noFill/>
          <a:ln>
            <a:noFill/>
          </a:ln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AU" sz="1400" b="1" dirty="0"/>
              <a:t>education</a:t>
            </a:r>
          </a:p>
          <a:p>
            <a:pPr algn="ctr"/>
            <a:endParaRPr lang="en-AU" sz="1400" b="1" dirty="0"/>
          </a:p>
        </p:txBody>
      </p:sp>
      <p:sp>
        <p:nvSpPr>
          <p:cNvPr id="83" name="ZoneTexte 79"/>
          <p:cNvSpPr txBox="1"/>
          <p:nvPr/>
        </p:nvSpPr>
        <p:spPr>
          <a:xfrm rot="18261631">
            <a:off x="1921549" y="1851143"/>
            <a:ext cx="1347571" cy="3115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400" b="1" dirty="0"/>
              <a:t>damage repair</a:t>
            </a:r>
          </a:p>
        </p:txBody>
      </p:sp>
      <p:sp>
        <p:nvSpPr>
          <p:cNvPr id="84" name="ZoneTexte 80"/>
          <p:cNvSpPr txBox="1"/>
          <p:nvPr/>
        </p:nvSpPr>
        <p:spPr>
          <a:xfrm>
            <a:off x="3754838" y="5507543"/>
            <a:ext cx="1567689" cy="3118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AU" sz="1400" b="1" dirty="0"/>
              <a:t>restoration programs,</a:t>
            </a:r>
          </a:p>
          <a:p>
            <a:pPr algn="ctr"/>
            <a:r>
              <a:rPr lang="en-AU" sz="1400" b="1" dirty="0"/>
              <a:t>education</a:t>
            </a:r>
          </a:p>
        </p:txBody>
      </p:sp>
      <p:sp>
        <p:nvSpPr>
          <p:cNvPr id="85" name="ZoneTexte 79"/>
          <p:cNvSpPr txBox="1"/>
          <p:nvPr/>
        </p:nvSpPr>
        <p:spPr>
          <a:xfrm rot="20137220">
            <a:off x="2846601" y="1029236"/>
            <a:ext cx="1347571" cy="3115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400" b="1" dirty="0"/>
              <a:t>clean up</a:t>
            </a:r>
          </a:p>
        </p:txBody>
      </p:sp>
      <p:sp>
        <p:nvSpPr>
          <p:cNvPr id="86" name="ZoneTexte 79"/>
          <p:cNvSpPr txBox="1"/>
          <p:nvPr/>
        </p:nvSpPr>
        <p:spPr>
          <a:xfrm rot="16200000">
            <a:off x="1503052" y="3213697"/>
            <a:ext cx="1347571" cy="3115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400" b="1"/>
              <a:t>pest control</a:t>
            </a:r>
            <a:endParaRPr lang="en-AU" sz="1400" b="1" dirty="0"/>
          </a:p>
        </p:txBody>
      </p:sp>
      <p:sp>
        <p:nvSpPr>
          <p:cNvPr id="87" name="ZoneTexte 80"/>
          <p:cNvSpPr txBox="1"/>
          <p:nvPr/>
        </p:nvSpPr>
        <p:spPr>
          <a:xfrm rot="18471484">
            <a:off x="5659167" y="4625502"/>
            <a:ext cx="1567689" cy="3118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AU" sz="1400" b="1"/>
              <a:t>pest </a:t>
            </a:r>
            <a:r>
              <a:rPr lang="en-AU" sz="1400" b="1" dirty="0"/>
              <a:t>control</a:t>
            </a:r>
          </a:p>
        </p:txBody>
      </p:sp>
      <p:sp>
        <p:nvSpPr>
          <p:cNvPr id="88" name="ZoneTexte 26"/>
          <p:cNvSpPr txBox="1"/>
          <p:nvPr/>
        </p:nvSpPr>
        <p:spPr>
          <a:xfrm rot="4149325">
            <a:off x="6167878" y="2333926"/>
            <a:ext cx="1126027" cy="2595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400" b="1"/>
              <a:t>medical </a:t>
            </a:r>
            <a:r>
              <a:rPr lang="en-AU" sz="1400" b="1" dirty="0"/>
              <a:t>research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340312" y="8987"/>
            <a:ext cx="27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EF7F2D"/>
                </a:solidFill>
              </a:rPr>
              <a:t>Typology of costs</a:t>
            </a:r>
            <a:endParaRPr lang="en-US" sz="2800" b="1" dirty="0">
              <a:solidFill>
                <a:srgbClr val="EF7F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26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r 78"/>
          <p:cNvGrpSpPr/>
          <p:nvPr/>
        </p:nvGrpSpPr>
        <p:grpSpPr>
          <a:xfrm>
            <a:off x="1820610" y="649971"/>
            <a:ext cx="5407430" cy="5409700"/>
            <a:chOff x="69062" y="3145425"/>
            <a:chExt cx="5407430" cy="5409700"/>
          </a:xfrm>
        </p:grpSpPr>
        <p:sp>
          <p:nvSpPr>
            <p:cNvPr id="17" name="Secteurs 74"/>
            <p:cNvSpPr/>
            <p:nvPr/>
          </p:nvSpPr>
          <p:spPr>
            <a:xfrm>
              <a:off x="71280" y="3145425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CEF2FF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8" name="Secteurs 75"/>
            <p:cNvSpPr/>
            <p:nvPr/>
          </p:nvSpPr>
          <p:spPr>
            <a:xfrm rot="5400000">
              <a:off x="76492" y="3149532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EAFBB3"/>
            </a:solidFill>
            <a:ln>
              <a:noFill/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9" name="Secteurs 76"/>
            <p:cNvSpPr/>
            <p:nvPr/>
          </p:nvSpPr>
          <p:spPr>
            <a:xfrm rot="10800000">
              <a:off x="69062" y="3155125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762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20" name="Secteurs 77"/>
            <p:cNvSpPr/>
            <p:nvPr/>
          </p:nvSpPr>
          <p:spPr>
            <a:xfrm rot="16200000">
              <a:off x="71213" y="3153489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FEC5AF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FF7E79"/>
                </a:solidFill>
              </a:endParaRPr>
            </a:p>
          </p:txBody>
        </p:sp>
        <p:sp>
          <p:nvSpPr>
            <p:cNvPr id="21" name="Secteurs 70"/>
            <p:cNvSpPr/>
            <p:nvPr/>
          </p:nvSpPr>
          <p:spPr>
            <a:xfrm>
              <a:off x="434533" y="3520255"/>
              <a:ext cx="4680000" cy="468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7EE0F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22" name="Secteurs 71"/>
            <p:cNvSpPr/>
            <p:nvPr/>
          </p:nvSpPr>
          <p:spPr>
            <a:xfrm rot="5400000">
              <a:off x="439340" y="3512784"/>
              <a:ext cx="4680000" cy="468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BCF984"/>
            </a:solidFill>
            <a:ln>
              <a:noFill/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23" name="Secteurs 63"/>
            <p:cNvSpPr/>
            <p:nvPr/>
          </p:nvSpPr>
          <p:spPr>
            <a:xfrm>
              <a:off x="1607295" y="4681278"/>
              <a:ext cx="2340000" cy="234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40B8FB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24" name="Secteurs 67"/>
            <p:cNvSpPr/>
            <p:nvPr/>
          </p:nvSpPr>
          <p:spPr>
            <a:xfrm rot="5400000">
              <a:off x="1609795" y="4683778"/>
              <a:ext cx="2340000" cy="234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00CE5D"/>
            </a:solidFill>
            <a:ln>
              <a:noFill/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25" name="Secteurs 72"/>
            <p:cNvSpPr/>
            <p:nvPr/>
          </p:nvSpPr>
          <p:spPr>
            <a:xfrm rot="10800000">
              <a:off x="441047" y="3508822"/>
              <a:ext cx="4680000" cy="468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762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26" name="Secteurs 73"/>
            <p:cNvSpPr/>
            <p:nvPr/>
          </p:nvSpPr>
          <p:spPr>
            <a:xfrm rot="16200000">
              <a:off x="434462" y="3516330"/>
              <a:ext cx="4680000" cy="468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FF836F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FF492C"/>
                </a:solidFill>
              </a:endParaRPr>
            </a:p>
          </p:txBody>
        </p:sp>
        <p:sp>
          <p:nvSpPr>
            <p:cNvPr id="27" name="Secteurs 68"/>
            <p:cNvSpPr/>
            <p:nvPr/>
          </p:nvSpPr>
          <p:spPr>
            <a:xfrm rot="10800000">
              <a:off x="1609870" y="4681978"/>
              <a:ext cx="2340000" cy="234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762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28" name="Secteurs 69"/>
            <p:cNvSpPr/>
            <p:nvPr/>
          </p:nvSpPr>
          <p:spPr>
            <a:xfrm rot="16200000">
              <a:off x="1612370" y="4684478"/>
              <a:ext cx="2340000" cy="234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FF492C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 rot="18837496">
            <a:off x="1458673" y="1161467"/>
            <a:ext cx="2410577" cy="74653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Up">
              <a:avLst>
                <a:gd name="adj" fmla="val 10067977"/>
              </a:avLst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FF9B1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GOODS &amp; SERVICES</a:t>
            </a:r>
          </a:p>
        </p:txBody>
      </p:sp>
      <p:sp>
        <p:nvSpPr>
          <p:cNvPr id="30" name="Rectangle 29"/>
          <p:cNvSpPr/>
          <p:nvPr/>
        </p:nvSpPr>
        <p:spPr>
          <a:xfrm rot="2887842">
            <a:off x="5321295" y="1197280"/>
            <a:ext cx="2240708" cy="80312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Up">
              <a:avLst>
                <a:gd name="adj" fmla="val 10067977"/>
              </a:avLst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HUMAN HEALTH</a:t>
            </a:r>
          </a:p>
        </p:txBody>
      </p:sp>
      <p:sp>
        <p:nvSpPr>
          <p:cNvPr id="31" name="Rectangle 30"/>
          <p:cNvSpPr/>
          <p:nvPr/>
        </p:nvSpPr>
        <p:spPr>
          <a:xfrm rot="18460483">
            <a:off x="5420312" y="4659987"/>
            <a:ext cx="2410577" cy="74653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ECOSYSTEM PROCESSES</a:t>
            </a:r>
          </a:p>
        </p:txBody>
      </p:sp>
      <p:sp>
        <p:nvSpPr>
          <p:cNvPr id="32" name="Rectangle 31"/>
          <p:cNvSpPr/>
          <p:nvPr/>
        </p:nvSpPr>
        <p:spPr>
          <a:xfrm rot="2362831">
            <a:off x="1780213" y="5054853"/>
            <a:ext cx="2240708" cy="80312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ECOLOGY</a:t>
            </a:r>
          </a:p>
        </p:txBody>
      </p:sp>
      <p:sp>
        <p:nvSpPr>
          <p:cNvPr id="37" name="ZoneTexte 27"/>
          <p:cNvSpPr txBox="1"/>
          <p:nvPr/>
        </p:nvSpPr>
        <p:spPr>
          <a:xfrm rot="20200817">
            <a:off x="3235247" y="1908565"/>
            <a:ext cx="1645878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000" b="1" dirty="0"/>
              <a:t>Production Class:</a:t>
            </a:r>
          </a:p>
          <a:p>
            <a:pPr algn="ctr"/>
            <a:r>
              <a:rPr lang="en-AU" sz="1000" dirty="0"/>
              <a:t>agriculture, forestry,</a:t>
            </a:r>
          </a:p>
          <a:p>
            <a:pPr algn="ctr"/>
            <a:r>
              <a:rPr lang="en-AU" sz="1000" dirty="0"/>
              <a:t>apiculture, horticulture,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aquaculture</a:t>
            </a:r>
            <a:r>
              <a:rPr lang="en-AU" sz="1000" dirty="0"/>
              <a:t>, </a:t>
            </a:r>
            <a:r>
              <a:rPr lang="is-IS" sz="1000" dirty="0"/>
              <a:t>…</a:t>
            </a:r>
            <a:r>
              <a:rPr lang="en-AU" sz="1000" dirty="0"/>
              <a:t> </a:t>
            </a:r>
          </a:p>
        </p:txBody>
      </p:sp>
      <p:sp>
        <p:nvSpPr>
          <p:cNvPr id="39" name="ZoneTexte 82"/>
          <p:cNvSpPr txBox="1"/>
          <p:nvPr/>
        </p:nvSpPr>
        <p:spPr>
          <a:xfrm rot="18749098">
            <a:off x="3173003" y="2330094"/>
            <a:ext cx="1423732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000" b="1" dirty="0"/>
              <a:t>infrastructure</a:t>
            </a:r>
          </a:p>
        </p:txBody>
      </p:sp>
      <p:sp>
        <p:nvSpPr>
          <p:cNvPr id="42" name="ZoneTexte 87"/>
          <p:cNvSpPr txBox="1"/>
          <p:nvPr/>
        </p:nvSpPr>
        <p:spPr>
          <a:xfrm>
            <a:off x="3589561" y="3014341"/>
            <a:ext cx="1979953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A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natural-areas preservation</a:t>
            </a:r>
          </a:p>
          <a:p>
            <a:pPr algn="ctr"/>
            <a:r>
              <a:rPr lang="en-A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quarantine measures</a:t>
            </a:r>
          </a:p>
          <a:p>
            <a:pPr algn="ctr"/>
            <a:r>
              <a:rPr lang="en-A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ecological research</a:t>
            </a:r>
          </a:p>
          <a:p>
            <a:pPr algn="ctr"/>
            <a:r>
              <a:rPr lang="en-A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species protection</a:t>
            </a:r>
          </a:p>
          <a:p>
            <a:pPr algn="ctr"/>
            <a:endParaRPr lang="en-AU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ZoneTexte 81"/>
          <p:cNvSpPr txBox="1"/>
          <p:nvPr/>
        </p:nvSpPr>
        <p:spPr>
          <a:xfrm rot="17671905">
            <a:off x="2491589" y="2460846"/>
            <a:ext cx="1645878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Cultural Services: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tourism, 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recreation, </a:t>
            </a:r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A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ZoneTexte 84"/>
          <p:cNvSpPr txBox="1"/>
          <p:nvPr/>
        </p:nvSpPr>
        <p:spPr>
          <a:xfrm rot="1141435">
            <a:off x="4047192" y="2235352"/>
            <a:ext cx="1645878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000" b="1" dirty="0"/>
              <a:t>Medical Care:</a:t>
            </a:r>
          </a:p>
          <a:p>
            <a:pPr algn="ctr"/>
            <a:r>
              <a:rPr lang="en-AU" sz="1000" dirty="0"/>
              <a:t>treatment, </a:t>
            </a:r>
          </a:p>
          <a:p>
            <a:pPr algn="ctr"/>
            <a:r>
              <a:rPr lang="en-AU" sz="1000" dirty="0"/>
              <a:t>hospital,</a:t>
            </a:r>
          </a:p>
          <a:p>
            <a:pPr algn="ctr"/>
            <a:r>
              <a:rPr lang="en-AU" sz="1000" dirty="0"/>
              <a:t>transport, </a:t>
            </a:r>
            <a:br>
              <a:rPr lang="en-AU" sz="1000" dirty="0"/>
            </a:br>
            <a:r>
              <a:rPr lang="en-AU" sz="1000" dirty="0"/>
              <a:t>staff, </a:t>
            </a:r>
            <a:r>
              <a:rPr lang="is-IS" sz="1000" dirty="0"/>
              <a:t>…</a:t>
            </a:r>
            <a:endParaRPr lang="en-AU" sz="1000" dirty="0">
              <a:latin typeface="Calibri" charset="0"/>
              <a:ea typeface="Calibri" charset="0"/>
              <a:cs typeface="Times New Roman" charset="0"/>
            </a:endParaRPr>
          </a:p>
          <a:p>
            <a:pPr algn="ctr"/>
            <a:r>
              <a:rPr lang="en-AU" sz="1000" dirty="0"/>
              <a:t> </a:t>
            </a:r>
            <a:endParaRPr lang="en-AU" sz="1000" dirty="0">
              <a:latin typeface="Calibri" charset="0"/>
              <a:ea typeface="Calibri" charset="0"/>
              <a:cs typeface="Times New Roman" charset="0"/>
            </a:endParaRPr>
          </a:p>
          <a:p>
            <a:pPr algn="ctr"/>
            <a:endParaRPr lang="en-AU" sz="1000" b="1" dirty="0"/>
          </a:p>
        </p:txBody>
      </p:sp>
      <p:sp>
        <p:nvSpPr>
          <p:cNvPr id="45" name="ZoneTexte 90"/>
          <p:cNvSpPr txBox="1"/>
          <p:nvPr/>
        </p:nvSpPr>
        <p:spPr>
          <a:xfrm rot="2768200">
            <a:off x="2729953" y="3870588"/>
            <a:ext cx="1979953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reduced abundance &amp; 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 of native species,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extinctions, </a:t>
            </a:r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A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AU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ZoneTexte 101"/>
          <p:cNvSpPr txBox="1"/>
          <p:nvPr/>
        </p:nvSpPr>
        <p:spPr>
          <a:xfrm>
            <a:off x="3325869" y="576563"/>
            <a:ext cx="2403848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10367756"/>
              </a:avLst>
            </a:prstTxWarp>
            <a:spAutoFit/>
          </a:bodyPr>
          <a:lstStyle/>
          <a:p>
            <a:pPr algn="ctr"/>
            <a:r>
              <a:rPr lang="en-AU" sz="1000" b="1" dirty="0" err="1">
                <a:solidFill>
                  <a:schemeClr val="bg1"/>
                </a:solidFill>
              </a:rPr>
              <a:t>monetizable</a:t>
            </a:r>
            <a:r>
              <a:rPr lang="en-AU" sz="1000" b="1" dirty="0">
                <a:solidFill>
                  <a:schemeClr val="bg1"/>
                </a:solidFill>
              </a:rPr>
              <a:t> cost &amp; direct utility</a:t>
            </a:r>
          </a:p>
        </p:txBody>
      </p:sp>
      <p:sp>
        <p:nvSpPr>
          <p:cNvPr id="47" name="ZoneTexte 85"/>
          <p:cNvSpPr txBox="1"/>
          <p:nvPr/>
        </p:nvSpPr>
        <p:spPr>
          <a:xfrm rot="4054880">
            <a:off x="4854932" y="2445286"/>
            <a:ext cx="1447766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000" b="1" dirty="0"/>
              <a:t>Illness:</a:t>
            </a:r>
          </a:p>
          <a:p>
            <a:pPr algn="ctr"/>
            <a:r>
              <a:rPr lang="is-IS" sz="1000" dirty="0"/>
              <a:t>productivity loss,</a:t>
            </a:r>
          </a:p>
          <a:p>
            <a:pPr algn="ctr"/>
            <a:r>
              <a:rPr lang="en-US" sz="1000" dirty="0"/>
              <a:t>m</a:t>
            </a:r>
            <a:r>
              <a:rPr lang="is-IS" sz="1000" dirty="0"/>
              <a:t>obility loss, </a:t>
            </a:r>
          </a:p>
          <a:p>
            <a:pPr algn="ctr"/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DALYs</a:t>
            </a:r>
            <a:r>
              <a:rPr lang="is-IS" sz="1000" dirty="0"/>
              <a:t>, </a:t>
            </a:r>
            <a:r>
              <a:rPr lang="en-US" sz="1000" dirty="0"/>
              <a:t>indirect costs, </a:t>
            </a:r>
            <a:r>
              <a:rPr lang="is-IS" sz="1000" dirty="0"/>
              <a:t>…</a:t>
            </a:r>
            <a:endParaRPr lang="en-AU" sz="1000" b="1" dirty="0"/>
          </a:p>
        </p:txBody>
      </p:sp>
      <p:sp>
        <p:nvSpPr>
          <p:cNvPr id="48" name="ZoneTexte 91"/>
          <p:cNvSpPr txBox="1"/>
          <p:nvPr/>
        </p:nvSpPr>
        <p:spPr>
          <a:xfrm rot="18492506">
            <a:off x="4390731" y="3802060"/>
            <a:ext cx="1979953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carbon regulation &amp; storage,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soil fertility, pollination,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nutrient cycling, fresh water, </a:t>
            </a:r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A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A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ZoneTexte 86"/>
          <p:cNvSpPr txBox="1"/>
          <p:nvPr/>
        </p:nvSpPr>
        <p:spPr>
          <a:xfrm rot="2859892">
            <a:off x="4012609" y="2859071"/>
            <a:ext cx="1120461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000" dirty="0"/>
              <a:t>specialist training, </a:t>
            </a:r>
          </a:p>
          <a:p>
            <a:pPr algn="ctr"/>
            <a:r>
              <a:rPr lang="en-AU" sz="1000" dirty="0"/>
              <a:t>prevention policy, </a:t>
            </a:r>
          </a:p>
          <a:p>
            <a:pPr algn="ctr"/>
            <a:r>
              <a:rPr lang="en-AU" sz="1000" dirty="0"/>
              <a:t>vaccination, </a:t>
            </a:r>
            <a:r>
              <a:rPr lang="is-IS" sz="1000" dirty="0"/>
              <a:t>…</a:t>
            </a:r>
            <a:endParaRPr lang="en-AU" sz="1000" dirty="0"/>
          </a:p>
          <a:p>
            <a:pPr algn="ctr"/>
            <a:endParaRPr lang="en-AU" sz="1000" b="1" dirty="0"/>
          </a:p>
        </p:txBody>
      </p:sp>
      <p:sp>
        <p:nvSpPr>
          <p:cNvPr id="50" name="ZoneTexte 45"/>
          <p:cNvSpPr txBox="1"/>
          <p:nvPr/>
        </p:nvSpPr>
        <p:spPr>
          <a:xfrm>
            <a:off x="2485312" y="3154704"/>
            <a:ext cx="414815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/>
              <a:t>species </a:t>
            </a:r>
          </a:p>
          <a:p>
            <a:pPr algn="ctr"/>
            <a:r>
              <a:rPr lang="en-AU" sz="1000" b="1" dirty="0"/>
              <a:t>surveillance</a:t>
            </a:r>
          </a:p>
        </p:txBody>
      </p:sp>
      <p:sp>
        <p:nvSpPr>
          <p:cNvPr id="51" name="Arc plein 99"/>
          <p:cNvSpPr/>
          <p:nvPr/>
        </p:nvSpPr>
        <p:spPr>
          <a:xfrm rot="5400000">
            <a:off x="1677192" y="473154"/>
            <a:ext cx="5719039" cy="5765798"/>
          </a:xfrm>
          <a:prstGeom prst="blockArc">
            <a:avLst>
              <a:gd name="adj1" fmla="val 6824090"/>
              <a:gd name="adj2" fmla="val 2832475"/>
              <a:gd name="adj3" fmla="val 2184"/>
            </a:avLst>
          </a:prstGeom>
          <a:gradFill flip="none" rotWithShape="1">
            <a:gsLst>
              <a:gs pos="0">
                <a:srgbClr val="7030A0"/>
              </a:gs>
              <a:gs pos="50000">
                <a:srgbClr val="7030A0">
                  <a:alpha val="50980"/>
                </a:srgbClr>
              </a:gs>
              <a:gs pos="100000">
                <a:srgbClr val="7030A0">
                  <a:alpha val="2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2" name="Triangle 100"/>
          <p:cNvSpPr/>
          <p:nvPr/>
        </p:nvSpPr>
        <p:spPr>
          <a:xfrm rot="12360000">
            <a:off x="1802540" y="2137961"/>
            <a:ext cx="252000" cy="252000"/>
          </a:xfrm>
          <a:prstGeom prst="triangle">
            <a:avLst/>
          </a:prstGeom>
          <a:solidFill>
            <a:srgbClr val="7732A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8" name="ZoneTexte 25"/>
          <p:cNvSpPr txBox="1"/>
          <p:nvPr/>
        </p:nvSpPr>
        <p:spPr>
          <a:xfrm rot="18843662">
            <a:off x="3870651" y="2826629"/>
            <a:ext cx="1531991" cy="1202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endParaRPr lang="en-AU" sz="1000" dirty="0"/>
          </a:p>
          <a:p>
            <a:pPr algn="ctr"/>
            <a:r>
              <a:rPr lang="en-AU" sz="1000" dirty="0"/>
              <a:t>policy &amp; legal changes,</a:t>
            </a:r>
          </a:p>
          <a:p>
            <a:pPr algn="ctr"/>
            <a:r>
              <a:rPr lang="en-AU" sz="1000" dirty="0"/>
              <a:t> implementation,</a:t>
            </a:r>
          </a:p>
          <a:p>
            <a:pPr algn="ctr"/>
            <a:r>
              <a:rPr lang="en-AU" sz="1000" dirty="0"/>
              <a:t>collateral health</a:t>
            </a:r>
          </a:p>
          <a:p>
            <a:pPr algn="ctr"/>
            <a:r>
              <a:rPr lang="en-AU" sz="1000" dirty="0"/>
              <a:t>&amp; safety, </a:t>
            </a:r>
            <a:r>
              <a:rPr lang="is-IS" sz="1000" dirty="0"/>
              <a:t>…</a:t>
            </a:r>
            <a:endParaRPr lang="en-AU" sz="1000" dirty="0"/>
          </a:p>
        </p:txBody>
      </p:sp>
      <p:sp>
        <p:nvSpPr>
          <p:cNvPr id="73" name="ZoneTexte 101"/>
          <p:cNvSpPr txBox="1"/>
          <p:nvPr/>
        </p:nvSpPr>
        <p:spPr>
          <a:xfrm>
            <a:off x="3330032" y="567081"/>
            <a:ext cx="2403848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10367756"/>
              </a:avLst>
            </a:prstTxWarp>
            <a:spAutoFit/>
          </a:bodyPr>
          <a:lstStyle/>
          <a:p>
            <a:pPr algn="ctr"/>
            <a:r>
              <a:rPr lang="en-AU" sz="1400" b="1" dirty="0" err="1">
                <a:solidFill>
                  <a:schemeClr val="bg1"/>
                </a:solidFill>
              </a:rPr>
              <a:t>monetizable</a:t>
            </a:r>
            <a:r>
              <a:rPr lang="en-AU" sz="1400" b="1" dirty="0">
                <a:solidFill>
                  <a:schemeClr val="bg1"/>
                </a:solidFill>
              </a:rPr>
              <a:t> cost &amp; direct utility</a:t>
            </a:r>
          </a:p>
        </p:txBody>
      </p:sp>
      <p:sp>
        <p:nvSpPr>
          <p:cNvPr id="74" name="ZoneTexte 15"/>
          <p:cNvSpPr txBox="1"/>
          <p:nvPr/>
        </p:nvSpPr>
        <p:spPr>
          <a:xfrm>
            <a:off x="2644589" y="6369431"/>
            <a:ext cx="143051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b="1" dirty="0"/>
              <a:t>prevention</a:t>
            </a:r>
          </a:p>
        </p:txBody>
      </p:sp>
      <p:sp>
        <p:nvSpPr>
          <p:cNvPr id="75" name="ZoneTexte 16"/>
          <p:cNvSpPr txBox="1"/>
          <p:nvPr/>
        </p:nvSpPr>
        <p:spPr>
          <a:xfrm>
            <a:off x="4872478" y="6369431"/>
            <a:ext cx="107096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b="1" dirty="0"/>
              <a:t>damage</a:t>
            </a:r>
          </a:p>
        </p:txBody>
      </p:sp>
      <p:sp>
        <p:nvSpPr>
          <p:cNvPr id="76" name="ZoneTexte 23"/>
          <p:cNvSpPr txBox="1"/>
          <p:nvPr/>
        </p:nvSpPr>
        <p:spPr>
          <a:xfrm>
            <a:off x="6596771" y="6369431"/>
            <a:ext cx="119538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b="1" dirty="0"/>
              <a:t>response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6100258" y="6455824"/>
            <a:ext cx="354848" cy="192397"/>
            <a:chOff x="102817" y="9631862"/>
            <a:chExt cx="354848" cy="192397"/>
          </a:xfrm>
        </p:grpSpPr>
        <p:sp>
          <p:nvSpPr>
            <p:cNvPr id="78" name="Rectangle 77"/>
            <p:cNvSpPr/>
            <p:nvPr/>
          </p:nvSpPr>
          <p:spPr>
            <a:xfrm>
              <a:off x="113631" y="9631862"/>
              <a:ext cx="342234" cy="192140"/>
            </a:xfrm>
            <a:prstGeom prst="rect">
              <a:avLst/>
            </a:prstGeom>
            <a:solidFill>
              <a:srgbClr val="FEC5AF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EC5AF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02817" y="9631862"/>
              <a:ext cx="180000" cy="97200"/>
            </a:xfrm>
            <a:prstGeom prst="rect">
              <a:avLst/>
            </a:prstGeom>
            <a:solidFill>
              <a:srgbClr val="FCF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7E79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77665" y="9727059"/>
              <a:ext cx="180000" cy="97200"/>
            </a:xfrm>
            <a:prstGeom prst="rect">
              <a:avLst/>
            </a:prstGeom>
            <a:solidFill>
              <a:srgbClr val="CEF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7E79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02817" y="9726802"/>
              <a:ext cx="180000" cy="97200"/>
            </a:xfrm>
            <a:prstGeom prst="rect">
              <a:avLst/>
            </a:prstGeom>
            <a:solidFill>
              <a:srgbClr val="EAF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7E79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316205" y="6461054"/>
            <a:ext cx="353697" cy="187167"/>
            <a:chOff x="2771068" y="9165748"/>
            <a:chExt cx="353697" cy="187167"/>
          </a:xfrm>
        </p:grpSpPr>
        <p:sp>
          <p:nvSpPr>
            <p:cNvPr id="83" name="Rectangle 82"/>
            <p:cNvSpPr/>
            <p:nvPr/>
          </p:nvSpPr>
          <p:spPr>
            <a:xfrm>
              <a:off x="2771069" y="9167824"/>
              <a:ext cx="353048" cy="177387"/>
            </a:xfrm>
            <a:prstGeom prst="rect">
              <a:avLst/>
            </a:prstGeom>
            <a:solidFill>
              <a:srgbClr val="FF836F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836F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771068" y="9165748"/>
              <a:ext cx="180000" cy="972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944765" y="9255715"/>
              <a:ext cx="180000" cy="97200"/>
            </a:xfrm>
            <a:prstGeom prst="rect">
              <a:avLst/>
            </a:prstGeom>
            <a:solidFill>
              <a:srgbClr val="7EE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2771068" y="9252737"/>
              <a:ext cx="180000" cy="97200"/>
            </a:xfrm>
            <a:prstGeom prst="rect">
              <a:avLst/>
            </a:prstGeom>
            <a:solidFill>
              <a:srgbClr val="BCF9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123960" y="6456081"/>
            <a:ext cx="353049" cy="192140"/>
            <a:chOff x="102817" y="9149818"/>
            <a:chExt cx="353049" cy="192140"/>
          </a:xfrm>
        </p:grpSpPr>
        <p:sp>
          <p:nvSpPr>
            <p:cNvPr id="88" name="Rectangle 87"/>
            <p:cNvSpPr/>
            <p:nvPr/>
          </p:nvSpPr>
          <p:spPr>
            <a:xfrm>
              <a:off x="115194" y="9152874"/>
              <a:ext cx="340671" cy="17694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02817" y="9149818"/>
              <a:ext cx="180000" cy="9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00B050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75866" y="9250989"/>
              <a:ext cx="180000" cy="9076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02817" y="9244758"/>
              <a:ext cx="180000" cy="972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92" name="ZoneTexte 26"/>
          <p:cNvSpPr txBox="1"/>
          <p:nvPr/>
        </p:nvSpPr>
        <p:spPr>
          <a:xfrm rot="2089318">
            <a:off x="5340711" y="1320857"/>
            <a:ext cx="1126027" cy="2595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400" b="1" dirty="0"/>
              <a:t>vector control</a:t>
            </a:r>
          </a:p>
        </p:txBody>
      </p:sp>
      <p:sp>
        <p:nvSpPr>
          <p:cNvPr id="93" name="Rectangle 92"/>
          <p:cNvSpPr/>
          <p:nvPr/>
        </p:nvSpPr>
        <p:spPr>
          <a:xfrm rot="160018">
            <a:off x="3928073" y="1034734"/>
            <a:ext cx="1263346" cy="348021"/>
          </a:xfrm>
          <a:prstGeom prst="rect">
            <a:avLst/>
          </a:prstGeom>
          <a:noFill/>
          <a:ln>
            <a:noFill/>
          </a:ln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AU" sz="1400" b="1" dirty="0"/>
              <a:t>education</a:t>
            </a:r>
          </a:p>
          <a:p>
            <a:pPr algn="ctr"/>
            <a:endParaRPr lang="en-AU" sz="1400" b="1" dirty="0"/>
          </a:p>
        </p:txBody>
      </p:sp>
      <p:sp>
        <p:nvSpPr>
          <p:cNvPr id="94" name="ZoneTexte 79"/>
          <p:cNvSpPr txBox="1"/>
          <p:nvPr/>
        </p:nvSpPr>
        <p:spPr>
          <a:xfrm rot="18261631">
            <a:off x="1921549" y="1851143"/>
            <a:ext cx="1347571" cy="3115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400" b="1" dirty="0"/>
              <a:t>damage repair</a:t>
            </a:r>
          </a:p>
        </p:txBody>
      </p:sp>
      <p:sp>
        <p:nvSpPr>
          <p:cNvPr id="95" name="ZoneTexte 80"/>
          <p:cNvSpPr txBox="1"/>
          <p:nvPr/>
        </p:nvSpPr>
        <p:spPr>
          <a:xfrm>
            <a:off x="3754838" y="5507543"/>
            <a:ext cx="1567689" cy="3118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AU" sz="1400" b="1" dirty="0"/>
              <a:t>restoration programs,</a:t>
            </a:r>
          </a:p>
          <a:p>
            <a:pPr algn="ctr"/>
            <a:r>
              <a:rPr lang="en-AU" sz="1400" b="1" dirty="0"/>
              <a:t>education</a:t>
            </a:r>
          </a:p>
        </p:txBody>
      </p:sp>
      <p:sp>
        <p:nvSpPr>
          <p:cNvPr id="96" name="ZoneTexte 79"/>
          <p:cNvSpPr txBox="1"/>
          <p:nvPr/>
        </p:nvSpPr>
        <p:spPr>
          <a:xfrm rot="20137220">
            <a:off x="2846601" y="1029236"/>
            <a:ext cx="1347571" cy="3115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400" b="1" dirty="0"/>
              <a:t>clean up</a:t>
            </a:r>
          </a:p>
        </p:txBody>
      </p:sp>
      <p:sp>
        <p:nvSpPr>
          <p:cNvPr id="97" name="ZoneTexte 79"/>
          <p:cNvSpPr txBox="1"/>
          <p:nvPr/>
        </p:nvSpPr>
        <p:spPr>
          <a:xfrm rot="16200000">
            <a:off x="1503052" y="3213697"/>
            <a:ext cx="1347571" cy="3115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400" b="1"/>
              <a:t>pest control</a:t>
            </a:r>
            <a:endParaRPr lang="en-AU" sz="1400" b="1" dirty="0"/>
          </a:p>
        </p:txBody>
      </p:sp>
      <p:sp>
        <p:nvSpPr>
          <p:cNvPr id="98" name="ZoneTexte 80"/>
          <p:cNvSpPr txBox="1"/>
          <p:nvPr/>
        </p:nvSpPr>
        <p:spPr>
          <a:xfrm rot="18471484">
            <a:off x="5659167" y="4625502"/>
            <a:ext cx="1567689" cy="3118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AU" sz="1400" b="1"/>
              <a:t>pest </a:t>
            </a:r>
            <a:r>
              <a:rPr lang="en-AU" sz="1400" b="1" dirty="0"/>
              <a:t>control</a:t>
            </a:r>
          </a:p>
        </p:txBody>
      </p:sp>
      <p:sp>
        <p:nvSpPr>
          <p:cNvPr id="99" name="ZoneTexte 26"/>
          <p:cNvSpPr txBox="1"/>
          <p:nvPr/>
        </p:nvSpPr>
        <p:spPr>
          <a:xfrm rot="4149325">
            <a:off x="6167878" y="2333926"/>
            <a:ext cx="1126027" cy="2595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400" b="1"/>
              <a:t>medical </a:t>
            </a:r>
            <a:r>
              <a:rPr lang="en-AU" sz="1400" b="1" dirty="0"/>
              <a:t>research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340312" y="8987"/>
            <a:ext cx="27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EF7F2D"/>
                </a:solidFill>
              </a:rPr>
              <a:t>Typology of costs</a:t>
            </a:r>
            <a:endParaRPr lang="en-US" sz="2800" b="1" dirty="0">
              <a:solidFill>
                <a:srgbClr val="EF7F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823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r 78"/>
          <p:cNvGrpSpPr/>
          <p:nvPr/>
        </p:nvGrpSpPr>
        <p:grpSpPr>
          <a:xfrm>
            <a:off x="1820610" y="649971"/>
            <a:ext cx="5407430" cy="5409700"/>
            <a:chOff x="69062" y="3145425"/>
            <a:chExt cx="5407430" cy="5409700"/>
          </a:xfrm>
        </p:grpSpPr>
        <p:sp>
          <p:nvSpPr>
            <p:cNvPr id="17" name="Secteurs 74"/>
            <p:cNvSpPr/>
            <p:nvPr/>
          </p:nvSpPr>
          <p:spPr>
            <a:xfrm>
              <a:off x="71280" y="3145425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CEF2FF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8" name="Secteurs 75"/>
            <p:cNvSpPr/>
            <p:nvPr/>
          </p:nvSpPr>
          <p:spPr>
            <a:xfrm rot="5400000">
              <a:off x="76492" y="3149532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EAFBB3"/>
            </a:solidFill>
            <a:ln>
              <a:noFill/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9" name="Secteurs 76"/>
            <p:cNvSpPr/>
            <p:nvPr/>
          </p:nvSpPr>
          <p:spPr>
            <a:xfrm rot="10800000">
              <a:off x="69062" y="3155125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762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20" name="Secteurs 77"/>
            <p:cNvSpPr/>
            <p:nvPr/>
          </p:nvSpPr>
          <p:spPr>
            <a:xfrm rot="16200000">
              <a:off x="71213" y="3153489"/>
              <a:ext cx="5400000" cy="540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FEC5AF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FF7E79"/>
                </a:solidFill>
              </a:endParaRPr>
            </a:p>
          </p:txBody>
        </p:sp>
        <p:sp>
          <p:nvSpPr>
            <p:cNvPr id="21" name="Secteurs 70"/>
            <p:cNvSpPr/>
            <p:nvPr/>
          </p:nvSpPr>
          <p:spPr>
            <a:xfrm>
              <a:off x="434533" y="3520255"/>
              <a:ext cx="4680000" cy="468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7EE0F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22" name="Secteurs 71"/>
            <p:cNvSpPr/>
            <p:nvPr/>
          </p:nvSpPr>
          <p:spPr>
            <a:xfrm rot="5400000">
              <a:off x="439340" y="3512784"/>
              <a:ext cx="4680000" cy="468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BCF984"/>
            </a:solidFill>
            <a:ln>
              <a:noFill/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23" name="Secteurs 63"/>
            <p:cNvSpPr/>
            <p:nvPr/>
          </p:nvSpPr>
          <p:spPr>
            <a:xfrm>
              <a:off x="1607295" y="4681278"/>
              <a:ext cx="2340000" cy="234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40B8FB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24" name="Secteurs 67"/>
            <p:cNvSpPr/>
            <p:nvPr/>
          </p:nvSpPr>
          <p:spPr>
            <a:xfrm rot="5400000">
              <a:off x="1609795" y="4683778"/>
              <a:ext cx="2340000" cy="234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00CE5D"/>
            </a:solidFill>
            <a:ln>
              <a:noFill/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25" name="Secteurs 72"/>
            <p:cNvSpPr/>
            <p:nvPr/>
          </p:nvSpPr>
          <p:spPr>
            <a:xfrm rot="10800000">
              <a:off x="441047" y="3508822"/>
              <a:ext cx="4680000" cy="468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762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26" name="Secteurs 73"/>
            <p:cNvSpPr/>
            <p:nvPr/>
          </p:nvSpPr>
          <p:spPr>
            <a:xfrm rot="16200000">
              <a:off x="434462" y="3516330"/>
              <a:ext cx="4680000" cy="468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FF836F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FF492C"/>
                </a:solidFill>
              </a:endParaRPr>
            </a:p>
          </p:txBody>
        </p:sp>
        <p:sp>
          <p:nvSpPr>
            <p:cNvPr id="27" name="Secteurs 68"/>
            <p:cNvSpPr/>
            <p:nvPr/>
          </p:nvSpPr>
          <p:spPr>
            <a:xfrm rot="10800000">
              <a:off x="1609870" y="4681978"/>
              <a:ext cx="2340000" cy="234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762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28" name="Secteurs 69"/>
            <p:cNvSpPr/>
            <p:nvPr/>
          </p:nvSpPr>
          <p:spPr>
            <a:xfrm rot="16200000">
              <a:off x="1612370" y="4684478"/>
              <a:ext cx="2340000" cy="2340000"/>
            </a:xfrm>
            <a:prstGeom prst="pie">
              <a:avLst>
                <a:gd name="adj1" fmla="val 0"/>
                <a:gd name="adj2" fmla="val 5402149"/>
              </a:avLst>
            </a:prstGeom>
            <a:solidFill>
              <a:srgbClr val="FF492C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 rot="18837496">
            <a:off x="1458673" y="1161467"/>
            <a:ext cx="2410577" cy="74653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Up">
              <a:avLst>
                <a:gd name="adj" fmla="val 10067977"/>
              </a:avLst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FF9B1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GOODS &amp; SERVICES</a:t>
            </a:r>
          </a:p>
        </p:txBody>
      </p:sp>
      <p:sp>
        <p:nvSpPr>
          <p:cNvPr id="30" name="Rectangle 29"/>
          <p:cNvSpPr/>
          <p:nvPr/>
        </p:nvSpPr>
        <p:spPr>
          <a:xfrm rot="2887842">
            <a:off x="5321295" y="1197280"/>
            <a:ext cx="2240708" cy="80312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Up">
              <a:avLst>
                <a:gd name="adj" fmla="val 10067977"/>
              </a:avLst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HUMAN HEALTH</a:t>
            </a:r>
          </a:p>
        </p:txBody>
      </p:sp>
      <p:sp>
        <p:nvSpPr>
          <p:cNvPr id="31" name="Rectangle 30"/>
          <p:cNvSpPr/>
          <p:nvPr/>
        </p:nvSpPr>
        <p:spPr>
          <a:xfrm rot="18460483">
            <a:off x="5420312" y="4659987"/>
            <a:ext cx="2410577" cy="74653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ECOSYSTEM PROCESSES</a:t>
            </a:r>
          </a:p>
        </p:txBody>
      </p:sp>
      <p:sp>
        <p:nvSpPr>
          <p:cNvPr id="32" name="Rectangle 31"/>
          <p:cNvSpPr/>
          <p:nvPr/>
        </p:nvSpPr>
        <p:spPr>
          <a:xfrm rot="2362831">
            <a:off x="1780213" y="5054853"/>
            <a:ext cx="2240708" cy="80312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AU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ECOLOGY</a:t>
            </a:r>
          </a:p>
        </p:txBody>
      </p:sp>
      <p:sp>
        <p:nvSpPr>
          <p:cNvPr id="37" name="ZoneTexte 27"/>
          <p:cNvSpPr txBox="1"/>
          <p:nvPr/>
        </p:nvSpPr>
        <p:spPr>
          <a:xfrm rot="20200817">
            <a:off x="3235247" y="1908565"/>
            <a:ext cx="1645878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000" b="1" dirty="0"/>
              <a:t>Production Class:</a:t>
            </a:r>
          </a:p>
          <a:p>
            <a:pPr algn="ctr"/>
            <a:r>
              <a:rPr lang="en-AU" sz="1000" dirty="0"/>
              <a:t>agriculture, forestry,</a:t>
            </a:r>
          </a:p>
          <a:p>
            <a:pPr algn="ctr"/>
            <a:r>
              <a:rPr lang="en-AU" sz="1000" dirty="0"/>
              <a:t>apiculture, horticulture,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aquaculture</a:t>
            </a:r>
            <a:r>
              <a:rPr lang="en-AU" sz="1000" dirty="0"/>
              <a:t>, </a:t>
            </a:r>
            <a:r>
              <a:rPr lang="is-IS" sz="1000" dirty="0"/>
              <a:t>…</a:t>
            </a:r>
            <a:r>
              <a:rPr lang="en-AU" sz="1000" dirty="0"/>
              <a:t> </a:t>
            </a:r>
          </a:p>
        </p:txBody>
      </p:sp>
      <p:sp>
        <p:nvSpPr>
          <p:cNvPr id="39" name="ZoneTexte 82"/>
          <p:cNvSpPr txBox="1"/>
          <p:nvPr/>
        </p:nvSpPr>
        <p:spPr>
          <a:xfrm rot="18749098">
            <a:off x="3173003" y="2330094"/>
            <a:ext cx="1423732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000" b="1" dirty="0"/>
              <a:t>infrastructure</a:t>
            </a:r>
          </a:p>
        </p:txBody>
      </p:sp>
      <p:sp>
        <p:nvSpPr>
          <p:cNvPr id="42" name="ZoneTexte 87"/>
          <p:cNvSpPr txBox="1"/>
          <p:nvPr/>
        </p:nvSpPr>
        <p:spPr>
          <a:xfrm>
            <a:off x="3589561" y="3014341"/>
            <a:ext cx="1979953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A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natural-areas preservation</a:t>
            </a:r>
          </a:p>
          <a:p>
            <a:pPr algn="ctr"/>
            <a:r>
              <a:rPr lang="en-A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quarantine measures</a:t>
            </a:r>
          </a:p>
          <a:p>
            <a:pPr algn="ctr"/>
            <a:r>
              <a:rPr lang="en-A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ecological research</a:t>
            </a:r>
          </a:p>
          <a:p>
            <a:pPr algn="ctr"/>
            <a:r>
              <a:rPr lang="en-A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species protection</a:t>
            </a:r>
          </a:p>
          <a:p>
            <a:pPr algn="ctr"/>
            <a:endParaRPr lang="en-AU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ZoneTexte 81"/>
          <p:cNvSpPr txBox="1"/>
          <p:nvPr/>
        </p:nvSpPr>
        <p:spPr>
          <a:xfrm rot="17671905">
            <a:off x="2491589" y="2460846"/>
            <a:ext cx="1645878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Cultural Services: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tourism, 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recreation, </a:t>
            </a:r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A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ZoneTexte 84"/>
          <p:cNvSpPr txBox="1"/>
          <p:nvPr/>
        </p:nvSpPr>
        <p:spPr>
          <a:xfrm rot="1141435">
            <a:off x="4047192" y="2235352"/>
            <a:ext cx="1645878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000" b="1" dirty="0"/>
              <a:t>Medical Care:</a:t>
            </a:r>
          </a:p>
          <a:p>
            <a:pPr algn="ctr"/>
            <a:r>
              <a:rPr lang="en-AU" sz="1000" dirty="0"/>
              <a:t>treatment, </a:t>
            </a:r>
          </a:p>
          <a:p>
            <a:pPr algn="ctr"/>
            <a:r>
              <a:rPr lang="en-AU" sz="1000" dirty="0"/>
              <a:t>hospital,</a:t>
            </a:r>
          </a:p>
          <a:p>
            <a:pPr algn="ctr"/>
            <a:r>
              <a:rPr lang="en-AU" sz="1000" dirty="0"/>
              <a:t>transport, </a:t>
            </a:r>
            <a:br>
              <a:rPr lang="en-AU" sz="1000" dirty="0"/>
            </a:br>
            <a:r>
              <a:rPr lang="en-AU" sz="1000" dirty="0"/>
              <a:t>staff, </a:t>
            </a:r>
            <a:r>
              <a:rPr lang="is-IS" sz="1000" dirty="0"/>
              <a:t>…</a:t>
            </a:r>
            <a:endParaRPr lang="en-AU" sz="1000" dirty="0">
              <a:latin typeface="Calibri" charset="0"/>
              <a:ea typeface="Calibri" charset="0"/>
              <a:cs typeface="Times New Roman" charset="0"/>
            </a:endParaRPr>
          </a:p>
          <a:p>
            <a:pPr algn="ctr"/>
            <a:r>
              <a:rPr lang="en-AU" sz="1000" dirty="0"/>
              <a:t> </a:t>
            </a:r>
            <a:endParaRPr lang="en-AU" sz="1000" dirty="0">
              <a:latin typeface="Calibri" charset="0"/>
              <a:ea typeface="Calibri" charset="0"/>
              <a:cs typeface="Times New Roman" charset="0"/>
            </a:endParaRPr>
          </a:p>
          <a:p>
            <a:pPr algn="ctr"/>
            <a:endParaRPr lang="en-AU" sz="1000" b="1" dirty="0"/>
          </a:p>
        </p:txBody>
      </p:sp>
      <p:sp>
        <p:nvSpPr>
          <p:cNvPr id="58" name="ZoneTexte 25"/>
          <p:cNvSpPr txBox="1"/>
          <p:nvPr/>
        </p:nvSpPr>
        <p:spPr>
          <a:xfrm rot="18843662">
            <a:off x="3870651" y="2826629"/>
            <a:ext cx="1531991" cy="1202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endParaRPr lang="en-AU" sz="1000" dirty="0"/>
          </a:p>
          <a:p>
            <a:pPr algn="ctr"/>
            <a:r>
              <a:rPr lang="en-AU" sz="1000" dirty="0"/>
              <a:t>policy &amp; legal changes,</a:t>
            </a:r>
          </a:p>
          <a:p>
            <a:pPr algn="ctr"/>
            <a:r>
              <a:rPr lang="en-AU" sz="1000" dirty="0"/>
              <a:t> implementation,</a:t>
            </a:r>
          </a:p>
          <a:p>
            <a:pPr algn="ctr"/>
            <a:r>
              <a:rPr lang="en-AU" sz="1000" dirty="0"/>
              <a:t>collateral health</a:t>
            </a:r>
          </a:p>
          <a:p>
            <a:pPr algn="ctr"/>
            <a:r>
              <a:rPr lang="en-AU" sz="1000" dirty="0"/>
              <a:t>&amp; safety, </a:t>
            </a:r>
            <a:r>
              <a:rPr lang="is-IS" sz="1000" dirty="0"/>
              <a:t>…</a:t>
            </a:r>
            <a:endParaRPr lang="en-AU" sz="1000" dirty="0"/>
          </a:p>
        </p:txBody>
      </p:sp>
      <p:sp>
        <p:nvSpPr>
          <p:cNvPr id="45" name="ZoneTexte 90"/>
          <p:cNvSpPr txBox="1"/>
          <p:nvPr/>
        </p:nvSpPr>
        <p:spPr>
          <a:xfrm rot="2768200">
            <a:off x="2729953" y="3870588"/>
            <a:ext cx="1979953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reduced abundance &amp; 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 of native species,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extinctions, </a:t>
            </a:r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A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AU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ZoneTexte 101"/>
          <p:cNvSpPr txBox="1"/>
          <p:nvPr/>
        </p:nvSpPr>
        <p:spPr>
          <a:xfrm>
            <a:off x="3325869" y="576563"/>
            <a:ext cx="2403848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10367756"/>
              </a:avLst>
            </a:prstTxWarp>
            <a:spAutoFit/>
          </a:bodyPr>
          <a:lstStyle/>
          <a:p>
            <a:pPr algn="ctr"/>
            <a:r>
              <a:rPr lang="en-AU" sz="1000" b="1" dirty="0" err="1">
                <a:solidFill>
                  <a:schemeClr val="bg1"/>
                </a:solidFill>
              </a:rPr>
              <a:t>monetizable</a:t>
            </a:r>
            <a:r>
              <a:rPr lang="en-AU" sz="1000" b="1" dirty="0">
                <a:solidFill>
                  <a:schemeClr val="bg1"/>
                </a:solidFill>
              </a:rPr>
              <a:t> cost &amp; direct utility</a:t>
            </a:r>
          </a:p>
        </p:txBody>
      </p:sp>
      <p:sp>
        <p:nvSpPr>
          <p:cNvPr id="47" name="ZoneTexte 85"/>
          <p:cNvSpPr txBox="1"/>
          <p:nvPr/>
        </p:nvSpPr>
        <p:spPr>
          <a:xfrm rot="4054880">
            <a:off x="4854932" y="2445286"/>
            <a:ext cx="1447766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000" b="1" dirty="0"/>
              <a:t>Illness:</a:t>
            </a:r>
          </a:p>
          <a:p>
            <a:pPr algn="ctr"/>
            <a:r>
              <a:rPr lang="is-IS" sz="1000" dirty="0"/>
              <a:t>productivity loss,</a:t>
            </a:r>
          </a:p>
          <a:p>
            <a:pPr algn="ctr"/>
            <a:r>
              <a:rPr lang="en-US" sz="1000" dirty="0"/>
              <a:t>m</a:t>
            </a:r>
            <a:r>
              <a:rPr lang="is-IS" sz="1000" dirty="0"/>
              <a:t>obility loss, </a:t>
            </a:r>
          </a:p>
          <a:p>
            <a:pPr algn="ctr"/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DALYs</a:t>
            </a:r>
            <a:r>
              <a:rPr lang="is-IS" sz="1000" dirty="0"/>
              <a:t>, </a:t>
            </a:r>
            <a:r>
              <a:rPr lang="en-US" sz="1000" dirty="0"/>
              <a:t>indirect costs, </a:t>
            </a:r>
            <a:r>
              <a:rPr lang="is-IS" sz="1000" dirty="0"/>
              <a:t>…</a:t>
            </a:r>
            <a:endParaRPr lang="en-AU" sz="1000" b="1" dirty="0"/>
          </a:p>
        </p:txBody>
      </p:sp>
      <p:sp>
        <p:nvSpPr>
          <p:cNvPr id="48" name="ZoneTexte 91"/>
          <p:cNvSpPr txBox="1"/>
          <p:nvPr/>
        </p:nvSpPr>
        <p:spPr>
          <a:xfrm rot="18492506">
            <a:off x="4390731" y="3802060"/>
            <a:ext cx="1979953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carbon regulation &amp; storage,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soil fertility, pollination,</a:t>
            </a:r>
          </a:p>
          <a:p>
            <a:pPr algn="ctr"/>
            <a:r>
              <a:rPr lang="en-A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nutrient cycling, fresh water, </a:t>
            </a:r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A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A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ZoneTexte 86"/>
          <p:cNvSpPr txBox="1"/>
          <p:nvPr/>
        </p:nvSpPr>
        <p:spPr>
          <a:xfrm rot="2859892">
            <a:off x="4012609" y="2859071"/>
            <a:ext cx="1120461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000" dirty="0"/>
              <a:t>specialist training, </a:t>
            </a:r>
          </a:p>
          <a:p>
            <a:pPr algn="ctr"/>
            <a:r>
              <a:rPr lang="en-AU" sz="1000" dirty="0"/>
              <a:t>prevention policy, </a:t>
            </a:r>
          </a:p>
          <a:p>
            <a:pPr algn="ctr"/>
            <a:r>
              <a:rPr lang="en-AU" sz="1000" dirty="0"/>
              <a:t>vaccination, </a:t>
            </a:r>
            <a:r>
              <a:rPr lang="is-IS" sz="1000" dirty="0"/>
              <a:t>…</a:t>
            </a:r>
            <a:endParaRPr lang="en-AU" sz="1000" dirty="0"/>
          </a:p>
          <a:p>
            <a:pPr algn="ctr"/>
            <a:endParaRPr lang="en-AU" sz="1000" b="1" dirty="0"/>
          </a:p>
        </p:txBody>
      </p:sp>
      <p:sp>
        <p:nvSpPr>
          <p:cNvPr id="51" name="Arc plein 99"/>
          <p:cNvSpPr/>
          <p:nvPr/>
        </p:nvSpPr>
        <p:spPr>
          <a:xfrm rot="5400000">
            <a:off x="1677192" y="473154"/>
            <a:ext cx="5719039" cy="5765798"/>
          </a:xfrm>
          <a:prstGeom prst="blockArc">
            <a:avLst>
              <a:gd name="adj1" fmla="val 6824090"/>
              <a:gd name="adj2" fmla="val 2832475"/>
              <a:gd name="adj3" fmla="val 2184"/>
            </a:avLst>
          </a:prstGeom>
          <a:gradFill flip="none" rotWithShape="1">
            <a:gsLst>
              <a:gs pos="0">
                <a:srgbClr val="7030A0"/>
              </a:gs>
              <a:gs pos="50000">
                <a:srgbClr val="7030A0">
                  <a:alpha val="50980"/>
                </a:srgbClr>
              </a:gs>
              <a:gs pos="100000">
                <a:srgbClr val="7030A0">
                  <a:alpha val="2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2" name="Triangle 100"/>
          <p:cNvSpPr/>
          <p:nvPr/>
        </p:nvSpPr>
        <p:spPr>
          <a:xfrm rot="12360000">
            <a:off x="1802540" y="2137961"/>
            <a:ext cx="252000" cy="252000"/>
          </a:xfrm>
          <a:prstGeom prst="triangle">
            <a:avLst/>
          </a:prstGeom>
          <a:solidFill>
            <a:srgbClr val="7732A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3" name="ZoneTexte 101"/>
          <p:cNvSpPr txBox="1"/>
          <p:nvPr/>
        </p:nvSpPr>
        <p:spPr>
          <a:xfrm>
            <a:off x="3330032" y="567081"/>
            <a:ext cx="2403848" cy="852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10367756"/>
              </a:avLst>
            </a:prstTxWarp>
            <a:spAutoFit/>
          </a:bodyPr>
          <a:lstStyle/>
          <a:p>
            <a:pPr algn="ctr"/>
            <a:r>
              <a:rPr lang="en-AU" sz="1400" b="1" dirty="0" err="1">
                <a:solidFill>
                  <a:schemeClr val="bg1"/>
                </a:solidFill>
              </a:rPr>
              <a:t>monetizable</a:t>
            </a:r>
            <a:r>
              <a:rPr lang="en-AU" sz="1400" b="1" dirty="0">
                <a:solidFill>
                  <a:schemeClr val="bg1"/>
                </a:solidFill>
              </a:rPr>
              <a:t> cost &amp; direct utility</a:t>
            </a:r>
          </a:p>
        </p:txBody>
      </p:sp>
      <p:sp>
        <p:nvSpPr>
          <p:cNvPr id="74" name="ZoneTexte 15"/>
          <p:cNvSpPr txBox="1"/>
          <p:nvPr/>
        </p:nvSpPr>
        <p:spPr>
          <a:xfrm>
            <a:off x="2644589" y="6369431"/>
            <a:ext cx="143051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b="1" dirty="0"/>
              <a:t>prevention</a:t>
            </a:r>
          </a:p>
        </p:txBody>
      </p:sp>
      <p:sp>
        <p:nvSpPr>
          <p:cNvPr id="75" name="ZoneTexte 16"/>
          <p:cNvSpPr txBox="1"/>
          <p:nvPr/>
        </p:nvSpPr>
        <p:spPr>
          <a:xfrm>
            <a:off x="4872478" y="6369431"/>
            <a:ext cx="107096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b="1" dirty="0"/>
              <a:t>damage</a:t>
            </a:r>
          </a:p>
        </p:txBody>
      </p:sp>
      <p:sp>
        <p:nvSpPr>
          <p:cNvPr id="76" name="ZoneTexte 23"/>
          <p:cNvSpPr txBox="1"/>
          <p:nvPr/>
        </p:nvSpPr>
        <p:spPr>
          <a:xfrm>
            <a:off x="6596771" y="6369431"/>
            <a:ext cx="119538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b="1" dirty="0"/>
              <a:t>response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6100258" y="6455824"/>
            <a:ext cx="354848" cy="192397"/>
            <a:chOff x="102817" y="9631862"/>
            <a:chExt cx="354848" cy="192397"/>
          </a:xfrm>
        </p:grpSpPr>
        <p:sp>
          <p:nvSpPr>
            <p:cNvPr id="78" name="Rectangle 77"/>
            <p:cNvSpPr/>
            <p:nvPr/>
          </p:nvSpPr>
          <p:spPr>
            <a:xfrm>
              <a:off x="113631" y="9631862"/>
              <a:ext cx="342234" cy="192140"/>
            </a:xfrm>
            <a:prstGeom prst="rect">
              <a:avLst/>
            </a:prstGeom>
            <a:solidFill>
              <a:srgbClr val="FEC5AF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EC5AF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02817" y="9631862"/>
              <a:ext cx="180000" cy="97200"/>
            </a:xfrm>
            <a:prstGeom prst="rect">
              <a:avLst/>
            </a:prstGeom>
            <a:solidFill>
              <a:srgbClr val="FCF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7E79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77665" y="9727059"/>
              <a:ext cx="180000" cy="97200"/>
            </a:xfrm>
            <a:prstGeom prst="rect">
              <a:avLst/>
            </a:prstGeom>
            <a:solidFill>
              <a:srgbClr val="CEF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7E79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02817" y="9726802"/>
              <a:ext cx="180000" cy="97200"/>
            </a:xfrm>
            <a:prstGeom prst="rect">
              <a:avLst/>
            </a:prstGeom>
            <a:solidFill>
              <a:srgbClr val="EAF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7E79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316205" y="6461054"/>
            <a:ext cx="353697" cy="187167"/>
            <a:chOff x="2771068" y="9165748"/>
            <a:chExt cx="353697" cy="187167"/>
          </a:xfrm>
        </p:grpSpPr>
        <p:sp>
          <p:nvSpPr>
            <p:cNvPr id="83" name="Rectangle 82"/>
            <p:cNvSpPr/>
            <p:nvPr/>
          </p:nvSpPr>
          <p:spPr>
            <a:xfrm>
              <a:off x="2771069" y="9167824"/>
              <a:ext cx="353048" cy="177387"/>
            </a:xfrm>
            <a:prstGeom prst="rect">
              <a:avLst/>
            </a:prstGeom>
            <a:solidFill>
              <a:srgbClr val="FF836F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836F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771068" y="9165748"/>
              <a:ext cx="180000" cy="972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944765" y="9255715"/>
              <a:ext cx="180000" cy="97200"/>
            </a:xfrm>
            <a:prstGeom prst="rect">
              <a:avLst/>
            </a:prstGeom>
            <a:solidFill>
              <a:srgbClr val="7EE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2771068" y="9252737"/>
              <a:ext cx="180000" cy="97200"/>
            </a:xfrm>
            <a:prstGeom prst="rect">
              <a:avLst/>
            </a:prstGeom>
            <a:solidFill>
              <a:srgbClr val="BCF9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123960" y="6456081"/>
            <a:ext cx="353049" cy="192140"/>
            <a:chOff x="102817" y="9149818"/>
            <a:chExt cx="353049" cy="192140"/>
          </a:xfrm>
        </p:grpSpPr>
        <p:sp>
          <p:nvSpPr>
            <p:cNvPr id="88" name="Rectangle 87"/>
            <p:cNvSpPr/>
            <p:nvPr/>
          </p:nvSpPr>
          <p:spPr>
            <a:xfrm>
              <a:off x="115194" y="9152874"/>
              <a:ext cx="340671" cy="17694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02817" y="9149818"/>
              <a:ext cx="180000" cy="9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00B050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75866" y="9250989"/>
              <a:ext cx="180000" cy="9076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02817" y="9244758"/>
              <a:ext cx="180000" cy="972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1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92" name="ZoneTexte 26"/>
          <p:cNvSpPr txBox="1"/>
          <p:nvPr/>
        </p:nvSpPr>
        <p:spPr>
          <a:xfrm rot="2089318">
            <a:off x="5340711" y="1320857"/>
            <a:ext cx="1126027" cy="2595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400" b="1" dirty="0"/>
              <a:t>vector control</a:t>
            </a:r>
          </a:p>
        </p:txBody>
      </p:sp>
      <p:sp>
        <p:nvSpPr>
          <p:cNvPr id="93" name="Rectangle 92"/>
          <p:cNvSpPr/>
          <p:nvPr/>
        </p:nvSpPr>
        <p:spPr>
          <a:xfrm rot="160018">
            <a:off x="3928073" y="1034734"/>
            <a:ext cx="1263346" cy="348021"/>
          </a:xfrm>
          <a:prstGeom prst="rect">
            <a:avLst/>
          </a:prstGeom>
          <a:noFill/>
          <a:ln>
            <a:noFill/>
          </a:ln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AU" sz="1400" b="1" dirty="0"/>
              <a:t>education</a:t>
            </a:r>
          </a:p>
          <a:p>
            <a:pPr algn="ctr"/>
            <a:endParaRPr lang="en-AU" sz="1400" b="1" dirty="0"/>
          </a:p>
        </p:txBody>
      </p:sp>
      <p:sp>
        <p:nvSpPr>
          <p:cNvPr id="94" name="ZoneTexte 79"/>
          <p:cNvSpPr txBox="1"/>
          <p:nvPr/>
        </p:nvSpPr>
        <p:spPr>
          <a:xfrm rot="18261631">
            <a:off x="1921549" y="1851143"/>
            <a:ext cx="1347571" cy="3115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400" b="1" dirty="0"/>
              <a:t>damage repair</a:t>
            </a:r>
          </a:p>
        </p:txBody>
      </p:sp>
      <p:sp>
        <p:nvSpPr>
          <p:cNvPr id="95" name="ZoneTexte 80"/>
          <p:cNvSpPr txBox="1"/>
          <p:nvPr/>
        </p:nvSpPr>
        <p:spPr>
          <a:xfrm>
            <a:off x="3754838" y="5507543"/>
            <a:ext cx="1567689" cy="3118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AU" sz="1400" b="1" dirty="0"/>
              <a:t>restoration programs,</a:t>
            </a:r>
          </a:p>
          <a:p>
            <a:pPr algn="ctr"/>
            <a:r>
              <a:rPr lang="en-AU" sz="1400" b="1" dirty="0"/>
              <a:t>education</a:t>
            </a:r>
          </a:p>
        </p:txBody>
      </p:sp>
      <p:sp>
        <p:nvSpPr>
          <p:cNvPr id="96" name="ZoneTexte 79"/>
          <p:cNvSpPr txBox="1"/>
          <p:nvPr/>
        </p:nvSpPr>
        <p:spPr>
          <a:xfrm rot="20137220">
            <a:off x="2846601" y="1029236"/>
            <a:ext cx="1347571" cy="3115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400" b="1" dirty="0"/>
              <a:t>clean up</a:t>
            </a:r>
          </a:p>
        </p:txBody>
      </p:sp>
      <p:sp>
        <p:nvSpPr>
          <p:cNvPr id="97" name="ZoneTexte 79"/>
          <p:cNvSpPr txBox="1"/>
          <p:nvPr/>
        </p:nvSpPr>
        <p:spPr>
          <a:xfrm rot="16200000">
            <a:off x="1503052" y="3213697"/>
            <a:ext cx="1347571" cy="3115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400" b="1"/>
              <a:t>pest control</a:t>
            </a:r>
            <a:endParaRPr lang="en-AU" sz="1400" b="1" dirty="0"/>
          </a:p>
        </p:txBody>
      </p:sp>
      <p:sp>
        <p:nvSpPr>
          <p:cNvPr id="98" name="ZoneTexte 80"/>
          <p:cNvSpPr txBox="1"/>
          <p:nvPr/>
        </p:nvSpPr>
        <p:spPr>
          <a:xfrm rot="18471484">
            <a:off x="5659167" y="4625502"/>
            <a:ext cx="1567689" cy="3118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AU" sz="1400" b="1"/>
              <a:t>pest </a:t>
            </a:r>
            <a:r>
              <a:rPr lang="en-AU" sz="1400" b="1" dirty="0"/>
              <a:t>control</a:t>
            </a:r>
          </a:p>
        </p:txBody>
      </p:sp>
      <p:sp>
        <p:nvSpPr>
          <p:cNvPr id="99" name="ZoneTexte 26"/>
          <p:cNvSpPr txBox="1"/>
          <p:nvPr/>
        </p:nvSpPr>
        <p:spPr>
          <a:xfrm rot="4149325">
            <a:off x="6167878" y="2333926"/>
            <a:ext cx="1126027" cy="2595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AU" sz="1400" b="1"/>
              <a:t>medical </a:t>
            </a:r>
            <a:r>
              <a:rPr lang="en-AU" sz="1400" b="1" dirty="0"/>
              <a:t>research</a:t>
            </a:r>
          </a:p>
        </p:txBody>
      </p:sp>
      <p:sp>
        <p:nvSpPr>
          <p:cNvPr id="2" name="Rectangle 1"/>
          <p:cNvSpPr/>
          <p:nvPr/>
        </p:nvSpPr>
        <p:spPr>
          <a:xfrm>
            <a:off x="178768" y="3356805"/>
            <a:ext cx="8710706" cy="286993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/>
          <p:cNvSpPr txBox="1"/>
          <p:nvPr/>
        </p:nvSpPr>
        <p:spPr>
          <a:xfrm>
            <a:off x="3340312" y="8987"/>
            <a:ext cx="27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EF7F2D"/>
                </a:solidFill>
              </a:rPr>
              <a:t>Typology of costs</a:t>
            </a:r>
            <a:endParaRPr lang="en-US" sz="2800" b="1" dirty="0">
              <a:solidFill>
                <a:srgbClr val="EF7F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22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EE0C9327-8298-BD41-81FB-93B262735897}"/>
              </a:ext>
            </a:extLst>
          </p:cNvPr>
          <p:cNvGrpSpPr/>
          <p:nvPr/>
        </p:nvGrpSpPr>
        <p:grpSpPr>
          <a:xfrm>
            <a:off x="2923012" y="2717787"/>
            <a:ext cx="4713970" cy="3747482"/>
            <a:chOff x="5718697" y="3322008"/>
            <a:chExt cx="3403113" cy="270538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EA91A3D-9607-6E4E-989F-7152ECD15839}"/>
                </a:ext>
              </a:extLst>
            </p:cNvPr>
            <p:cNvGrpSpPr/>
            <p:nvPr/>
          </p:nvGrpSpPr>
          <p:grpSpPr>
            <a:xfrm>
              <a:off x="5718697" y="4228075"/>
              <a:ext cx="126633" cy="136575"/>
              <a:chOff x="3578680" y="2454711"/>
              <a:chExt cx="126633" cy="136575"/>
            </a:xfrm>
          </p:grpSpPr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693256CC-C8D4-7D47-8DE6-A36B7DF69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680" y="2481632"/>
                <a:ext cx="63410" cy="109654"/>
              </a:xfrm>
              <a:custGeom>
                <a:avLst/>
                <a:gdLst>
                  <a:gd name="T0" fmla="*/ 0 w 5405"/>
                  <a:gd name="T1" fmla="*/ 0 h 9355"/>
                  <a:gd name="T2" fmla="*/ 243 w 5405"/>
                  <a:gd name="T3" fmla="*/ 6539 h 9355"/>
                  <a:gd name="T4" fmla="*/ 5405 w 5405"/>
                  <a:gd name="T5" fmla="*/ 9355 h 9355"/>
                  <a:gd name="T6" fmla="*/ 5405 w 5405"/>
                  <a:gd name="T7" fmla="*/ 2573 h 9355"/>
                  <a:gd name="T8" fmla="*/ 0 w 5405"/>
                  <a:gd name="T9" fmla="*/ 0 h 9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05" h="9355">
                    <a:moveTo>
                      <a:pt x="0" y="0"/>
                    </a:moveTo>
                    <a:lnTo>
                      <a:pt x="243" y="6539"/>
                    </a:lnTo>
                    <a:lnTo>
                      <a:pt x="5405" y="9355"/>
                    </a:lnTo>
                    <a:lnTo>
                      <a:pt x="5405" y="25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7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8910C3C0-6D73-9B4C-8CCC-DE280CE4A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2091" y="2481632"/>
                <a:ext cx="63222" cy="109654"/>
              </a:xfrm>
              <a:custGeom>
                <a:avLst/>
                <a:gdLst>
                  <a:gd name="T0" fmla="*/ 0 w 5388"/>
                  <a:gd name="T1" fmla="*/ 2573 h 9355"/>
                  <a:gd name="T2" fmla="*/ 5388 w 5388"/>
                  <a:gd name="T3" fmla="*/ 0 h 9355"/>
                  <a:gd name="T4" fmla="*/ 5146 w 5388"/>
                  <a:gd name="T5" fmla="*/ 6539 h 9355"/>
                  <a:gd name="T6" fmla="*/ 0 w 5388"/>
                  <a:gd name="T7" fmla="*/ 9355 h 9355"/>
                  <a:gd name="T8" fmla="*/ 0 w 5388"/>
                  <a:gd name="T9" fmla="*/ 2573 h 9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88" h="9355">
                    <a:moveTo>
                      <a:pt x="0" y="2573"/>
                    </a:moveTo>
                    <a:lnTo>
                      <a:pt x="5388" y="0"/>
                    </a:lnTo>
                    <a:lnTo>
                      <a:pt x="5146" y="6539"/>
                    </a:lnTo>
                    <a:lnTo>
                      <a:pt x="0" y="9355"/>
                    </a:lnTo>
                    <a:lnTo>
                      <a:pt x="0" y="2573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7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ECF11A93-AD5B-2A4D-A8F0-397FF6377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681" y="2454711"/>
                <a:ext cx="126632" cy="57125"/>
              </a:xfrm>
              <a:custGeom>
                <a:avLst/>
                <a:gdLst>
                  <a:gd name="T0" fmla="*/ 0 w 10793"/>
                  <a:gd name="T1" fmla="*/ 2298 h 4871"/>
                  <a:gd name="T2" fmla="*/ 5405 w 10793"/>
                  <a:gd name="T3" fmla="*/ 0 h 4871"/>
                  <a:gd name="T4" fmla="*/ 10793 w 10793"/>
                  <a:gd name="T5" fmla="*/ 2298 h 4871"/>
                  <a:gd name="T6" fmla="*/ 5405 w 10793"/>
                  <a:gd name="T7" fmla="*/ 4871 h 4871"/>
                  <a:gd name="T8" fmla="*/ 0 w 10793"/>
                  <a:gd name="T9" fmla="*/ 2298 h 4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93" h="4871">
                    <a:moveTo>
                      <a:pt x="0" y="2298"/>
                    </a:moveTo>
                    <a:lnTo>
                      <a:pt x="5405" y="0"/>
                    </a:lnTo>
                    <a:lnTo>
                      <a:pt x="10793" y="2298"/>
                    </a:lnTo>
                    <a:lnTo>
                      <a:pt x="5405" y="4871"/>
                    </a:lnTo>
                    <a:lnTo>
                      <a:pt x="0" y="229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7" dirty="0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FC68EA-DAB2-0744-AB11-69E553179D8B}"/>
                </a:ext>
              </a:extLst>
            </p:cNvPr>
            <p:cNvSpPr txBox="1"/>
            <p:nvPr/>
          </p:nvSpPr>
          <p:spPr>
            <a:xfrm rot="19941425">
              <a:off x="7963895" y="3322008"/>
              <a:ext cx="570659" cy="205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246" b="1" dirty="0"/>
                <a:t>Damages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69DF266-F2DD-614F-8A25-4985DA454121}"/>
                </a:ext>
              </a:extLst>
            </p:cNvPr>
            <p:cNvSpPr txBox="1"/>
            <p:nvPr/>
          </p:nvSpPr>
          <p:spPr>
            <a:xfrm rot="19902101">
              <a:off x="8270126" y="3530770"/>
              <a:ext cx="851684" cy="222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400" b="1" dirty="0"/>
                <a:t>Management</a:t>
              </a: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A2FE822-6801-FA49-A5A3-085FC4BAE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7458" y="4497469"/>
              <a:ext cx="650966" cy="888369"/>
            </a:xfrm>
            <a:custGeom>
              <a:avLst/>
              <a:gdLst>
                <a:gd name="connsiteX0" fmla="*/ 1007071 w 1366838"/>
                <a:gd name="connsiteY0" fmla="*/ 0 h 1865313"/>
                <a:gd name="connsiteX1" fmla="*/ 1366170 w 1366838"/>
                <a:gd name="connsiteY1" fmla="*/ 195637 h 1865313"/>
                <a:gd name="connsiteX2" fmla="*/ 1366838 w 1366838"/>
                <a:gd name="connsiteY2" fmla="*/ 195263 h 1865313"/>
                <a:gd name="connsiteX3" fmla="*/ 1366785 w 1366838"/>
                <a:gd name="connsiteY3" fmla="*/ 195972 h 1865313"/>
                <a:gd name="connsiteX4" fmla="*/ 1366838 w 1366838"/>
                <a:gd name="connsiteY4" fmla="*/ 196001 h 1865313"/>
                <a:gd name="connsiteX5" fmla="*/ 1366781 w 1366838"/>
                <a:gd name="connsiteY5" fmla="*/ 196033 h 1865313"/>
                <a:gd name="connsiteX6" fmla="*/ 1283401 w 1366838"/>
                <a:gd name="connsiteY6" fmla="*/ 1319545 h 1865313"/>
                <a:gd name="connsiteX7" fmla="*/ 420688 w 1366838"/>
                <a:gd name="connsiteY7" fmla="*/ 1865313 h 1865313"/>
                <a:gd name="connsiteX8" fmla="*/ 472019 w 1366838"/>
                <a:gd name="connsiteY8" fmla="*/ 696377 h 1865313"/>
                <a:gd name="connsiteX9" fmla="*/ 572829 w 1366838"/>
                <a:gd name="connsiteY9" fmla="*/ 639922 h 1865313"/>
                <a:gd name="connsiteX10" fmla="*/ 471462 w 1366838"/>
                <a:gd name="connsiteY10" fmla="*/ 696595 h 1865313"/>
                <a:gd name="connsiteX11" fmla="*/ 420136 w 1366838"/>
                <a:gd name="connsiteY11" fmla="*/ 1865313 h 1865313"/>
                <a:gd name="connsiteX12" fmla="*/ 333888 w 1366838"/>
                <a:gd name="connsiteY12" fmla="*/ 1824020 h 1865313"/>
                <a:gd name="connsiteX13" fmla="*/ 189745 w 1366838"/>
                <a:gd name="connsiteY13" fmla="*/ 856407 h 1865313"/>
                <a:gd name="connsiteX14" fmla="*/ 38464 w 1366838"/>
                <a:gd name="connsiteY14" fmla="*/ 776202 h 1865313"/>
                <a:gd name="connsiteX15" fmla="*/ 0 w 1366838"/>
                <a:gd name="connsiteY15" fmla="*/ 570728 h 1865313"/>
                <a:gd name="connsiteX16" fmla="*/ 137798 w 1366838"/>
                <a:gd name="connsiteY16" fmla="*/ 522288 h 1865313"/>
                <a:gd name="connsiteX17" fmla="*/ 352969 w 1366838"/>
                <a:gd name="connsiteY17" fmla="*/ 634300 h 1865313"/>
                <a:gd name="connsiteX18" fmla="*/ 252413 w 1366838"/>
                <a:gd name="connsiteY18" fmla="*/ 295588 h 1865313"/>
                <a:gd name="connsiteX0" fmla="*/ 1007071 w 1366838"/>
                <a:gd name="connsiteY0" fmla="*/ 0 h 1865313"/>
                <a:gd name="connsiteX1" fmla="*/ 1366170 w 1366838"/>
                <a:gd name="connsiteY1" fmla="*/ 195637 h 1865313"/>
                <a:gd name="connsiteX2" fmla="*/ 1366838 w 1366838"/>
                <a:gd name="connsiteY2" fmla="*/ 195263 h 1865313"/>
                <a:gd name="connsiteX3" fmla="*/ 1366785 w 1366838"/>
                <a:gd name="connsiteY3" fmla="*/ 195972 h 1865313"/>
                <a:gd name="connsiteX4" fmla="*/ 1366838 w 1366838"/>
                <a:gd name="connsiteY4" fmla="*/ 196001 h 1865313"/>
                <a:gd name="connsiteX5" fmla="*/ 1366781 w 1366838"/>
                <a:gd name="connsiteY5" fmla="*/ 196033 h 1865313"/>
                <a:gd name="connsiteX6" fmla="*/ 1283401 w 1366838"/>
                <a:gd name="connsiteY6" fmla="*/ 1319545 h 1865313"/>
                <a:gd name="connsiteX7" fmla="*/ 420688 w 1366838"/>
                <a:gd name="connsiteY7" fmla="*/ 1865313 h 1865313"/>
                <a:gd name="connsiteX8" fmla="*/ 472019 w 1366838"/>
                <a:gd name="connsiteY8" fmla="*/ 696377 h 1865313"/>
                <a:gd name="connsiteX9" fmla="*/ 471462 w 1366838"/>
                <a:gd name="connsiteY9" fmla="*/ 696595 h 1865313"/>
                <a:gd name="connsiteX10" fmla="*/ 420136 w 1366838"/>
                <a:gd name="connsiteY10" fmla="*/ 1865313 h 1865313"/>
                <a:gd name="connsiteX11" fmla="*/ 333888 w 1366838"/>
                <a:gd name="connsiteY11" fmla="*/ 1824020 h 1865313"/>
                <a:gd name="connsiteX12" fmla="*/ 189745 w 1366838"/>
                <a:gd name="connsiteY12" fmla="*/ 856407 h 1865313"/>
                <a:gd name="connsiteX13" fmla="*/ 38464 w 1366838"/>
                <a:gd name="connsiteY13" fmla="*/ 776202 h 1865313"/>
                <a:gd name="connsiteX14" fmla="*/ 0 w 1366838"/>
                <a:gd name="connsiteY14" fmla="*/ 570728 h 1865313"/>
                <a:gd name="connsiteX15" fmla="*/ 137798 w 1366838"/>
                <a:gd name="connsiteY15" fmla="*/ 522288 h 1865313"/>
                <a:gd name="connsiteX16" fmla="*/ 352969 w 1366838"/>
                <a:gd name="connsiteY16" fmla="*/ 634300 h 1865313"/>
                <a:gd name="connsiteX17" fmla="*/ 252413 w 1366838"/>
                <a:gd name="connsiteY17" fmla="*/ 295588 h 1865313"/>
                <a:gd name="connsiteX18" fmla="*/ 1007071 w 1366838"/>
                <a:gd name="connsiteY18" fmla="*/ 0 h 1865313"/>
                <a:gd name="connsiteX0" fmla="*/ 1007071 w 1366838"/>
                <a:gd name="connsiteY0" fmla="*/ 0 h 1865313"/>
                <a:gd name="connsiteX1" fmla="*/ 1366170 w 1366838"/>
                <a:gd name="connsiteY1" fmla="*/ 195637 h 1865313"/>
                <a:gd name="connsiteX2" fmla="*/ 1366838 w 1366838"/>
                <a:gd name="connsiteY2" fmla="*/ 195263 h 1865313"/>
                <a:gd name="connsiteX3" fmla="*/ 1366785 w 1366838"/>
                <a:gd name="connsiteY3" fmla="*/ 195972 h 1865313"/>
                <a:gd name="connsiteX4" fmla="*/ 1366838 w 1366838"/>
                <a:gd name="connsiteY4" fmla="*/ 196001 h 1865313"/>
                <a:gd name="connsiteX5" fmla="*/ 1366781 w 1366838"/>
                <a:gd name="connsiteY5" fmla="*/ 196033 h 1865313"/>
                <a:gd name="connsiteX6" fmla="*/ 1283401 w 1366838"/>
                <a:gd name="connsiteY6" fmla="*/ 1319545 h 1865313"/>
                <a:gd name="connsiteX7" fmla="*/ 420688 w 1366838"/>
                <a:gd name="connsiteY7" fmla="*/ 1865313 h 1865313"/>
                <a:gd name="connsiteX8" fmla="*/ 472019 w 1366838"/>
                <a:gd name="connsiteY8" fmla="*/ 696377 h 1865313"/>
                <a:gd name="connsiteX9" fmla="*/ 420136 w 1366838"/>
                <a:gd name="connsiteY9" fmla="*/ 1865313 h 1865313"/>
                <a:gd name="connsiteX10" fmla="*/ 333888 w 1366838"/>
                <a:gd name="connsiteY10" fmla="*/ 1824020 h 1865313"/>
                <a:gd name="connsiteX11" fmla="*/ 189745 w 1366838"/>
                <a:gd name="connsiteY11" fmla="*/ 856407 h 1865313"/>
                <a:gd name="connsiteX12" fmla="*/ 38464 w 1366838"/>
                <a:gd name="connsiteY12" fmla="*/ 776202 h 1865313"/>
                <a:gd name="connsiteX13" fmla="*/ 0 w 1366838"/>
                <a:gd name="connsiteY13" fmla="*/ 570728 h 1865313"/>
                <a:gd name="connsiteX14" fmla="*/ 137798 w 1366838"/>
                <a:gd name="connsiteY14" fmla="*/ 522288 h 1865313"/>
                <a:gd name="connsiteX15" fmla="*/ 352969 w 1366838"/>
                <a:gd name="connsiteY15" fmla="*/ 634300 h 1865313"/>
                <a:gd name="connsiteX16" fmla="*/ 252413 w 1366838"/>
                <a:gd name="connsiteY16" fmla="*/ 295588 h 1865313"/>
                <a:gd name="connsiteX17" fmla="*/ 1007071 w 1366838"/>
                <a:gd name="connsiteY17" fmla="*/ 0 h 1865313"/>
                <a:gd name="connsiteX0" fmla="*/ 1007071 w 1366838"/>
                <a:gd name="connsiteY0" fmla="*/ 0 h 1865313"/>
                <a:gd name="connsiteX1" fmla="*/ 1366170 w 1366838"/>
                <a:gd name="connsiteY1" fmla="*/ 195637 h 1865313"/>
                <a:gd name="connsiteX2" fmla="*/ 1366838 w 1366838"/>
                <a:gd name="connsiteY2" fmla="*/ 195263 h 1865313"/>
                <a:gd name="connsiteX3" fmla="*/ 1366785 w 1366838"/>
                <a:gd name="connsiteY3" fmla="*/ 195972 h 1865313"/>
                <a:gd name="connsiteX4" fmla="*/ 1366838 w 1366838"/>
                <a:gd name="connsiteY4" fmla="*/ 196001 h 1865313"/>
                <a:gd name="connsiteX5" fmla="*/ 1366781 w 1366838"/>
                <a:gd name="connsiteY5" fmla="*/ 196033 h 1865313"/>
                <a:gd name="connsiteX6" fmla="*/ 1283401 w 1366838"/>
                <a:gd name="connsiteY6" fmla="*/ 1319545 h 1865313"/>
                <a:gd name="connsiteX7" fmla="*/ 420688 w 1366838"/>
                <a:gd name="connsiteY7" fmla="*/ 1865313 h 1865313"/>
                <a:gd name="connsiteX8" fmla="*/ 420136 w 1366838"/>
                <a:gd name="connsiteY8" fmla="*/ 1865313 h 1865313"/>
                <a:gd name="connsiteX9" fmla="*/ 333888 w 1366838"/>
                <a:gd name="connsiteY9" fmla="*/ 1824020 h 1865313"/>
                <a:gd name="connsiteX10" fmla="*/ 189745 w 1366838"/>
                <a:gd name="connsiteY10" fmla="*/ 856407 h 1865313"/>
                <a:gd name="connsiteX11" fmla="*/ 38464 w 1366838"/>
                <a:gd name="connsiteY11" fmla="*/ 776202 h 1865313"/>
                <a:gd name="connsiteX12" fmla="*/ 0 w 1366838"/>
                <a:gd name="connsiteY12" fmla="*/ 570728 h 1865313"/>
                <a:gd name="connsiteX13" fmla="*/ 137798 w 1366838"/>
                <a:gd name="connsiteY13" fmla="*/ 522288 h 1865313"/>
                <a:gd name="connsiteX14" fmla="*/ 352969 w 1366838"/>
                <a:gd name="connsiteY14" fmla="*/ 634300 h 1865313"/>
                <a:gd name="connsiteX15" fmla="*/ 252413 w 1366838"/>
                <a:gd name="connsiteY15" fmla="*/ 295588 h 1865313"/>
                <a:gd name="connsiteX16" fmla="*/ 1007071 w 1366838"/>
                <a:gd name="connsiteY16" fmla="*/ 0 h 186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6838" h="1865313">
                  <a:moveTo>
                    <a:pt x="1007071" y="0"/>
                  </a:moveTo>
                  <a:lnTo>
                    <a:pt x="1366170" y="195637"/>
                  </a:lnTo>
                  <a:lnTo>
                    <a:pt x="1366838" y="195263"/>
                  </a:lnTo>
                  <a:cubicBezTo>
                    <a:pt x="1366820" y="195499"/>
                    <a:pt x="1366803" y="195736"/>
                    <a:pt x="1366785" y="195972"/>
                  </a:cubicBezTo>
                  <a:lnTo>
                    <a:pt x="1366838" y="196001"/>
                  </a:lnTo>
                  <a:cubicBezTo>
                    <a:pt x="1366819" y="196012"/>
                    <a:pt x="1366800" y="196022"/>
                    <a:pt x="1366781" y="196033"/>
                  </a:cubicBezTo>
                  <a:lnTo>
                    <a:pt x="1283401" y="1319545"/>
                  </a:lnTo>
                  <a:lnTo>
                    <a:pt x="420688" y="1865313"/>
                  </a:lnTo>
                  <a:lnTo>
                    <a:pt x="420136" y="1865313"/>
                  </a:lnTo>
                  <a:lnTo>
                    <a:pt x="333888" y="1824020"/>
                  </a:lnTo>
                  <a:lnTo>
                    <a:pt x="189745" y="856407"/>
                  </a:lnTo>
                  <a:lnTo>
                    <a:pt x="38464" y="776202"/>
                  </a:lnTo>
                  <a:lnTo>
                    <a:pt x="0" y="570728"/>
                  </a:lnTo>
                  <a:lnTo>
                    <a:pt x="137798" y="522288"/>
                  </a:lnTo>
                  <a:lnTo>
                    <a:pt x="352969" y="634300"/>
                  </a:lnTo>
                  <a:lnTo>
                    <a:pt x="252413" y="295588"/>
                  </a:lnTo>
                  <a:lnTo>
                    <a:pt x="1007071" y="0"/>
                  </a:lnTo>
                  <a:close/>
                </a:path>
              </a:pathLst>
            </a:custGeom>
            <a:solidFill>
              <a:srgbClr val="EBCB3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477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F211FAE-5677-1B42-AB86-016D8B37A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7671" y="4497469"/>
              <a:ext cx="530753" cy="331910"/>
            </a:xfrm>
            <a:custGeom>
              <a:avLst/>
              <a:gdLst>
                <a:gd name="T0" fmla="*/ 5616 w 5616"/>
                <a:gd name="T1" fmla="*/ 988 h 3513"/>
                <a:gd name="T2" fmla="*/ 3803 w 5616"/>
                <a:gd name="T3" fmla="*/ 0 h 3513"/>
                <a:gd name="T4" fmla="*/ 0 w 5616"/>
                <a:gd name="T5" fmla="*/ 1490 h 3513"/>
                <a:gd name="T6" fmla="*/ 509 w 5616"/>
                <a:gd name="T7" fmla="*/ 3205 h 3513"/>
                <a:gd name="T8" fmla="*/ 1101 w 5616"/>
                <a:gd name="T9" fmla="*/ 3513 h 3513"/>
                <a:gd name="T10" fmla="*/ 5616 w 5616"/>
                <a:gd name="T11" fmla="*/ 988 h 3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16" h="3513">
                  <a:moveTo>
                    <a:pt x="5616" y="988"/>
                  </a:moveTo>
                  <a:lnTo>
                    <a:pt x="3803" y="0"/>
                  </a:lnTo>
                  <a:lnTo>
                    <a:pt x="0" y="1490"/>
                  </a:lnTo>
                  <a:lnTo>
                    <a:pt x="509" y="3205"/>
                  </a:lnTo>
                  <a:lnTo>
                    <a:pt x="1101" y="3513"/>
                  </a:lnTo>
                  <a:lnTo>
                    <a:pt x="5616" y="98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569EA52-E40D-3846-A116-FE15DF8FB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7458" y="4746213"/>
              <a:ext cx="224550" cy="639625"/>
            </a:xfrm>
            <a:custGeom>
              <a:avLst/>
              <a:gdLst>
                <a:gd name="T0" fmla="*/ 2378 w 2378"/>
                <a:gd name="T1" fmla="*/ 875 h 6765"/>
                <a:gd name="T2" fmla="*/ 695 w 2378"/>
                <a:gd name="T3" fmla="*/ 0 h 6765"/>
                <a:gd name="T4" fmla="*/ 0 w 2378"/>
                <a:gd name="T5" fmla="*/ 244 h 6765"/>
                <a:gd name="T6" fmla="*/ 194 w 2378"/>
                <a:gd name="T7" fmla="*/ 1279 h 6765"/>
                <a:gd name="T8" fmla="*/ 957 w 2378"/>
                <a:gd name="T9" fmla="*/ 1683 h 6765"/>
                <a:gd name="T10" fmla="*/ 1684 w 2378"/>
                <a:gd name="T11" fmla="*/ 6557 h 6765"/>
                <a:gd name="T12" fmla="*/ 2119 w 2378"/>
                <a:gd name="T13" fmla="*/ 6765 h 6765"/>
                <a:gd name="T14" fmla="*/ 2378 w 2378"/>
                <a:gd name="T15" fmla="*/ 875 h 6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78" h="6765">
                  <a:moveTo>
                    <a:pt x="2378" y="875"/>
                  </a:moveTo>
                  <a:lnTo>
                    <a:pt x="695" y="0"/>
                  </a:lnTo>
                  <a:lnTo>
                    <a:pt x="0" y="244"/>
                  </a:lnTo>
                  <a:lnTo>
                    <a:pt x="194" y="1279"/>
                  </a:lnTo>
                  <a:lnTo>
                    <a:pt x="957" y="1683"/>
                  </a:lnTo>
                  <a:lnTo>
                    <a:pt x="1684" y="6557"/>
                  </a:lnTo>
                  <a:lnTo>
                    <a:pt x="2119" y="6765"/>
                  </a:lnTo>
                  <a:lnTo>
                    <a:pt x="2378" y="87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F137C2F-10E6-534F-8C0E-0B22F2498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7813" y="4590465"/>
              <a:ext cx="450611" cy="795373"/>
            </a:xfrm>
            <a:custGeom>
              <a:avLst/>
              <a:gdLst>
                <a:gd name="T0" fmla="*/ 0 w 4774"/>
                <a:gd name="T1" fmla="*/ 8415 h 8415"/>
                <a:gd name="T2" fmla="*/ 259 w 4774"/>
                <a:gd name="T3" fmla="*/ 2525 h 8415"/>
                <a:gd name="T4" fmla="*/ 4774 w 4774"/>
                <a:gd name="T5" fmla="*/ 0 h 8415"/>
                <a:gd name="T6" fmla="*/ 4353 w 4774"/>
                <a:gd name="T7" fmla="*/ 5665 h 8415"/>
                <a:gd name="T8" fmla="*/ 0 w 4774"/>
                <a:gd name="T9" fmla="*/ 8415 h 8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74" h="8415">
                  <a:moveTo>
                    <a:pt x="0" y="8415"/>
                  </a:moveTo>
                  <a:lnTo>
                    <a:pt x="259" y="2525"/>
                  </a:lnTo>
                  <a:lnTo>
                    <a:pt x="4774" y="0"/>
                  </a:lnTo>
                  <a:lnTo>
                    <a:pt x="4353" y="5665"/>
                  </a:lnTo>
                  <a:lnTo>
                    <a:pt x="0" y="8415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72791EBB-9B8E-3149-907A-904C5BEE5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1061" y="4502005"/>
              <a:ext cx="598042" cy="883832"/>
            </a:xfrm>
            <a:custGeom>
              <a:avLst/>
              <a:gdLst>
                <a:gd name="connsiteX0" fmla="*/ 1184951 w 1255713"/>
                <a:gd name="connsiteY0" fmla="*/ 533400 h 1855788"/>
                <a:gd name="connsiteX1" fmla="*/ 1255713 w 1255713"/>
                <a:gd name="connsiteY1" fmla="*/ 1689201 h 1855788"/>
                <a:gd name="connsiteX2" fmla="*/ 937285 w 1255713"/>
                <a:gd name="connsiteY2" fmla="*/ 1855788 h 1855788"/>
                <a:gd name="connsiteX3" fmla="*/ 898525 w 1255713"/>
                <a:gd name="connsiteY3" fmla="*/ 694237 h 1855788"/>
                <a:gd name="connsiteX4" fmla="*/ 346602 w 1255713"/>
                <a:gd name="connsiteY4" fmla="*/ 0 h 1855788"/>
                <a:gd name="connsiteX5" fmla="*/ 889223 w 1255713"/>
                <a:gd name="connsiteY5" fmla="*/ 562013 h 1855788"/>
                <a:gd name="connsiteX6" fmla="*/ 1011238 w 1255713"/>
                <a:gd name="connsiteY6" fmla="*/ 504086 h 1855788"/>
                <a:gd name="connsiteX7" fmla="*/ 1011238 w 1255713"/>
                <a:gd name="connsiteY7" fmla="*/ 630455 h 1855788"/>
                <a:gd name="connsiteX8" fmla="*/ 898746 w 1255713"/>
                <a:gd name="connsiteY8" fmla="*/ 693738 h 1855788"/>
                <a:gd name="connsiteX9" fmla="*/ 756445 w 1255713"/>
                <a:gd name="connsiteY9" fmla="*/ 613391 h 1855788"/>
                <a:gd name="connsiteX10" fmla="*/ 897971 w 1255713"/>
                <a:gd name="connsiteY10" fmla="*/ 693402 h 1855788"/>
                <a:gd name="connsiteX11" fmla="*/ 936625 w 1255713"/>
                <a:gd name="connsiteY11" fmla="*/ 1855788 h 1855788"/>
                <a:gd name="connsiteX12" fmla="*/ 77110 w 1255713"/>
                <a:gd name="connsiteY12" fmla="*/ 1316173 h 1855788"/>
                <a:gd name="connsiteX13" fmla="*/ 38 w 1255713"/>
                <a:gd name="connsiteY13" fmla="*/ 186301 h 1855788"/>
                <a:gd name="connsiteX14" fmla="*/ 0 w 1255713"/>
                <a:gd name="connsiteY14" fmla="*/ 186279 h 1855788"/>
                <a:gd name="connsiteX15" fmla="*/ 36 w 1255713"/>
                <a:gd name="connsiteY15" fmla="*/ 186260 h 1855788"/>
                <a:gd name="connsiteX16" fmla="*/ 0 w 1255713"/>
                <a:gd name="connsiteY16" fmla="*/ 185738 h 1855788"/>
                <a:gd name="connsiteX17" fmla="*/ 491 w 1255713"/>
                <a:gd name="connsiteY17" fmla="*/ 186015 h 185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55713" h="1855788">
                  <a:moveTo>
                    <a:pt x="1184951" y="533400"/>
                  </a:moveTo>
                  <a:lnTo>
                    <a:pt x="1255713" y="1689201"/>
                  </a:lnTo>
                  <a:lnTo>
                    <a:pt x="937285" y="1855788"/>
                  </a:lnTo>
                  <a:lnTo>
                    <a:pt x="898525" y="694237"/>
                  </a:lnTo>
                  <a:close/>
                  <a:moveTo>
                    <a:pt x="346602" y="0"/>
                  </a:moveTo>
                  <a:lnTo>
                    <a:pt x="889223" y="562013"/>
                  </a:lnTo>
                  <a:lnTo>
                    <a:pt x="1011238" y="504086"/>
                  </a:lnTo>
                  <a:lnTo>
                    <a:pt x="1011238" y="630455"/>
                  </a:lnTo>
                  <a:lnTo>
                    <a:pt x="898746" y="693738"/>
                  </a:lnTo>
                  <a:lnTo>
                    <a:pt x="756445" y="613391"/>
                  </a:lnTo>
                  <a:lnTo>
                    <a:pt x="897971" y="693402"/>
                  </a:lnTo>
                  <a:lnTo>
                    <a:pt x="936625" y="1855788"/>
                  </a:lnTo>
                  <a:lnTo>
                    <a:pt x="77110" y="1316173"/>
                  </a:lnTo>
                  <a:lnTo>
                    <a:pt x="38" y="186301"/>
                  </a:lnTo>
                  <a:lnTo>
                    <a:pt x="0" y="186279"/>
                  </a:lnTo>
                  <a:lnTo>
                    <a:pt x="36" y="186260"/>
                  </a:lnTo>
                  <a:lnTo>
                    <a:pt x="0" y="185738"/>
                  </a:lnTo>
                  <a:lnTo>
                    <a:pt x="491" y="186015"/>
                  </a:lnTo>
                  <a:close/>
                </a:path>
              </a:pathLst>
            </a:custGeom>
            <a:solidFill>
              <a:srgbClr val="F36F1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33BA512-DBAE-E34F-AEAF-2F4303A52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989" y="4756041"/>
              <a:ext cx="170114" cy="629797"/>
            </a:xfrm>
            <a:custGeom>
              <a:avLst/>
              <a:gdLst>
                <a:gd name="T0" fmla="*/ 195 w 1797"/>
                <a:gd name="T1" fmla="*/ 6668 h 6668"/>
                <a:gd name="T2" fmla="*/ 1797 w 1797"/>
                <a:gd name="T3" fmla="*/ 5828 h 6668"/>
                <a:gd name="T4" fmla="*/ 1441 w 1797"/>
                <a:gd name="T5" fmla="*/ 0 h 6668"/>
                <a:gd name="T6" fmla="*/ 0 w 1797"/>
                <a:gd name="T7" fmla="*/ 811 h 6668"/>
                <a:gd name="T8" fmla="*/ 195 w 1797"/>
                <a:gd name="T9" fmla="*/ 6668 h 6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7" h="6668">
                  <a:moveTo>
                    <a:pt x="195" y="6668"/>
                  </a:moveTo>
                  <a:lnTo>
                    <a:pt x="1797" y="5828"/>
                  </a:lnTo>
                  <a:lnTo>
                    <a:pt x="1441" y="0"/>
                  </a:lnTo>
                  <a:lnTo>
                    <a:pt x="0" y="811"/>
                  </a:lnTo>
                  <a:lnTo>
                    <a:pt x="195" y="6668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866AC8-915E-1446-BC6E-CB197F7EA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1061" y="4502005"/>
              <a:ext cx="481610" cy="330398"/>
            </a:xfrm>
            <a:custGeom>
              <a:avLst/>
              <a:gdLst>
                <a:gd name="T0" fmla="*/ 0 w 5097"/>
                <a:gd name="T1" fmla="*/ 939 h 3497"/>
                <a:gd name="T2" fmla="*/ 1747 w 5097"/>
                <a:gd name="T3" fmla="*/ 0 h 3497"/>
                <a:gd name="T4" fmla="*/ 4482 w 5097"/>
                <a:gd name="T5" fmla="*/ 2833 h 3497"/>
                <a:gd name="T6" fmla="*/ 5097 w 5097"/>
                <a:gd name="T7" fmla="*/ 2541 h 3497"/>
                <a:gd name="T8" fmla="*/ 5097 w 5097"/>
                <a:gd name="T9" fmla="*/ 3178 h 3497"/>
                <a:gd name="T10" fmla="*/ 4530 w 5097"/>
                <a:gd name="T11" fmla="*/ 3497 h 3497"/>
                <a:gd name="T12" fmla="*/ 0 w 5097"/>
                <a:gd name="T13" fmla="*/ 939 h 3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97" h="3497">
                  <a:moveTo>
                    <a:pt x="0" y="939"/>
                  </a:moveTo>
                  <a:lnTo>
                    <a:pt x="1747" y="0"/>
                  </a:lnTo>
                  <a:lnTo>
                    <a:pt x="4482" y="2833"/>
                  </a:lnTo>
                  <a:lnTo>
                    <a:pt x="5097" y="2541"/>
                  </a:lnTo>
                  <a:lnTo>
                    <a:pt x="5097" y="3178"/>
                  </a:lnTo>
                  <a:lnTo>
                    <a:pt x="4530" y="3497"/>
                  </a:lnTo>
                  <a:lnTo>
                    <a:pt x="0" y="93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6EB36A5-118F-0842-B5CA-4579CB6D0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1061" y="4590464"/>
              <a:ext cx="446075" cy="795373"/>
            </a:xfrm>
            <a:custGeom>
              <a:avLst/>
              <a:gdLst>
                <a:gd name="T0" fmla="*/ 389 w 4725"/>
                <a:gd name="T1" fmla="*/ 5696 h 8415"/>
                <a:gd name="T2" fmla="*/ 4725 w 4725"/>
                <a:gd name="T3" fmla="*/ 8415 h 8415"/>
                <a:gd name="T4" fmla="*/ 4530 w 4725"/>
                <a:gd name="T5" fmla="*/ 2558 h 8415"/>
                <a:gd name="T6" fmla="*/ 0 w 4725"/>
                <a:gd name="T7" fmla="*/ 0 h 8415"/>
                <a:gd name="T8" fmla="*/ 389 w 4725"/>
                <a:gd name="T9" fmla="*/ 5696 h 8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25" h="8415">
                  <a:moveTo>
                    <a:pt x="389" y="5696"/>
                  </a:moveTo>
                  <a:lnTo>
                    <a:pt x="4725" y="8415"/>
                  </a:lnTo>
                  <a:lnTo>
                    <a:pt x="4530" y="2558"/>
                  </a:lnTo>
                  <a:lnTo>
                    <a:pt x="0" y="0"/>
                  </a:lnTo>
                  <a:lnTo>
                    <a:pt x="389" y="5696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DD703562-4F63-9A4E-8921-3FB0E2C40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572" y="4787796"/>
              <a:ext cx="973804" cy="920879"/>
            </a:xfrm>
            <a:custGeom>
              <a:avLst/>
              <a:gdLst>
                <a:gd name="connsiteX0" fmla="*/ 0 w 2044701"/>
                <a:gd name="connsiteY0" fmla="*/ 144463 h 1933576"/>
                <a:gd name="connsiteX1" fmla="*/ 1023938 w 2044701"/>
                <a:gd name="connsiteY1" fmla="*/ 719401 h 1933576"/>
                <a:gd name="connsiteX2" fmla="*/ 2044701 w 2044701"/>
                <a:gd name="connsiteY2" fmla="*/ 144463 h 1933576"/>
                <a:gd name="connsiteX3" fmla="*/ 2002847 w 2044701"/>
                <a:gd name="connsiteY3" fmla="*/ 1316764 h 1933576"/>
                <a:gd name="connsiteX4" fmla="*/ 1023938 w 2044701"/>
                <a:gd name="connsiteY4" fmla="*/ 1933576 h 1933576"/>
                <a:gd name="connsiteX5" fmla="*/ 48202 w 2044701"/>
                <a:gd name="connsiteY5" fmla="*/ 1316764 h 1933576"/>
                <a:gd name="connsiteX6" fmla="*/ 247157 w 2044701"/>
                <a:gd name="connsiteY6" fmla="*/ 0 h 1933576"/>
                <a:gd name="connsiteX7" fmla="*/ 1909617 w 2044701"/>
                <a:gd name="connsiteY7" fmla="*/ 72212 h 1933576"/>
                <a:gd name="connsiteX8" fmla="*/ 2044700 w 2044701"/>
                <a:gd name="connsiteY8" fmla="*/ 144423 h 1933576"/>
                <a:gd name="connsiteX9" fmla="*/ 1023937 w 2044701"/>
                <a:gd name="connsiteY9" fmla="*/ 719138 h 1933576"/>
                <a:gd name="connsiteX10" fmla="*/ 0 w 2044701"/>
                <a:gd name="connsiteY10" fmla="*/ 144423 h 1933576"/>
                <a:gd name="connsiteX0" fmla="*/ 0 w 2044701"/>
                <a:gd name="connsiteY0" fmla="*/ 144463 h 1933576"/>
                <a:gd name="connsiteX1" fmla="*/ 1023938 w 2044701"/>
                <a:gd name="connsiteY1" fmla="*/ 719401 h 1933576"/>
                <a:gd name="connsiteX2" fmla="*/ 2044701 w 2044701"/>
                <a:gd name="connsiteY2" fmla="*/ 144463 h 1933576"/>
                <a:gd name="connsiteX3" fmla="*/ 2002847 w 2044701"/>
                <a:gd name="connsiteY3" fmla="*/ 1316764 h 1933576"/>
                <a:gd name="connsiteX4" fmla="*/ 1023938 w 2044701"/>
                <a:gd name="connsiteY4" fmla="*/ 1933576 h 1933576"/>
                <a:gd name="connsiteX5" fmla="*/ 48202 w 2044701"/>
                <a:gd name="connsiteY5" fmla="*/ 1316764 h 1933576"/>
                <a:gd name="connsiteX6" fmla="*/ 0 w 2044701"/>
                <a:gd name="connsiteY6" fmla="*/ 144463 h 1933576"/>
                <a:gd name="connsiteX7" fmla="*/ 247157 w 2044701"/>
                <a:gd name="connsiteY7" fmla="*/ 0 h 1933576"/>
                <a:gd name="connsiteX8" fmla="*/ 1909617 w 2044701"/>
                <a:gd name="connsiteY8" fmla="*/ 72212 h 1933576"/>
                <a:gd name="connsiteX9" fmla="*/ 2044700 w 2044701"/>
                <a:gd name="connsiteY9" fmla="*/ 144423 h 1933576"/>
                <a:gd name="connsiteX10" fmla="*/ 0 w 2044701"/>
                <a:gd name="connsiteY10" fmla="*/ 144423 h 1933576"/>
                <a:gd name="connsiteX11" fmla="*/ 247157 w 2044701"/>
                <a:gd name="connsiteY11" fmla="*/ 0 h 1933576"/>
                <a:gd name="connsiteX0" fmla="*/ 0 w 2044701"/>
                <a:gd name="connsiteY0" fmla="*/ 144463 h 1933576"/>
                <a:gd name="connsiteX1" fmla="*/ 2044701 w 2044701"/>
                <a:gd name="connsiteY1" fmla="*/ 144463 h 1933576"/>
                <a:gd name="connsiteX2" fmla="*/ 2002847 w 2044701"/>
                <a:gd name="connsiteY2" fmla="*/ 1316764 h 1933576"/>
                <a:gd name="connsiteX3" fmla="*/ 1023938 w 2044701"/>
                <a:gd name="connsiteY3" fmla="*/ 1933576 h 1933576"/>
                <a:gd name="connsiteX4" fmla="*/ 48202 w 2044701"/>
                <a:gd name="connsiteY4" fmla="*/ 1316764 h 1933576"/>
                <a:gd name="connsiteX5" fmla="*/ 0 w 2044701"/>
                <a:gd name="connsiteY5" fmla="*/ 144463 h 1933576"/>
                <a:gd name="connsiteX6" fmla="*/ 247157 w 2044701"/>
                <a:gd name="connsiteY6" fmla="*/ 0 h 1933576"/>
                <a:gd name="connsiteX7" fmla="*/ 1909617 w 2044701"/>
                <a:gd name="connsiteY7" fmla="*/ 72212 h 1933576"/>
                <a:gd name="connsiteX8" fmla="*/ 2044700 w 2044701"/>
                <a:gd name="connsiteY8" fmla="*/ 144423 h 1933576"/>
                <a:gd name="connsiteX9" fmla="*/ 0 w 2044701"/>
                <a:gd name="connsiteY9" fmla="*/ 144423 h 1933576"/>
                <a:gd name="connsiteX10" fmla="*/ 247157 w 2044701"/>
                <a:gd name="connsiteY10" fmla="*/ 0 h 193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4701" h="1933576">
                  <a:moveTo>
                    <a:pt x="0" y="144463"/>
                  </a:moveTo>
                  <a:lnTo>
                    <a:pt x="2044701" y="144463"/>
                  </a:lnTo>
                  <a:lnTo>
                    <a:pt x="2002847" y="1316764"/>
                  </a:lnTo>
                  <a:lnTo>
                    <a:pt x="1023938" y="1933576"/>
                  </a:lnTo>
                  <a:lnTo>
                    <a:pt x="48202" y="1316764"/>
                  </a:lnTo>
                  <a:lnTo>
                    <a:pt x="0" y="144463"/>
                  </a:lnTo>
                  <a:close/>
                  <a:moveTo>
                    <a:pt x="247157" y="0"/>
                  </a:moveTo>
                  <a:lnTo>
                    <a:pt x="1909617" y="72212"/>
                  </a:lnTo>
                  <a:lnTo>
                    <a:pt x="2044700" y="144423"/>
                  </a:lnTo>
                  <a:lnTo>
                    <a:pt x="0" y="144423"/>
                  </a:lnTo>
                  <a:lnTo>
                    <a:pt x="247157" y="0"/>
                  </a:lnTo>
                  <a:close/>
                </a:path>
              </a:pathLst>
            </a:custGeom>
            <a:solidFill>
              <a:srgbClr val="0D95B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477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E84E3F5-31D4-5C44-A7F9-6F3235B96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573" y="4787796"/>
              <a:ext cx="973803" cy="342494"/>
            </a:xfrm>
            <a:custGeom>
              <a:avLst/>
              <a:gdLst>
                <a:gd name="T0" fmla="*/ 0 w 10308"/>
                <a:gd name="T1" fmla="*/ 728 h 3625"/>
                <a:gd name="T2" fmla="*/ 1246 w 10308"/>
                <a:gd name="T3" fmla="*/ 0 h 3625"/>
                <a:gd name="T4" fmla="*/ 9627 w 10308"/>
                <a:gd name="T5" fmla="*/ 364 h 3625"/>
                <a:gd name="T6" fmla="*/ 10308 w 10308"/>
                <a:gd name="T7" fmla="*/ 728 h 3625"/>
                <a:gd name="T8" fmla="*/ 5162 w 10308"/>
                <a:gd name="T9" fmla="*/ 3625 h 3625"/>
                <a:gd name="T10" fmla="*/ 0 w 10308"/>
                <a:gd name="T11" fmla="*/ 728 h 3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08" h="3625">
                  <a:moveTo>
                    <a:pt x="0" y="728"/>
                  </a:moveTo>
                  <a:lnTo>
                    <a:pt x="1246" y="0"/>
                  </a:lnTo>
                  <a:lnTo>
                    <a:pt x="9627" y="364"/>
                  </a:lnTo>
                  <a:lnTo>
                    <a:pt x="10308" y="728"/>
                  </a:lnTo>
                  <a:lnTo>
                    <a:pt x="5162" y="3625"/>
                  </a:lnTo>
                  <a:lnTo>
                    <a:pt x="0" y="72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78E1DC6-5BF4-AA40-B8B5-240841A30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8230" y="4856597"/>
              <a:ext cx="486145" cy="852078"/>
            </a:xfrm>
            <a:custGeom>
              <a:avLst/>
              <a:gdLst>
                <a:gd name="T0" fmla="*/ 0 w 5146"/>
                <a:gd name="T1" fmla="*/ 2897 h 9015"/>
                <a:gd name="T2" fmla="*/ 5146 w 5146"/>
                <a:gd name="T3" fmla="*/ 0 h 9015"/>
                <a:gd name="T4" fmla="*/ 4935 w 5146"/>
                <a:gd name="T5" fmla="*/ 5907 h 9015"/>
                <a:gd name="T6" fmla="*/ 0 w 5146"/>
                <a:gd name="T7" fmla="*/ 9015 h 9015"/>
                <a:gd name="T8" fmla="*/ 0 w 5146"/>
                <a:gd name="T9" fmla="*/ 2897 h 9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6" h="9015">
                  <a:moveTo>
                    <a:pt x="0" y="2897"/>
                  </a:moveTo>
                  <a:lnTo>
                    <a:pt x="5146" y="0"/>
                  </a:lnTo>
                  <a:lnTo>
                    <a:pt x="4935" y="5907"/>
                  </a:lnTo>
                  <a:lnTo>
                    <a:pt x="0" y="9015"/>
                  </a:lnTo>
                  <a:lnTo>
                    <a:pt x="0" y="2897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C23F702-527F-744A-B472-B42020AB9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88" y="3728558"/>
              <a:ext cx="448343" cy="303935"/>
            </a:xfrm>
            <a:custGeom>
              <a:avLst/>
              <a:gdLst>
                <a:gd name="T0" fmla="*/ 0 w 4745"/>
                <a:gd name="T1" fmla="*/ 0 h 3216"/>
                <a:gd name="T2" fmla="*/ 0 w 4745"/>
                <a:gd name="T3" fmla="*/ 752 h 3216"/>
                <a:gd name="T4" fmla="*/ 3276 w 4745"/>
                <a:gd name="T5" fmla="*/ 2213 h 3216"/>
                <a:gd name="T6" fmla="*/ 3446 w 4745"/>
                <a:gd name="T7" fmla="*/ 3216 h 3216"/>
                <a:gd name="T8" fmla="*/ 4745 w 4745"/>
                <a:gd name="T9" fmla="*/ 2609 h 3216"/>
                <a:gd name="T10" fmla="*/ 4737 w 4745"/>
                <a:gd name="T11" fmla="*/ 2015 h 3216"/>
                <a:gd name="T12" fmla="*/ 0 w 4745"/>
                <a:gd name="T13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45" h="3216">
                  <a:moveTo>
                    <a:pt x="0" y="0"/>
                  </a:moveTo>
                  <a:lnTo>
                    <a:pt x="0" y="752"/>
                  </a:lnTo>
                  <a:lnTo>
                    <a:pt x="3276" y="2213"/>
                  </a:lnTo>
                  <a:lnTo>
                    <a:pt x="3446" y="3216"/>
                  </a:lnTo>
                  <a:lnTo>
                    <a:pt x="4745" y="2609"/>
                  </a:lnTo>
                  <a:lnTo>
                    <a:pt x="4737" y="20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78C80D8-53C0-C243-BDCF-49FF4E8C6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694" y="3728558"/>
              <a:ext cx="452879" cy="291082"/>
            </a:xfrm>
            <a:custGeom>
              <a:avLst/>
              <a:gdLst>
                <a:gd name="T0" fmla="*/ 41 w 4793"/>
                <a:gd name="T1" fmla="*/ 2015 h 3083"/>
                <a:gd name="T2" fmla="*/ 4793 w 4793"/>
                <a:gd name="T3" fmla="*/ 0 h 3083"/>
                <a:gd name="T4" fmla="*/ 4793 w 4793"/>
                <a:gd name="T5" fmla="*/ 558 h 3083"/>
                <a:gd name="T6" fmla="*/ 959 w 4793"/>
                <a:gd name="T7" fmla="*/ 2213 h 3083"/>
                <a:gd name="T8" fmla="*/ 983 w 4793"/>
                <a:gd name="T9" fmla="*/ 3083 h 3083"/>
                <a:gd name="T10" fmla="*/ 0 w 4793"/>
                <a:gd name="T11" fmla="*/ 2864 h 3083"/>
                <a:gd name="T12" fmla="*/ 41 w 4793"/>
                <a:gd name="T13" fmla="*/ 2015 h 3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93" h="3083">
                  <a:moveTo>
                    <a:pt x="41" y="2015"/>
                  </a:moveTo>
                  <a:lnTo>
                    <a:pt x="4793" y="0"/>
                  </a:lnTo>
                  <a:lnTo>
                    <a:pt x="4793" y="558"/>
                  </a:lnTo>
                  <a:lnTo>
                    <a:pt x="959" y="2213"/>
                  </a:lnTo>
                  <a:lnTo>
                    <a:pt x="983" y="3083"/>
                  </a:lnTo>
                  <a:lnTo>
                    <a:pt x="0" y="2864"/>
                  </a:lnTo>
                  <a:lnTo>
                    <a:pt x="41" y="2015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FA6A6F7-C137-164C-BD88-0F6080970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351" y="3561469"/>
              <a:ext cx="905002" cy="359128"/>
            </a:xfrm>
            <a:custGeom>
              <a:avLst/>
              <a:gdLst>
                <a:gd name="T0" fmla="*/ 4781 w 9577"/>
                <a:gd name="T1" fmla="*/ 0 h 3797"/>
                <a:gd name="T2" fmla="*/ 9577 w 9577"/>
                <a:gd name="T3" fmla="*/ 1764 h 3797"/>
                <a:gd name="T4" fmla="*/ 4781 w 9577"/>
                <a:gd name="T5" fmla="*/ 3797 h 3797"/>
                <a:gd name="T6" fmla="*/ 0 w 9577"/>
                <a:gd name="T7" fmla="*/ 1764 h 3797"/>
                <a:gd name="T8" fmla="*/ 4781 w 9577"/>
                <a:gd name="T9" fmla="*/ 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7" h="3797">
                  <a:moveTo>
                    <a:pt x="4781" y="0"/>
                  </a:moveTo>
                  <a:lnTo>
                    <a:pt x="9577" y="1764"/>
                  </a:lnTo>
                  <a:lnTo>
                    <a:pt x="4781" y="3797"/>
                  </a:lnTo>
                  <a:lnTo>
                    <a:pt x="0" y="1764"/>
                  </a:lnTo>
                  <a:lnTo>
                    <a:pt x="478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1A61624-EA2C-F847-9A38-630F9C8A6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135" y="3960668"/>
              <a:ext cx="1020678" cy="460440"/>
            </a:xfrm>
            <a:custGeom>
              <a:avLst/>
              <a:gdLst>
                <a:gd name="T0" fmla="*/ 0 w 10793"/>
                <a:gd name="T1" fmla="*/ 2298 h 4871"/>
                <a:gd name="T2" fmla="*/ 5405 w 10793"/>
                <a:gd name="T3" fmla="*/ 0 h 4871"/>
                <a:gd name="T4" fmla="*/ 10793 w 10793"/>
                <a:gd name="T5" fmla="*/ 2298 h 4871"/>
                <a:gd name="T6" fmla="*/ 5405 w 10793"/>
                <a:gd name="T7" fmla="*/ 4871 h 4871"/>
                <a:gd name="T8" fmla="*/ 0 w 10793"/>
                <a:gd name="T9" fmla="*/ 2298 h 4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3" h="4871">
                  <a:moveTo>
                    <a:pt x="0" y="2298"/>
                  </a:moveTo>
                  <a:lnTo>
                    <a:pt x="5405" y="0"/>
                  </a:lnTo>
                  <a:lnTo>
                    <a:pt x="10793" y="2298"/>
                  </a:lnTo>
                  <a:lnTo>
                    <a:pt x="5405" y="4871"/>
                  </a:lnTo>
                  <a:lnTo>
                    <a:pt x="0" y="229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911AF1B-98FE-384A-8E2E-89C12B9F9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8892" y="3747459"/>
              <a:ext cx="960950" cy="1022191"/>
            </a:xfrm>
            <a:custGeom>
              <a:avLst/>
              <a:gdLst>
                <a:gd name="connsiteX0" fmla="*/ 1066591 w 2017713"/>
                <a:gd name="connsiteY0" fmla="*/ 0 h 2146301"/>
                <a:gd name="connsiteX1" fmla="*/ 2017176 w 2017713"/>
                <a:gd name="connsiteY1" fmla="*/ 398689 h 2146301"/>
                <a:gd name="connsiteX2" fmla="*/ 2017713 w 2017713"/>
                <a:gd name="connsiteY2" fmla="*/ 398463 h 2146301"/>
                <a:gd name="connsiteX3" fmla="*/ 2017713 w 2017713"/>
                <a:gd name="connsiteY3" fmla="*/ 398914 h 2146301"/>
                <a:gd name="connsiteX4" fmla="*/ 2017713 w 2017713"/>
                <a:gd name="connsiteY4" fmla="*/ 542181 h 2146301"/>
                <a:gd name="connsiteX5" fmla="*/ 1192379 w 2017713"/>
                <a:gd name="connsiteY5" fmla="*/ 1019387 h 2146301"/>
                <a:gd name="connsiteX6" fmla="*/ 1216367 w 2017713"/>
                <a:gd name="connsiteY6" fmla="*/ 2045858 h 2146301"/>
                <a:gd name="connsiteX7" fmla="*/ 999080 w 2017713"/>
                <a:gd name="connsiteY7" fmla="*/ 2146301 h 2146301"/>
                <a:gd name="connsiteX8" fmla="*/ 941419 w 2017713"/>
                <a:gd name="connsiteY8" fmla="*/ 852146 h 2146301"/>
                <a:gd name="connsiteX9" fmla="*/ 940841 w 2017713"/>
                <a:gd name="connsiteY9" fmla="*/ 852390 h 2146301"/>
                <a:gd name="connsiteX10" fmla="*/ 998538 w 2017713"/>
                <a:gd name="connsiteY10" fmla="*/ 2146301 h 2146301"/>
                <a:gd name="connsiteX11" fmla="*/ 89892 w 2017713"/>
                <a:gd name="connsiteY11" fmla="*/ 1644819 h 2146301"/>
                <a:gd name="connsiteX12" fmla="*/ 50 w 2017713"/>
                <a:gd name="connsiteY12" fmla="*/ 408677 h 2146301"/>
                <a:gd name="connsiteX13" fmla="*/ 0 w 2017713"/>
                <a:gd name="connsiteY13" fmla="*/ 408654 h 2146301"/>
                <a:gd name="connsiteX14" fmla="*/ 47 w 2017713"/>
                <a:gd name="connsiteY14" fmla="*/ 408636 h 2146301"/>
                <a:gd name="connsiteX15" fmla="*/ 0 w 2017713"/>
                <a:gd name="connsiteY15" fmla="*/ 407988 h 2146301"/>
                <a:gd name="connsiteX16" fmla="*/ 779 w 2017713"/>
                <a:gd name="connsiteY16" fmla="*/ 408355 h 2146301"/>
                <a:gd name="connsiteX0" fmla="*/ 1066591 w 2017713"/>
                <a:gd name="connsiteY0" fmla="*/ 0 h 2146301"/>
                <a:gd name="connsiteX1" fmla="*/ 2017176 w 2017713"/>
                <a:gd name="connsiteY1" fmla="*/ 398689 h 2146301"/>
                <a:gd name="connsiteX2" fmla="*/ 2017713 w 2017713"/>
                <a:gd name="connsiteY2" fmla="*/ 398463 h 2146301"/>
                <a:gd name="connsiteX3" fmla="*/ 2017713 w 2017713"/>
                <a:gd name="connsiteY3" fmla="*/ 398914 h 2146301"/>
                <a:gd name="connsiteX4" fmla="*/ 2017713 w 2017713"/>
                <a:gd name="connsiteY4" fmla="*/ 542181 h 2146301"/>
                <a:gd name="connsiteX5" fmla="*/ 1192379 w 2017713"/>
                <a:gd name="connsiteY5" fmla="*/ 1019387 h 2146301"/>
                <a:gd name="connsiteX6" fmla="*/ 1216367 w 2017713"/>
                <a:gd name="connsiteY6" fmla="*/ 2045858 h 2146301"/>
                <a:gd name="connsiteX7" fmla="*/ 999080 w 2017713"/>
                <a:gd name="connsiteY7" fmla="*/ 2146301 h 2146301"/>
                <a:gd name="connsiteX8" fmla="*/ 941419 w 2017713"/>
                <a:gd name="connsiteY8" fmla="*/ 852146 h 2146301"/>
                <a:gd name="connsiteX9" fmla="*/ 998538 w 2017713"/>
                <a:gd name="connsiteY9" fmla="*/ 2146301 h 2146301"/>
                <a:gd name="connsiteX10" fmla="*/ 89892 w 2017713"/>
                <a:gd name="connsiteY10" fmla="*/ 1644819 h 2146301"/>
                <a:gd name="connsiteX11" fmla="*/ 50 w 2017713"/>
                <a:gd name="connsiteY11" fmla="*/ 408677 h 2146301"/>
                <a:gd name="connsiteX12" fmla="*/ 0 w 2017713"/>
                <a:gd name="connsiteY12" fmla="*/ 408654 h 2146301"/>
                <a:gd name="connsiteX13" fmla="*/ 47 w 2017713"/>
                <a:gd name="connsiteY13" fmla="*/ 408636 h 2146301"/>
                <a:gd name="connsiteX14" fmla="*/ 0 w 2017713"/>
                <a:gd name="connsiteY14" fmla="*/ 407988 h 2146301"/>
                <a:gd name="connsiteX15" fmla="*/ 779 w 2017713"/>
                <a:gd name="connsiteY15" fmla="*/ 408355 h 2146301"/>
                <a:gd name="connsiteX16" fmla="*/ 1066591 w 2017713"/>
                <a:gd name="connsiteY16" fmla="*/ 0 h 2146301"/>
                <a:gd name="connsiteX0" fmla="*/ 1066591 w 2017713"/>
                <a:gd name="connsiteY0" fmla="*/ 0 h 2146301"/>
                <a:gd name="connsiteX1" fmla="*/ 2017176 w 2017713"/>
                <a:gd name="connsiteY1" fmla="*/ 398689 h 2146301"/>
                <a:gd name="connsiteX2" fmla="*/ 2017713 w 2017713"/>
                <a:gd name="connsiteY2" fmla="*/ 398463 h 2146301"/>
                <a:gd name="connsiteX3" fmla="*/ 2017713 w 2017713"/>
                <a:gd name="connsiteY3" fmla="*/ 398914 h 2146301"/>
                <a:gd name="connsiteX4" fmla="*/ 2017713 w 2017713"/>
                <a:gd name="connsiteY4" fmla="*/ 542181 h 2146301"/>
                <a:gd name="connsiteX5" fmla="*/ 1192379 w 2017713"/>
                <a:gd name="connsiteY5" fmla="*/ 1019387 h 2146301"/>
                <a:gd name="connsiteX6" fmla="*/ 1216367 w 2017713"/>
                <a:gd name="connsiteY6" fmla="*/ 2045858 h 2146301"/>
                <a:gd name="connsiteX7" fmla="*/ 999080 w 2017713"/>
                <a:gd name="connsiteY7" fmla="*/ 2146301 h 2146301"/>
                <a:gd name="connsiteX8" fmla="*/ 998538 w 2017713"/>
                <a:gd name="connsiteY8" fmla="*/ 2146301 h 2146301"/>
                <a:gd name="connsiteX9" fmla="*/ 89892 w 2017713"/>
                <a:gd name="connsiteY9" fmla="*/ 1644819 h 2146301"/>
                <a:gd name="connsiteX10" fmla="*/ 50 w 2017713"/>
                <a:gd name="connsiteY10" fmla="*/ 408677 h 2146301"/>
                <a:gd name="connsiteX11" fmla="*/ 0 w 2017713"/>
                <a:gd name="connsiteY11" fmla="*/ 408654 h 2146301"/>
                <a:gd name="connsiteX12" fmla="*/ 47 w 2017713"/>
                <a:gd name="connsiteY12" fmla="*/ 408636 h 2146301"/>
                <a:gd name="connsiteX13" fmla="*/ 0 w 2017713"/>
                <a:gd name="connsiteY13" fmla="*/ 407988 h 2146301"/>
                <a:gd name="connsiteX14" fmla="*/ 779 w 2017713"/>
                <a:gd name="connsiteY14" fmla="*/ 408355 h 2146301"/>
                <a:gd name="connsiteX15" fmla="*/ 1066591 w 2017713"/>
                <a:gd name="connsiteY15" fmla="*/ 0 h 214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17713" h="2146301">
                  <a:moveTo>
                    <a:pt x="1066591" y="0"/>
                  </a:moveTo>
                  <a:lnTo>
                    <a:pt x="2017176" y="398689"/>
                  </a:lnTo>
                  <a:lnTo>
                    <a:pt x="2017713" y="398463"/>
                  </a:lnTo>
                  <a:lnTo>
                    <a:pt x="2017713" y="398914"/>
                  </a:lnTo>
                  <a:lnTo>
                    <a:pt x="2017713" y="542181"/>
                  </a:lnTo>
                  <a:lnTo>
                    <a:pt x="1192379" y="1019387"/>
                  </a:lnTo>
                  <a:lnTo>
                    <a:pt x="1216367" y="2045858"/>
                  </a:lnTo>
                  <a:lnTo>
                    <a:pt x="999080" y="2146301"/>
                  </a:lnTo>
                  <a:lnTo>
                    <a:pt x="998538" y="2146301"/>
                  </a:lnTo>
                  <a:lnTo>
                    <a:pt x="89892" y="1644819"/>
                  </a:lnTo>
                  <a:lnTo>
                    <a:pt x="50" y="408677"/>
                  </a:lnTo>
                  <a:cubicBezTo>
                    <a:pt x="33" y="408669"/>
                    <a:pt x="17" y="408662"/>
                    <a:pt x="0" y="408654"/>
                  </a:cubicBezTo>
                  <a:lnTo>
                    <a:pt x="47" y="408636"/>
                  </a:lnTo>
                  <a:cubicBezTo>
                    <a:pt x="31" y="408420"/>
                    <a:pt x="16" y="408204"/>
                    <a:pt x="0" y="407988"/>
                  </a:cubicBezTo>
                  <a:lnTo>
                    <a:pt x="779" y="408355"/>
                  </a:lnTo>
                  <a:lnTo>
                    <a:pt x="1066591" y="0"/>
                  </a:lnTo>
                  <a:close/>
                </a:path>
              </a:pathLst>
            </a:custGeom>
            <a:solidFill>
              <a:srgbClr val="355E7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477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4B83FA7-01A1-6A4E-B050-C98FD5D0F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7235" y="3937230"/>
              <a:ext cx="512608" cy="832421"/>
            </a:xfrm>
            <a:custGeom>
              <a:avLst/>
              <a:gdLst>
                <a:gd name="T0" fmla="*/ 291 w 5429"/>
                <a:gd name="T1" fmla="*/ 8805 h 8805"/>
                <a:gd name="T2" fmla="*/ 1387 w 5429"/>
                <a:gd name="T3" fmla="*/ 8299 h 8805"/>
                <a:gd name="T4" fmla="*/ 1266 w 5429"/>
                <a:gd name="T5" fmla="*/ 3128 h 8805"/>
                <a:gd name="T6" fmla="*/ 5429 w 5429"/>
                <a:gd name="T7" fmla="*/ 724 h 8805"/>
                <a:gd name="T8" fmla="*/ 5429 w 5429"/>
                <a:gd name="T9" fmla="*/ 0 h 8805"/>
                <a:gd name="T10" fmla="*/ 0 w 5429"/>
                <a:gd name="T11" fmla="*/ 2282 h 8805"/>
                <a:gd name="T12" fmla="*/ 291 w 5429"/>
                <a:gd name="T13" fmla="*/ 8805 h 8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29" h="8805">
                  <a:moveTo>
                    <a:pt x="291" y="8805"/>
                  </a:moveTo>
                  <a:lnTo>
                    <a:pt x="1387" y="8299"/>
                  </a:lnTo>
                  <a:lnTo>
                    <a:pt x="1266" y="3128"/>
                  </a:lnTo>
                  <a:lnTo>
                    <a:pt x="5429" y="724"/>
                  </a:lnTo>
                  <a:lnTo>
                    <a:pt x="5429" y="0"/>
                  </a:lnTo>
                  <a:lnTo>
                    <a:pt x="0" y="2282"/>
                  </a:lnTo>
                  <a:lnTo>
                    <a:pt x="291" y="880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3EDC18C-91E8-4546-ACF3-B35271456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8892" y="3941767"/>
              <a:ext cx="475561" cy="827884"/>
            </a:xfrm>
            <a:custGeom>
              <a:avLst/>
              <a:gdLst>
                <a:gd name="T0" fmla="*/ 453 w 5032"/>
                <a:gd name="T1" fmla="*/ 6230 h 8756"/>
                <a:gd name="T2" fmla="*/ 5032 w 5032"/>
                <a:gd name="T3" fmla="*/ 8756 h 8756"/>
                <a:gd name="T4" fmla="*/ 4741 w 5032"/>
                <a:gd name="T5" fmla="*/ 2233 h 8756"/>
                <a:gd name="T6" fmla="*/ 0 w 5032"/>
                <a:gd name="T7" fmla="*/ 0 h 8756"/>
                <a:gd name="T8" fmla="*/ 453 w 5032"/>
                <a:gd name="T9" fmla="*/ 6230 h 8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32" h="8756">
                  <a:moveTo>
                    <a:pt x="453" y="6230"/>
                  </a:moveTo>
                  <a:lnTo>
                    <a:pt x="5032" y="8756"/>
                  </a:lnTo>
                  <a:lnTo>
                    <a:pt x="4741" y="2233"/>
                  </a:lnTo>
                  <a:lnTo>
                    <a:pt x="0" y="0"/>
                  </a:lnTo>
                  <a:lnTo>
                    <a:pt x="453" y="623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FD8B489-55E6-F94A-8454-68440A1EF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8892" y="3747459"/>
              <a:ext cx="960950" cy="406004"/>
            </a:xfrm>
            <a:custGeom>
              <a:avLst/>
              <a:gdLst>
                <a:gd name="T0" fmla="*/ 0 w 10170"/>
                <a:gd name="T1" fmla="*/ 2056 h 4289"/>
                <a:gd name="T2" fmla="*/ 5376 w 10170"/>
                <a:gd name="T3" fmla="*/ 0 h 4289"/>
                <a:gd name="T4" fmla="*/ 10170 w 10170"/>
                <a:gd name="T5" fmla="*/ 2007 h 4289"/>
                <a:gd name="T6" fmla="*/ 4741 w 10170"/>
                <a:gd name="T7" fmla="*/ 4289 h 4289"/>
                <a:gd name="T8" fmla="*/ 0 w 10170"/>
                <a:gd name="T9" fmla="*/ 2056 h 4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70" h="4289">
                  <a:moveTo>
                    <a:pt x="0" y="2056"/>
                  </a:moveTo>
                  <a:lnTo>
                    <a:pt x="5376" y="0"/>
                  </a:lnTo>
                  <a:lnTo>
                    <a:pt x="10170" y="2007"/>
                  </a:lnTo>
                  <a:lnTo>
                    <a:pt x="4741" y="4289"/>
                  </a:lnTo>
                  <a:lnTo>
                    <a:pt x="0" y="205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66525B50-5A2F-DA4F-9873-DBC0B7DFF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9642" y="3747459"/>
              <a:ext cx="959438" cy="1022191"/>
            </a:xfrm>
            <a:custGeom>
              <a:avLst/>
              <a:gdLst>
                <a:gd name="connsiteX0" fmla="*/ 951497 w 2014538"/>
                <a:gd name="connsiteY0" fmla="*/ 0 h 2146301"/>
                <a:gd name="connsiteX1" fmla="*/ 2013766 w 2014538"/>
                <a:gd name="connsiteY1" fmla="*/ 408355 h 2146301"/>
                <a:gd name="connsiteX2" fmla="*/ 2014538 w 2014538"/>
                <a:gd name="connsiteY2" fmla="*/ 407988 h 2146301"/>
                <a:gd name="connsiteX3" fmla="*/ 2014489 w 2014538"/>
                <a:gd name="connsiteY3" fmla="*/ 408633 h 2146301"/>
                <a:gd name="connsiteX4" fmla="*/ 2014538 w 2014538"/>
                <a:gd name="connsiteY4" fmla="*/ 408651 h 2146301"/>
                <a:gd name="connsiteX5" fmla="*/ 2014486 w 2014538"/>
                <a:gd name="connsiteY5" fmla="*/ 408676 h 2146301"/>
                <a:gd name="connsiteX6" fmla="*/ 1921291 w 2014538"/>
                <a:gd name="connsiteY6" fmla="*/ 1641841 h 2146301"/>
                <a:gd name="connsiteX7" fmla="*/ 1012825 w 2014538"/>
                <a:gd name="connsiteY7" fmla="*/ 2146301 h 2146301"/>
                <a:gd name="connsiteX8" fmla="*/ 1073883 w 2014538"/>
                <a:gd name="connsiteY8" fmla="*/ 855510 h 2146301"/>
                <a:gd name="connsiteX9" fmla="*/ 1073560 w 2014538"/>
                <a:gd name="connsiteY9" fmla="*/ 855663 h 2146301"/>
                <a:gd name="connsiteX10" fmla="*/ 1073103 w 2014538"/>
                <a:gd name="connsiteY10" fmla="*/ 855473 h 2146301"/>
                <a:gd name="connsiteX11" fmla="*/ 1012043 w 2014538"/>
                <a:gd name="connsiteY11" fmla="*/ 2146301 h 2146301"/>
                <a:gd name="connsiteX12" fmla="*/ 851537 w 2014538"/>
                <a:gd name="connsiteY12" fmla="*/ 2078802 h 2146301"/>
                <a:gd name="connsiteX13" fmla="*/ 851537 w 2014538"/>
                <a:gd name="connsiteY13" fmla="*/ 929919 h 2146301"/>
                <a:gd name="connsiteX14" fmla="*/ 0 w 2014538"/>
                <a:gd name="connsiteY14" fmla="*/ 555892 h 2146301"/>
                <a:gd name="connsiteX15" fmla="*/ 0 w 2014538"/>
                <a:gd name="connsiteY15" fmla="*/ 408651 h 2146301"/>
                <a:gd name="connsiteX16" fmla="*/ 0 w 2014538"/>
                <a:gd name="connsiteY16" fmla="*/ 407988 h 2146301"/>
                <a:gd name="connsiteX17" fmla="*/ 784 w 2014538"/>
                <a:gd name="connsiteY17" fmla="*/ 408315 h 2146301"/>
                <a:gd name="connsiteX0" fmla="*/ 951497 w 2014538"/>
                <a:gd name="connsiteY0" fmla="*/ 0 h 2146301"/>
                <a:gd name="connsiteX1" fmla="*/ 2013766 w 2014538"/>
                <a:gd name="connsiteY1" fmla="*/ 408355 h 2146301"/>
                <a:gd name="connsiteX2" fmla="*/ 2014538 w 2014538"/>
                <a:gd name="connsiteY2" fmla="*/ 407988 h 2146301"/>
                <a:gd name="connsiteX3" fmla="*/ 2014489 w 2014538"/>
                <a:gd name="connsiteY3" fmla="*/ 408633 h 2146301"/>
                <a:gd name="connsiteX4" fmla="*/ 2014538 w 2014538"/>
                <a:gd name="connsiteY4" fmla="*/ 408651 h 2146301"/>
                <a:gd name="connsiteX5" fmla="*/ 2014486 w 2014538"/>
                <a:gd name="connsiteY5" fmla="*/ 408676 h 2146301"/>
                <a:gd name="connsiteX6" fmla="*/ 1921291 w 2014538"/>
                <a:gd name="connsiteY6" fmla="*/ 1641841 h 2146301"/>
                <a:gd name="connsiteX7" fmla="*/ 1012825 w 2014538"/>
                <a:gd name="connsiteY7" fmla="*/ 2146301 h 2146301"/>
                <a:gd name="connsiteX8" fmla="*/ 1073883 w 2014538"/>
                <a:gd name="connsiteY8" fmla="*/ 855510 h 2146301"/>
                <a:gd name="connsiteX9" fmla="*/ 1073560 w 2014538"/>
                <a:gd name="connsiteY9" fmla="*/ 855663 h 2146301"/>
                <a:gd name="connsiteX10" fmla="*/ 1012043 w 2014538"/>
                <a:gd name="connsiteY10" fmla="*/ 2146301 h 2146301"/>
                <a:gd name="connsiteX11" fmla="*/ 851537 w 2014538"/>
                <a:gd name="connsiteY11" fmla="*/ 2078802 h 2146301"/>
                <a:gd name="connsiteX12" fmla="*/ 851537 w 2014538"/>
                <a:gd name="connsiteY12" fmla="*/ 929919 h 2146301"/>
                <a:gd name="connsiteX13" fmla="*/ 0 w 2014538"/>
                <a:gd name="connsiteY13" fmla="*/ 555892 h 2146301"/>
                <a:gd name="connsiteX14" fmla="*/ 0 w 2014538"/>
                <a:gd name="connsiteY14" fmla="*/ 408651 h 2146301"/>
                <a:gd name="connsiteX15" fmla="*/ 0 w 2014538"/>
                <a:gd name="connsiteY15" fmla="*/ 407988 h 2146301"/>
                <a:gd name="connsiteX16" fmla="*/ 784 w 2014538"/>
                <a:gd name="connsiteY16" fmla="*/ 408315 h 2146301"/>
                <a:gd name="connsiteX17" fmla="*/ 951497 w 2014538"/>
                <a:gd name="connsiteY17" fmla="*/ 0 h 2146301"/>
                <a:gd name="connsiteX0" fmla="*/ 951497 w 2014538"/>
                <a:gd name="connsiteY0" fmla="*/ 0 h 2146301"/>
                <a:gd name="connsiteX1" fmla="*/ 2013766 w 2014538"/>
                <a:gd name="connsiteY1" fmla="*/ 408355 h 2146301"/>
                <a:gd name="connsiteX2" fmla="*/ 2014538 w 2014538"/>
                <a:gd name="connsiteY2" fmla="*/ 407988 h 2146301"/>
                <a:gd name="connsiteX3" fmla="*/ 2014489 w 2014538"/>
                <a:gd name="connsiteY3" fmla="*/ 408633 h 2146301"/>
                <a:gd name="connsiteX4" fmla="*/ 2014538 w 2014538"/>
                <a:gd name="connsiteY4" fmla="*/ 408651 h 2146301"/>
                <a:gd name="connsiteX5" fmla="*/ 2014486 w 2014538"/>
                <a:gd name="connsiteY5" fmla="*/ 408676 h 2146301"/>
                <a:gd name="connsiteX6" fmla="*/ 1921291 w 2014538"/>
                <a:gd name="connsiteY6" fmla="*/ 1641841 h 2146301"/>
                <a:gd name="connsiteX7" fmla="*/ 1012825 w 2014538"/>
                <a:gd name="connsiteY7" fmla="*/ 2146301 h 2146301"/>
                <a:gd name="connsiteX8" fmla="*/ 1073883 w 2014538"/>
                <a:gd name="connsiteY8" fmla="*/ 855510 h 2146301"/>
                <a:gd name="connsiteX9" fmla="*/ 1012043 w 2014538"/>
                <a:gd name="connsiteY9" fmla="*/ 2146301 h 2146301"/>
                <a:gd name="connsiteX10" fmla="*/ 851537 w 2014538"/>
                <a:gd name="connsiteY10" fmla="*/ 2078802 h 2146301"/>
                <a:gd name="connsiteX11" fmla="*/ 851537 w 2014538"/>
                <a:gd name="connsiteY11" fmla="*/ 929919 h 2146301"/>
                <a:gd name="connsiteX12" fmla="*/ 0 w 2014538"/>
                <a:gd name="connsiteY12" fmla="*/ 555892 h 2146301"/>
                <a:gd name="connsiteX13" fmla="*/ 0 w 2014538"/>
                <a:gd name="connsiteY13" fmla="*/ 408651 h 2146301"/>
                <a:gd name="connsiteX14" fmla="*/ 0 w 2014538"/>
                <a:gd name="connsiteY14" fmla="*/ 407988 h 2146301"/>
                <a:gd name="connsiteX15" fmla="*/ 784 w 2014538"/>
                <a:gd name="connsiteY15" fmla="*/ 408315 h 2146301"/>
                <a:gd name="connsiteX16" fmla="*/ 951497 w 2014538"/>
                <a:gd name="connsiteY16" fmla="*/ 0 h 2146301"/>
                <a:gd name="connsiteX0" fmla="*/ 951497 w 2014538"/>
                <a:gd name="connsiteY0" fmla="*/ 0 h 2146301"/>
                <a:gd name="connsiteX1" fmla="*/ 2013766 w 2014538"/>
                <a:gd name="connsiteY1" fmla="*/ 408355 h 2146301"/>
                <a:gd name="connsiteX2" fmla="*/ 2014538 w 2014538"/>
                <a:gd name="connsiteY2" fmla="*/ 407988 h 2146301"/>
                <a:gd name="connsiteX3" fmla="*/ 2014489 w 2014538"/>
                <a:gd name="connsiteY3" fmla="*/ 408633 h 2146301"/>
                <a:gd name="connsiteX4" fmla="*/ 2014538 w 2014538"/>
                <a:gd name="connsiteY4" fmla="*/ 408651 h 2146301"/>
                <a:gd name="connsiteX5" fmla="*/ 2014486 w 2014538"/>
                <a:gd name="connsiteY5" fmla="*/ 408676 h 2146301"/>
                <a:gd name="connsiteX6" fmla="*/ 1921291 w 2014538"/>
                <a:gd name="connsiteY6" fmla="*/ 1641841 h 2146301"/>
                <a:gd name="connsiteX7" fmla="*/ 1012825 w 2014538"/>
                <a:gd name="connsiteY7" fmla="*/ 2146301 h 2146301"/>
                <a:gd name="connsiteX8" fmla="*/ 1012043 w 2014538"/>
                <a:gd name="connsiteY8" fmla="*/ 2146301 h 2146301"/>
                <a:gd name="connsiteX9" fmla="*/ 851537 w 2014538"/>
                <a:gd name="connsiteY9" fmla="*/ 2078802 h 2146301"/>
                <a:gd name="connsiteX10" fmla="*/ 851537 w 2014538"/>
                <a:gd name="connsiteY10" fmla="*/ 929919 h 2146301"/>
                <a:gd name="connsiteX11" fmla="*/ 0 w 2014538"/>
                <a:gd name="connsiteY11" fmla="*/ 555892 h 2146301"/>
                <a:gd name="connsiteX12" fmla="*/ 0 w 2014538"/>
                <a:gd name="connsiteY12" fmla="*/ 408651 h 2146301"/>
                <a:gd name="connsiteX13" fmla="*/ 0 w 2014538"/>
                <a:gd name="connsiteY13" fmla="*/ 407988 h 2146301"/>
                <a:gd name="connsiteX14" fmla="*/ 784 w 2014538"/>
                <a:gd name="connsiteY14" fmla="*/ 408315 h 2146301"/>
                <a:gd name="connsiteX15" fmla="*/ 951497 w 2014538"/>
                <a:gd name="connsiteY15" fmla="*/ 0 h 214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14538" h="2146301">
                  <a:moveTo>
                    <a:pt x="951497" y="0"/>
                  </a:moveTo>
                  <a:lnTo>
                    <a:pt x="2013766" y="408355"/>
                  </a:lnTo>
                  <a:lnTo>
                    <a:pt x="2014538" y="407988"/>
                  </a:lnTo>
                  <a:cubicBezTo>
                    <a:pt x="2014522" y="408203"/>
                    <a:pt x="2014505" y="408418"/>
                    <a:pt x="2014489" y="408633"/>
                  </a:cubicBezTo>
                  <a:lnTo>
                    <a:pt x="2014538" y="408651"/>
                  </a:lnTo>
                  <a:cubicBezTo>
                    <a:pt x="2014521" y="408659"/>
                    <a:pt x="2014503" y="408668"/>
                    <a:pt x="2014486" y="408676"/>
                  </a:cubicBezTo>
                  <a:lnTo>
                    <a:pt x="1921291" y="1641841"/>
                  </a:lnTo>
                  <a:lnTo>
                    <a:pt x="1012825" y="2146301"/>
                  </a:lnTo>
                  <a:lnTo>
                    <a:pt x="1012043" y="2146301"/>
                  </a:lnTo>
                  <a:lnTo>
                    <a:pt x="851537" y="2078802"/>
                  </a:lnTo>
                  <a:lnTo>
                    <a:pt x="851537" y="929919"/>
                  </a:lnTo>
                  <a:lnTo>
                    <a:pt x="0" y="555892"/>
                  </a:lnTo>
                  <a:lnTo>
                    <a:pt x="0" y="408651"/>
                  </a:lnTo>
                  <a:lnTo>
                    <a:pt x="0" y="407988"/>
                  </a:lnTo>
                  <a:lnTo>
                    <a:pt x="784" y="408315"/>
                  </a:lnTo>
                  <a:lnTo>
                    <a:pt x="951497" y="0"/>
                  </a:lnTo>
                  <a:close/>
                </a:path>
              </a:pathLst>
            </a:custGeom>
            <a:solidFill>
              <a:srgbClr val="F0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626D09D-4155-6847-BE53-A4AC39972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9642" y="3747459"/>
              <a:ext cx="959438" cy="1022191"/>
            </a:xfrm>
            <a:custGeom>
              <a:avLst/>
              <a:gdLst>
                <a:gd name="connsiteX0" fmla="*/ 951497 w 2014538"/>
                <a:gd name="connsiteY0" fmla="*/ 0 h 2146301"/>
                <a:gd name="connsiteX1" fmla="*/ 2013766 w 2014538"/>
                <a:gd name="connsiteY1" fmla="*/ 408355 h 2146301"/>
                <a:gd name="connsiteX2" fmla="*/ 2014538 w 2014538"/>
                <a:gd name="connsiteY2" fmla="*/ 407988 h 2146301"/>
                <a:gd name="connsiteX3" fmla="*/ 2014489 w 2014538"/>
                <a:gd name="connsiteY3" fmla="*/ 408633 h 2146301"/>
                <a:gd name="connsiteX4" fmla="*/ 2014538 w 2014538"/>
                <a:gd name="connsiteY4" fmla="*/ 408651 h 2146301"/>
                <a:gd name="connsiteX5" fmla="*/ 2014486 w 2014538"/>
                <a:gd name="connsiteY5" fmla="*/ 408676 h 2146301"/>
                <a:gd name="connsiteX6" fmla="*/ 1921291 w 2014538"/>
                <a:gd name="connsiteY6" fmla="*/ 1641841 h 2146301"/>
                <a:gd name="connsiteX7" fmla="*/ 1012825 w 2014538"/>
                <a:gd name="connsiteY7" fmla="*/ 2146301 h 2146301"/>
                <a:gd name="connsiteX8" fmla="*/ 1073883 w 2014538"/>
                <a:gd name="connsiteY8" fmla="*/ 855510 h 2146301"/>
                <a:gd name="connsiteX9" fmla="*/ 1073560 w 2014538"/>
                <a:gd name="connsiteY9" fmla="*/ 855663 h 2146301"/>
                <a:gd name="connsiteX10" fmla="*/ 1073103 w 2014538"/>
                <a:gd name="connsiteY10" fmla="*/ 855473 h 2146301"/>
                <a:gd name="connsiteX11" fmla="*/ 1012043 w 2014538"/>
                <a:gd name="connsiteY11" fmla="*/ 2146301 h 2146301"/>
                <a:gd name="connsiteX12" fmla="*/ 851537 w 2014538"/>
                <a:gd name="connsiteY12" fmla="*/ 2078802 h 2146301"/>
                <a:gd name="connsiteX13" fmla="*/ 851537 w 2014538"/>
                <a:gd name="connsiteY13" fmla="*/ 929919 h 2146301"/>
                <a:gd name="connsiteX14" fmla="*/ 0 w 2014538"/>
                <a:gd name="connsiteY14" fmla="*/ 555892 h 2146301"/>
                <a:gd name="connsiteX15" fmla="*/ 0 w 2014538"/>
                <a:gd name="connsiteY15" fmla="*/ 408651 h 2146301"/>
                <a:gd name="connsiteX16" fmla="*/ 0 w 2014538"/>
                <a:gd name="connsiteY16" fmla="*/ 407988 h 2146301"/>
                <a:gd name="connsiteX17" fmla="*/ 784 w 2014538"/>
                <a:gd name="connsiteY17" fmla="*/ 408315 h 2146301"/>
                <a:gd name="connsiteX0" fmla="*/ 951497 w 2014538"/>
                <a:gd name="connsiteY0" fmla="*/ 0 h 2146301"/>
                <a:gd name="connsiteX1" fmla="*/ 2013766 w 2014538"/>
                <a:gd name="connsiteY1" fmla="*/ 408355 h 2146301"/>
                <a:gd name="connsiteX2" fmla="*/ 2014538 w 2014538"/>
                <a:gd name="connsiteY2" fmla="*/ 407988 h 2146301"/>
                <a:gd name="connsiteX3" fmla="*/ 2014489 w 2014538"/>
                <a:gd name="connsiteY3" fmla="*/ 408633 h 2146301"/>
                <a:gd name="connsiteX4" fmla="*/ 2014538 w 2014538"/>
                <a:gd name="connsiteY4" fmla="*/ 408651 h 2146301"/>
                <a:gd name="connsiteX5" fmla="*/ 2014486 w 2014538"/>
                <a:gd name="connsiteY5" fmla="*/ 408676 h 2146301"/>
                <a:gd name="connsiteX6" fmla="*/ 1921291 w 2014538"/>
                <a:gd name="connsiteY6" fmla="*/ 1641841 h 2146301"/>
                <a:gd name="connsiteX7" fmla="*/ 1012825 w 2014538"/>
                <a:gd name="connsiteY7" fmla="*/ 2146301 h 2146301"/>
                <a:gd name="connsiteX8" fmla="*/ 1073883 w 2014538"/>
                <a:gd name="connsiteY8" fmla="*/ 855510 h 2146301"/>
                <a:gd name="connsiteX9" fmla="*/ 1073560 w 2014538"/>
                <a:gd name="connsiteY9" fmla="*/ 855663 h 2146301"/>
                <a:gd name="connsiteX10" fmla="*/ 1012043 w 2014538"/>
                <a:gd name="connsiteY10" fmla="*/ 2146301 h 2146301"/>
                <a:gd name="connsiteX11" fmla="*/ 851537 w 2014538"/>
                <a:gd name="connsiteY11" fmla="*/ 2078802 h 2146301"/>
                <a:gd name="connsiteX12" fmla="*/ 851537 w 2014538"/>
                <a:gd name="connsiteY12" fmla="*/ 929919 h 2146301"/>
                <a:gd name="connsiteX13" fmla="*/ 0 w 2014538"/>
                <a:gd name="connsiteY13" fmla="*/ 555892 h 2146301"/>
                <a:gd name="connsiteX14" fmla="*/ 0 w 2014538"/>
                <a:gd name="connsiteY14" fmla="*/ 408651 h 2146301"/>
                <a:gd name="connsiteX15" fmla="*/ 0 w 2014538"/>
                <a:gd name="connsiteY15" fmla="*/ 407988 h 2146301"/>
                <a:gd name="connsiteX16" fmla="*/ 784 w 2014538"/>
                <a:gd name="connsiteY16" fmla="*/ 408315 h 2146301"/>
                <a:gd name="connsiteX17" fmla="*/ 951497 w 2014538"/>
                <a:gd name="connsiteY17" fmla="*/ 0 h 2146301"/>
                <a:gd name="connsiteX0" fmla="*/ 951497 w 2014538"/>
                <a:gd name="connsiteY0" fmla="*/ 0 h 2146301"/>
                <a:gd name="connsiteX1" fmla="*/ 2013766 w 2014538"/>
                <a:gd name="connsiteY1" fmla="*/ 408355 h 2146301"/>
                <a:gd name="connsiteX2" fmla="*/ 2014538 w 2014538"/>
                <a:gd name="connsiteY2" fmla="*/ 407988 h 2146301"/>
                <a:gd name="connsiteX3" fmla="*/ 2014489 w 2014538"/>
                <a:gd name="connsiteY3" fmla="*/ 408633 h 2146301"/>
                <a:gd name="connsiteX4" fmla="*/ 2014538 w 2014538"/>
                <a:gd name="connsiteY4" fmla="*/ 408651 h 2146301"/>
                <a:gd name="connsiteX5" fmla="*/ 2014486 w 2014538"/>
                <a:gd name="connsiteY5" fmla="*/ 408676 h 2146301"/>
                <a:gd name="connsiteX6" fmla="*/ 1921291 w 2014538"/>
                <a:gd name="connsiteY6" fmla="*/ 1641841 h 2146301"/>
                <a:gd name="connsiteX7" fmla="*/ 1012825 w 2014538"/>
                <a:gd name="connsiteY7" fmla="*/ 2146301 h 2146301"/>
                <a:gd name="connsiteX8" fmla="*/ 1073883 w 2014538"/>
                <a:gd name="connsiteY8" fmla="*/ 855510 h 2146301"/>
                <a:gd name="connsiteX9" fmla="*/ 1012043 w 2014538"/>
                <a:gd name="connsiteY9" fmla="*/ 2146301 h 2146301"/>
                <a:gd name="connsiteX10" fmla="*/ 851537 w 2014538"/>
                <a:gd name="connsiteY10" fmla="*/ 2078802 h 2146301"/>
                <a:gd name="connsiteX11" fmla="*/ 851537 w 2014538"/>
                <a:gd name="connsiteY11" fmla="*/ 929919 h 2146301"/>
                <a:gd name="connsiteX12" fmla="*/ 0 w 2014538"/>
                <a:gd name="connsiteY12" fmla="*/ 555892 h 2146301"/>
                <a:gd name="connsiteX13" fmla="*/ 0 w 2014538"/>
                <a:gd name="connsiteY13" fmla="*/ 408651 h 2146301"/>
                <a:gd name="connsiteX14" fmla="*/ 0 w 2014538"/>
                <a:gd name="connsiteY14" fmla="*/ 407988 h 2146301"/>
                <a:gd name="connsiteX15" fmla="*/ 784 w 2014538"/>
                <a:gd name="connsiteY15" fmla="*/ 408315 h 2146301"/>
                <a:gd name="connsiteX16" fmla="*/ 951497 w 2014538"/>
                <a:gd name="connsiteY16" fmla="*/ 0 h 2146301"/>
                <a:gd name="connsiteX0" fmla="*/ 951497 w 2014538"/>
                <a:gd name="connsiteY0" fmla="*/ 0 h 2146301"/>
                <a:gd name="connsiteX1" fmla="*/ 2013766 w 2014538"/>
                <a:gd name="connsiteY1" fmla="*/ 408355 h 2146301"/>
                <a:gd name="connsiteX2" fmla="*/ 2014538 w 2014538"/>
                <a:gd name="connsiteY2" fmla="*/ 407988 h 2146301"/>
                <a:gd name="connsiteX3" fmla="*/ 2014489 w 2014538"/>
                <a:gd name="connsiteY3" fmla="*/ 408633 h 2146301"/>
                <a:gd name="connsiteX4" fmla="*/ 2014538 w 2014538"/>
                <a:gd name="connsiteY4" fmla="*/ 408651 h 2146301"/>
                <a:gd name="connsiteX5" fmla="*/ 2014486 w 2014538"/>
                <a:gd name="connsiteY5" fmla="*/ 408676 h 2146301"/>
                <a:gd name="connsiteX6" fmla="*/ 1921291 w 2014538"/>
                <a:gd name="connsiteY6" fmla="*/ 1641841 h 2146301"/>
                <a:gd name="connsiteX7" fmla="*/ 1012825 w 2014538"/>
                <a:gd name="connsiteY7" fmla="*/ 2146301 h 2146301"/>
                <a:gd name="connsiteX8" fmla="*/ 1012043 w 2014538"/>
                <a:gd name="connsiteY8" fmla="*/ 2146301 h 2146301"/>
                <a:gd name="connsiteX9" fmla="*/ 851537 w 2014538"/>
                <a:gd name="connsiteY9" fmla="*/ 2078802 h 2146301"/>
                <a:gd name="connsiteX10" fmla="*/ 851537 w 2014538"/>
                <a:gd name="connsiteY10" fmla="*/ 929919 h 2146301"/>
                <a:gd name="connsiteX11" fmla="*/ 0 w 2014538"/>
                <a:gd name="connsiteY11" fmla="*/ 555892 h 2146301"/>
                <a:gd name="connsiteX12" fmla="*/ 0 w 2014538"/>
                <a:gd name="connsiteY12" fmla="*/ 408651 h 2146301"/>
                <a:gd name="connsiteX13" fmla="*/ 0 w 2014538"/>
                <a:gd name="connsiteY13" fmla="*/ 407988 h 2146301"/>
                <a:gd name="connsiteX14" fmla="*/ 784 w 2014538"/>
                <a:gd name="connsiteY14" fmla="*/ 408315 h 2146301"/>
                <a:gd name="connsiteX15" fmla="*/ 951497 w 2014538"/>
                <a:gd name="connsiteY15" fmla="*/ 0 h 214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14538" h="2146301">
                  <a:moveTo>
                    <a:pt x="951497" y="0"/>
                  </a:moveTo>
                  <a:lnTo>
                    <a:pt x="2013766" y="408355"/>
                  </a:lnTo>
                  <a:lnTo>
                    <a:pt x="2014538" y="407988"/>
                  </a:lnTo>
                  <a:cubicBezTo>
                    <a:pt x="2014522" y="408203"/>
                    <a:pt x="2014505" y="408418"/>
                    <a:pt x="2014489" y="408633"/>
                  </a:cubicBezTo>
                  <a:lnTo>
                    <a:pt x="2014538" y="408651"/>
                  </a:lnTo>
                  <a:cubicBezTo>
                    <a:pt x="2014521" y="408659"/>
                    <a:pt x="2014503" y="408668"/>
                    <a:pt x="2014486" y="408676"/>
                  </a:cubicBezTo>
                  <a:lnTo>
                    <a:pt x="1921291" y="1641841"/>
                  </a:lnTo>
                  <a:lnTo>
                    <a:pt x="1012825" y="2146301"/>
                  </a:lnTo>
                  <a:lnTo>
                    <a:pt x="1012043" y="2146301"/>
                  </a:lnTo>
                  <a:lnTo>
                    <a:pt x="851537" y="2078802"/>
                  </a:lnTo>
                  <a:lnTo>
                    <a:pt x="851537" y="929919"/>
                  </a:lnTo>
                  <a:lnTo>
                    <a:pt x="0" y="555892"/>
                  </a:lnTo>
                  <a:lnTo>
                    <a:pt x="0" y="408651"/>
                  </a:lnTo>
                  <a:lnTo>
                    <a:pt x="0" y="407988"/>
                  </a:lnTo>
                  <a:lnTo>
                    <a:pt x="784" y="408315"/>
                  </a:lnTo>
                  <a:lnTo>
                    <a:pt x="951497" y="0"/>
                  </a:lnTo>
                  <a:close/>
                </a:path>
              </a:pathLst>
            </a:custGeom>
            <a:solidFill>
              <a:srgbClr val="C1301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932F83D-022C-154A-B25A-BD25D2906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9642" y="3941767"/>
              <a:ext cx="511095" cy="827884"/>
            </a:xfrm>
            <a:custGeom>
              <a:avLst/>
              <a:gdLst>
                <a:gd name="T0" fmla="*/ 0 w 5409"/>
                <a:gd name="T1" fmla="*/ 0 h 8756"/>
                <a:gd name="T2" fmla="*/ 0 w 5409"/>
                <a:gd name="T3" fmla="*/ 745 h 8756"/>
                <a:gd name="T4" fmla="*/ 4292 w 5409"/>
                <a:gd name="T5" fmla="*/ 2629 h 8756"/>
                <a:gd name="T6" fmla="*/ 4292 w 5409"/>
                <a:gd name="T7" fmla="*/ 8416 h 8756"/>
                <a:gd name="T8" fmla="*/ 5101 w 5409"/>
                <a:gd name="T9" fmla="*/ 8756 h 8756"/>
                <a:gd name="T10" fmla="*/ 5409 w 5409"/>
                <a:gd name="T11" fmla="*/ 2249 h 8756"/>
                <a:gd name="T12" fmla="*/ 0 w 5409"/>
                <a:gd name="T13" fmla="*/ 0 h 8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9" h="8756">
                  <a:moveTo>
                    <a:pt x="0" y="0"/>
                  </a:moveTo>
                  <a:lnTo>
                    <a:pt x="0" y="745"/>
                  </a:lnTo>
                  <a:lnTo>
                    <a:pt x="4292" y="2629"/>
                  </a:lnTo>
                  <a:lnTo>
                    <a:pt x="4292" y="8416"/>
                  </a:lnTo>
                  <a:lnTo>
                    <a:pt x="5101" y="8756"/>
                  </a:lnTo>
                  <a:lnTo>
                    <a:pt x="5409" y="2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8035F3C9-0E35-A94F-A08E-61517D005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9642" y="3747459"/>
              <a:ext cx="959438" cy="407516"/>
            </a:xfrm>
            <a:custGeom>
              <a:avLst/>
              <a:gdLst>
                <a:gd name="T0" fmla="*/ 5409 w 10150"/>
                <a:gd name="T1" fmla="*/ 4305 h 4305"/>
                <a:gd name="T2" fmla="*/ 0 w 10150"/>
                <a:gd name="T3" fmla="*/ 2056 h 4305"/>
                <a:gd name="T4" fmla="*/ 4794 w 10150"/>
                <a:gd name="T5" fmla="*/ 0 h 4305"/>
                <a:gd name="T6" fmla="*/ 10150 w 10150"/>
                <a:gd name="T7" fmla="*/ 2056 h 4305"/>
                <a:gd name="T8" fmla="*/ 5409 w 10150"/>
                <a:gd name="T9" fmla="*/ 4305 h 4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50" h="4305">
                  <a:moveTo>
                    <a:pt x="5409" y="4305"/>
                  </a:moveTo>
                  <a:lnTo>
                    <a:pt x="0" y="2056"/>
                  </a:lnTo>
                  <a:lnTo>
                    <a:pt x="4794" y="0"/>
                  </a:lnTo>
                  <a:lnTo>
                    <a:pt x="10150" y="2056"/>
                  </a:lnTo>
                  <a:lnTo>
                    <a:pt x="5409" y="430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A3F2EB7-B8B3-F94F-9871-868AB18B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2007" y="3941767"/>
              <a:ext cx="477073" cy="827884"/>
            </a:xfrm>
            <a:custGeom>
              <a:avLst/>
              <a:gdLst>
                <a:gd name="T0" fmla="*/ 308 w 5049"/>
                <a:gd name="T1" fmla="*/ 2249 h 8756"/>
                <a:gd name="T2" fmla="*/ 0 w 5049"/>
                <a:gd name="T3" fmla="*/ 8756 h 8756"/>
                <a:gd name="T4" fmla="*/ 4579 w 5049"/>
                <a:gd name="T5" fmla="*/ 6215 h 8756"/>
                <a:gd name="T6" fmla="*/ 5049 w 5049"/>
                <a:gd name="T7" fmla="*/ 0 h 8756"/>
                <a:gd name="T8" fmla="*/ 308 w 5049"/>
                <a:gd name="T9" fmla="*/ 2249 h 8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9" h="8756">
                  <a:moveTo>
                    <a:pt x="308" y="2249"/>
                  </a:moveTo>
                  <a:lnTo>
                    <a:pt x="0" y="8756"/>
                  </a:lnTo>
                  <a:lnTo>
                    <a:pt x="4579" y="6215"/>
                  </a:lnTo>
                  <a:lnTo>
                    <a:pt x="5049" y="0"/>
                  </a:lnTo>
                  <a:lnTo>
                    <a:pt x="308" y="2249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472C8B8-E7A8-5346-94A5-32420D887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135" y="3960668"/>
              <a:ext cx="1020678" cy="1100821"/>
            </a:xfrm>
            <a:custGeom>
              <a:avLst/>
              <a:gdLst>
                <a:gd name="connsiteX0" fmla="*/ 1073250 w 2143125"/>
                <a:gd name="connsiteY0" fmla="*/ 0 h 2311401"/>
                <a:gd name="connsiteX1" fmla="*/ 2142582 w 2143125"/>
                <a:gd name="connsiteY1" fmla="*/ 455872 h 2311401"/>
                <a:gd name="connsiteX2" fmla="*/ 2143125 w 2143125"/>
                <a:gd name="connsiteY2" fmla="*/ 455613 h 2311401"/>
                <a:gd name="connsiteX3" fmla="*/ 2143107 w 2143125"/>
                <a:gd name="connsiteY3" fmla="*/ 456096 h 2311401"/>
                <a:gd name="connsiteX4" fmla="*/ 2143125 w 2143125"/>
                <a:gd name="connsiteY4" fmla="*/ 456103 h 2311401"/>
                <a:gd name="connsiteX5" fmla="*/ 2143107 w 2143125"/>
                <a:gd name="connsiteY5" fmla="*/ 456112 h 2311401"/>
                <a:gd name="connsiteX6" fmla="*/ 2095068 w 2143125"/>
                <a:gd name="connsiteY6" fmla="*/ 1752780 h 2311401"/>
                <a:gd name="connsiteX7" fmla="*/ 1073150 w 2143125"/>
                <a:gd name="connsiteY7" fmla="*/ 2311401 h 2311401"/>
                <a:gd name="connsiteX8" fmla="*/ 48247 w 2143125"/>
                <a:gd name="connsiteY8" fmla="*/ 1752780 h 2311401"/>
                <a:gd name="connsiteX9" fmla="*/ 19 w 2143125"/>
                <a:gd name="connsiteY9" fmla="*/ 456112 h 2311401"/>
                <a:gd name="connsiteX10" fmla="*/ 0 w 2143125"/>
                <a:gd name="connsiteY10" fmla="*/ 456103 h 2311401"/>
                <a:gd name="connsiteX11" fmla="*/ 18 w 2143125"/>
                <a:gd name="connsiteY11" fmla="*/ 456096 h 2311401"/>
                <a:gd name="connsiteX12" fmla="*/ 0 w 2143125"/>
                <a:gd name="connsiteY12" fmla="*/ 455613 h 2311401"/>
                <a:gd name="connsiteX13" fmla="*/ 544 w 2143125"/>
                <a:gd name="connsiteY13" fmla="*/ 455872 h 231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3125" h="2311401">
                  <a:moveTo>
                    <a:pt x="1073250" y="0"/>
                  </a:moveTo>
                  <a:lnTo>
                    <a:pt x="2142582" y="455872"/>
                  </a:lnTo>
                  <a:lnTo>
                    <a:pt x="2143125" y="455613"/>
                  </a:lnTo>
                  <a:lnTo>
                    <a:pt x="2143107" y="456096"/>
                  </a:lnTo>
                  <a:lnTo>
                    <a:pt x="2143125" y="456103"/>
                  </a:lnTo>
                  <a:lnTo>
                    <a:pt x="2143107" y="456112"/>
                  </a:lnTo>
                  <a:lnTo>
                    <a:pt x="2095068" y="1752780"/>
                  </a:lnTo>
                  <a:lnTo>
                    <a:pt x="1073150" y="2311401"/>
                  </a:lnTo>
                  <a:lnTo>
                    <a:pt x="48247" y="1752780"/>
                  </a:lnTo>
                  <a:lnTo>
                    <a:pt x="19" y="456112"/>
                  </a:lnTo>
                  <a:lnTo>
                    <a:pt x="0" y="456103"/>
                  </a:lnTo>
                  <a:lnTo>
                    <a:pt x="18" y="456096"/>
                  </a:lnTo>
                  <a:lnTo>
                    <a:pt x="0" y="455613"/>
                  </a:lnTo>
                  <a:lnTo>
                    <a:pt x="544" y="455872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477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91794A88-E3A4-E24A-BCB1-A288E8E9B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135" y="4177657"/>
              <a:ext cx="511095" cy="883832"/>
            </a:xfrm>
            <a:custGeom>
              <a:avLst/>
              <a:gdLst>
                <a:gd name="T0" fmla="*/ 0 w 5405"/>
                <a:gd name="T1" fmla="*/ 0 h 9355"/>
                <a:gd name="T2" fmla="*/ 243 w 5405"/>
                <a:gd name="T3" fmla="*/ 6539 h 9355"/>
                <a:gd name="T4" fmla="*/ 5405 w 5405"/>
                <a:gd name="T5" fmla="*/ 9355 h 9355"/>
                <a:gd name="T6" fmla="*/ 5405 w 5405"/>
                <a:gd name="T7" fmla="*/ 2573 h 9355"/>
                <a:gd name="T8" fmla="*/ 0 w 5405"/>
                <a:gd name="T9" fmla="*/ 0 h 9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5" h="9355">
                  <a:moveTo>
                    <a:pt x="0" y="0"/>
                  </a:moveTo>
                  <a:lnTo>
                    <a:pt x="243" y="6539"/>
                  </a:lnTo>
                  <a:lnTo>
                    <a:pt x="5405" y="9355"/>
                  </a:lnTo>
                  <a:lnTo>
                    <a:pt x="5405" y="25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62E5D205-80EF-324C-9241-4B846D088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8230" y="4177657"/>
              <a:ext cx="509583" cy="883832"/>
            </a:xfrm>
            <a:custGeom>
              <a:avLst/>
              <a:gdLst>
                <a:gd name="T0" fmla="*/ 0 w 5388"/>
                <a:gd name="T1" fmla="*/ 2573 h 9355"/>
                <a:gd name="T2" fmla="*/ 5388 w 5388"/>
                <a:gd name="T3" fmla="*/ 0 h 9355"/>
                <a:gd name="T4" fmla="*/ 5146 w 5388"/>
                <a:gd name="T5" fmla="*/ 6539 h 9355"/>
                <a:gd name="T6" fmla="*/ 0 w 5388"/>
                <a:gd name="T7" fmla="*/ 9355 h 9355"/>
                <a:gd name="T8" fmla="*/ 0 w 5388"/>
                <a:gd name="T9" fmla="*/ 2573 h 9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8" h="9355">
                  <a:moveTo>
                    <a:pt x="0" y="2573"/>
                  </a:moveTo>
                  <a:lnTo>
                    <a:pt x="5388" y="0"/>
                  </a:lnTo>
                  <a:lnTo>
                    <a:pt x="5146" y="6539"/>
                  </a:lnTo>
                  <a:lnTo>
                    <a:pt x="0" y="9355"/>
                  </a:lnTo>
                  <a:lnTo>
                    <a:pt x="0" y="257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BE873167-5BDE-834B-8FFE-CA1B515BF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135" y="3960668"/>
              <a:ext cx="1020678" cy="460440"/>
            </a:xfrm>
            <a:custGeom>
              <a:avLst/>
              <a:gdLst>
                <a:gd name="T0" fmla="*/ 0 w 10793"/>
                <a:gd name="T1" fmla="*/ 2298 h 4871"/>
                <a:gd name="T2" fmla="*/ 5405 w 10793"/>
                <a:gd name="T3" fmla="*/ 0 h 4871"/>
                <a:gd name="T4" fmla="*/ 10793 w 10793"/>
                <a:gd name="T5" fmla="*/ 2298 h 4871"/>
                <a:gd name="T6" fmla="*/ 5405 w 10793"/>
                <a:gd name="T7" fmla="*/ 4871 h 4871"/>
                <a:gd name="T8" fmla="*/ 0 w 10793"/>
                <a:gd name="T9" fmla="*/ 2298 h 4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3" h="4871">
                  <a:moveTo>
                    <a:pt x="0" y="2298"/>
                  </a:moveTo>
                  <a:lnTo>
                    <a:pt x="5405" y="0"/>
                  </a:lnTo>
                  <a:lnTo>
                    <a:pt x="10793" y="2298"/>
                  </a:lnTo>
                  <a:lnTo>
                    <a:pt x="5405" y="4871"/>
                  </a:lnTo>
                  <a:lnTo>
                    <a:pt x="0" y="229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1EC34A2C-DB71-6947-BB66-B9718E7B8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573" y="4856597"/>
              <a:ext cx="487657" cy="852078"/>
            </a:xfrm>
            <a:custGeom>
              <a:avLst/>
              <a:gdLst>
                <a:gd name="T0" fmla="*/ 5162 w 5162"/>
                <a:gd name="T1" fmla="*/ 9015 h 9015"/>
                <a:gd name="T2" fmla="*/ 5162 w 5162"/>
                <a:gd name="T3" fmla="*/ 2897 h 9015"/>
                <a:gd name="T4" fmla="*/ 0 w 5162"/>
                <a:gd name="T5" fmla="*/ 0 h 9015"/>
                <a:gd name="T6" fmla="*/ 243 w 5162"/>
                <a:gd name="T7" fmla="*/ 5907 h 9015"/>
                <a:gd name="T8" fmla="*/ 5162 w 5162"/>
                <a:gd name="T9" fmla="*/ 9015 h 9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2" h="9015">
                  <a:moveTo>
                    <a:pt x="5162" y="9015"/>
                  </a:moveTo>
                  <a:lnTo>
                    <a:pt x="5162" y="2897"/>
                  </a:lnTo>
                  <a:lnTo>
                    <a:pt x="0" y="0"/>
                  </a:lnTo>
                  <a:lnTo>
                    <a:pt x="243" y="5907"/>
                  </a:lnTo>
                  <a:lnTo>
                    <a:pt x="5162" y="901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477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F61CB74-5420-104E-9D0E-5F1763C31D09}"/>
                </a:ext>
              </a:extLst>
            </p:cNvPr>
            <p:cNvSpPr txBox="1"/>
            <p:nvPr/>
          </p:nvSpPr>
          <p:spPr>
            <a:xfrm>
              <a:off x="5871407" y="4159614"/>
              <a:ext cx="589823" cy="205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246" b="1" dirty="0"/>
                <a:t>Observed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DBA1711-69A2-4444-B87F-4DF6CD6D4578}"/>
                </a:ext>
              </a:extLst>
            </p:cNvPr>
            <p:cNvSpPr txBox="1"/>
            <p:nvPr/>
          </p:nvSpPr>
          <p:spPr>
            <a:xfrm rot="1545125">
              <a:off x="7695100" y="5601985"/>
              <a:ext cx="863813" cy="377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1400" b="1" dirty="0"/>
                <a:t>High reliability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EF75AB3-A2E0-7C43-9180-A50F30515332}"/>
                </a:ext>
              </a:extLst>
            </p:cNvPr>
            <p:cNvSpPr txBox="1"/>
            <p:nvPr/>
          </p:nvSpPr>
          <p:spPr>
            <a:xfrm rot="1435707">
              <a:off x="8257757" y="5205367"/>
              <a:ext cx="828904" cy="377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1400" b="1" dirty="0"/>
                <a:t>Low reliability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CFB7726-9B90-1A4F-BD92-C866573A6085}"/>
                </a:ext>
              </a:extLst>
            </p:cNvPr>
            <p:cNvSpPr txBox="1"/>
            <p:nvPr/>
          </p:nvSpPr>
          <p:spPr>
            <a:xfrm>
              <a:off x="5888702" y="4730954"/>
              <a:ext cx="565289" cy="205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246" b="1" dirty="0"/>
                <a:t>Potential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534819B-E261-8643-A7DB-09D704D251F2}"/>
                </a:ext>
              </a:extLst>
            </p:cNvPr>
            <p:cNvGrpSpPr/>
            <p:nvPr/>
          </p:nvGrpSpPr>
          <p:grpSpPr>
            <a:xfrm>
              <a:off x="8450646" y="5890818"/>
              <a:ext cx="126632" cy="136575"/>
              <a:chOff x="9057226" y="5529421"/>
              <a:chExt cx="126632" cy="136575"/>
            </a:xfrm>
          </p:grpSpPr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77FD4FB3-E47F-F447-98C2-8CF0CB8EB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7226" y="5556342"/>
                <a:ext cx="63410" cy="109654"/>
              </a:xfrm>
              <a:custGeom>
                <a:avLst/>
                <a:gdLst>
                  <a:gd name="T0" fmla="*/ 0 w 5405"/>
                  <a:gd name="T1" fmla="*/ 0 h 9355"/>
                  <a:gd name="T2" fmla="*/ 243 w 5405"/>
                  <a:gd name="T3" fmla="*/ 6539 h 9355"/>
                  <a:gd name="T4" fmla="*/ 5405 w 5405"/>
                  <a:gd name="T5" fmla="*/ 9355 h 9355"/>
                  <a:gd name="T6" fmla="*/ 5405 w 5405"/>
                  <a:gd name="T7" fmla="*/ 2573 h 9355"/>
                  <a:gd name="T8" fmla="*/ 0 w 5405"/>
                  <a:gd name="T9" fmla="*/ 0 h 9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05" h="9355">
                    <a:moveTo>
                      <a:pt x="0" y="0"/>
                    </a:moveTo>
                    <a:lnTo>
                      <a:pt x="243" y="6539"/>
                    </a:lnTo>
                    <a:lnTo>
                      <a:pt x="5405" y="9355"/>
                    </a:lnTo>
                    <a:lnTo>
                      <a:pt x="5405" y="25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7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1F74FD7B-CCB8-794A-8D77-78EE21CAC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0636" y="5556342"/>
                <a:ext cx="63222" cy="109654"/>
              </a:xfrm>
              <a:custGeom>
                <a:avLst/>
                <a:gdLst>
                  <a:gd name="T0" fmla="*/ 0 w 5388"/>
                  <a:gd name="T1" fmla="*/ 2573 h 9355"/>
                  <a:gd name="T2" fmla="*/ 5388 w 5388"/>
                  <a:gd name="T3" fmla="*/ 0 h 9355"/>
                  <a:gd name="T4" fmla="*/ 5146 w 5388"/>
                  <a:gd name="T5" fmla="*/ 6539 h 9355"/>
                  <a:gd name="T6" fmla="*/ 0 w 5388"/>
                  <a:gd name="T7" fmla="*/ 9355 h 9355"/>
                  <a:gd name="T8" fmla="*/ 0 w 5388"/>
                  <a:gd name="T9" fmla="*/ 2573 h 9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88" h="9355">
                    <a:moveTo>
                      <a:pt x="0" y="2573"/>
                    </a:moveTo>
                    <a:lnTo>
                      <a:pt x="5388" y="0"/>
                    </a:lnTo>
                    <a:lnTo>
                      <a:pt x="5146" y="6539"/>
                    </a:lnTo>
                    <a:lnTo>
                      <a:pt x="0" y="9355"/>
                    </a:lnTo>
                    <a:lnTo>
                      <a:pt x="0" y="2573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7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A3356102-8744-C442-986C-AE4D3E85A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7226" y="5529421"/>
                <a:ext cx="126632" cy="57125"/>
              </a:xfrm>
              <a:custGeom>
                <a:avLst/>
                <a:gdLst>
                  <a:gd name="T0" fmla="*/ 0 w 10793"/>
                  <a:gd name="T1" fmla="*/ 2298 h 4871"/>
                  <a:gd name="T2" fmla="*/ 5405 w 10793"/>
                  <a:gd name="T3" fmla="*/ 0 h 4871"/>
                  <a:gd name="T4" fmla="*/ 10793 w 10793"/>
                  <a:gd name="T5" fmla="*/ 2298 h 4871"/>
                  <a:gd name="T6" fmla="*/ 5405 w 10793"/>
                  <a:gd name="T7" fmla="*/ 4871 h 4871"/>
                  <a:gd name="T8" fmla="*/ 0 w 10793"/>
                  <a:gd name="T9" fmla="*/ 2298 h 4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93" h="4871">
                    <a:moveTo>
                      <a:pt x="0" y="2298"/>
                    </a:moveTo>
                    <a:lnTo>
                      <a:pt x="5405" y="0"/>
                    </a:lnTo>
                    <a:lnTo>
                      <a:pt x="10793" y="2298"/>
                    </a:lnTo>
                    <a:lnTo>
                      <a:pt x="5405" y="4871"/>
                    </a:lnTo>
                    <a:lnTo>
                      <a:pt x="0" y="229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7" dirty="0"/>
              </a:p>
            </p:txBody>
          </p:sp>
        </p:grp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C3DA4CB1-9CB6-6442-ABE4-5AEBFCA28C17}"/>
              </a:ext>
            </a:extLst>
          </p:cNvPr>
          <p:cNvSpPr txBox="1"/>
          <p:nvPr/>
        </p:nvSpPr>
        <p:spPr>
          <a:xfrm rot="19941425">
            <a:off x="7203489" y="433042"/>
            <a:ext cx="633507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923" b="1" dirty="0"/>
              <a:t>Damages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2830826-1254-AF4A-8C21-78064040FACB}"/>
              </a:ext>
            </a:extLst>
          </p:cNvPr>
          <p:cNvSpPr txBox="1"/>
          <p:nvPr/>
        </p:nvSpPr>
        <p:spPr>
          <a:xfrm rot="19902101">
            <a:off x="7391768" y="576098"/>
            <a:ext cx="845103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923" b="1" dirty="0"/>
              <a:t>Management</a:t>
            </a:r>
          </a:p>
        </p:txBody>
      </p:sp>
      <p:sp>
        <p:nvSpPr>
          <p:cNvPr id="137" name="Freeform 136">
            <a:extLst>
              <a:ext uri="{FF2B5EF4-FFF2-40B4-BE49-F238E27FC236}">
                <a16:creationId xmlns:a16="http://schemas.microsoft.com/office/drawing/2014/main" id="{C356D4A6-DF06-EC48-B999-56D712E19FC9}"/>
              </a:ext>
            </a:extLst>
          </p:cNvPr>
          <p:cNvSpPr>
            <a:spLocks/>
          </p:cNvSpPr>
          <p:nvPr/>
        </p:nvSpPr>
        <p:spPr bwMode="auto">
          <a:xfrm>
            <a:off x="7238773" y="1314739"/>
            <a:ext cx="428509" cy="584782"/>
          </a:xfrm>
          <a:custGeom>
            <a:avLst/>
            <a:gdLst>
              <a:gd name="connsiteX0" fmla="*/ 1007071 w 1366838"/>
              <a:gd name="connsiteY0" fmla="*/ 0 h 1865313"/>
              <a:gd name="connsiteX1" fmla="*/ 1366170 w 1366838"/>
              <a:gd name="connsiteY1" fmla="*/ 195637 h 1865313"/>
              <a:gd name="connsiteX2" fmla="*/ 1366838 w 1366838"/>
              <a:gd name="connsiteY2" fmla="*/ 195263 h 1865313"/>
              <a:gd name="connsiteX3" fmla="*/ 1366785 w 1366838"/>
              <a:gd name="connsiteY3" fmla="*/ 195972 h 1865313"/>
              <a:gd name="connsiteX4" fmla="*/ 1366838 w 1366838"/>
              <a:gd name="connsiteY4" fmla="*/ 196001 h 1865313"/>
              <a:gd name="connsiteX5" fmla="*/ 1366781 w 1366838"/>
              <a:gd name="connsiteY5" fmla="*/ 196033 h 1865313"/>
              <a:gd name="connsiteX6" fmla="*/ 1283401 w 1366838"/>
              <a:gd name="connsiteY6" fmla="*/ 1319545 h 1865313"/>
              <a:gd name="connsiteX7" fmla="*/ 420688 w 1366838"/>
              <a:gd name="connsiteY7" fmla="*/ 1865313 h 1865313"/>
              <a:gd name="connsiteX8" fmla="*/ 472019 w 1366838"/>
              <a:gd name="connsiteY8" fmla="*/ 696377 h 1865313"/>
              <a:gd name="connsiteX9" fmla="*/ 572829 w 1366838"/>
              <a:gd name="connsiteY9" fmla="*/ 639922 h 1865313"/>
              <a:gd name="connsiteX10" fmla="*/ 471462 w 1366838"/>
              <a:gd name="connsiteY10" fmla="*/ 696595 h 1865313"/>
              <a:gd name="connsiteX11" fmla="*/ 420136 w 1366838"/>
              <a:gd name="connsiteY11" fmla="*/ 1865313 h 1865313"/>
              <a:gd name="connsiteX12" fmla="*/ 333888 w 1366838"/>
              <a:gd name="connsiteY12" fmla="*/ 1824020 h 1865313"/>
              <a:gd name="connsiteX13" fmla="*/ 189745 w 1366838"/>
              <a:gd name="connsiteY13" fmla="*/ 856407 h 1865313"/>
              <a:gd name="connsiteX14" fmla="*/ 38464 w 1366838"/>
              <a:gd name="connsiteY14" fmla="*/ 776202 h 1865313"/>
              <a:gd name="connsiteX15" fmla="*/ 0 w 1366838"/>
              <a:gd name="connsiteY15" fmla="*/ 570728 h 1865313"/>
              <a:gd name="connsiteX16" fmla="*/ 137798 w 1366838"/>
              <a:gd name="connsiteY16" fmla="*/ 522288 h 1865313"/>
              <a:gd name="connsiteX17" fmla="*/ 352969 w 1366838"/>
              <a:gd name="connsiteY17" fmla="*/ 634300 h 1865313"/>
              <a:gd name="connsiteX18" fmla="*/ 252413 w 1366838"/>
              <a:gd name="connsiteY18" fmla="*/ 295588 h 1865313"/>
              <a:gd name="connsiteX0" fmla="*/ 1007071 w 1366838"/>
              <a:gd name="connsiteY0" fmla="*/ 0 h 1865313"/>
              <a:gd name="connsiteX1" fmla="*/ 1366170 w 1366838"/>
              <a:gd name="connsiteY1" fmla="*/ 195637 h 1865313"/>
              <a:gd name="connsiteX2" fmla="*/ 1366838 w 1366838"/>
              <a:gd name="connsiteY2" fmla="*/ 195263 h 1865313"/>
              <a:gd name="connsiteX3" fmla="*/ 1366785 w 1366838"/>
              <a:gd name="connsiteY3" fmla="*/ 195972 h 1865313"/>
              <a:gd name="connsiteX4" fmla="*/ 1366838 w 1366838"/>
              <a:gd name="connsiteY4" fmla="*/ 196001 h 1865313"/>
              <a:gd name="connsiteX5" fmla="*/ 1366781 w 1366838"/>
              <a:gd name="connsiteY5" fmla="*/ 196033 h 1865313"/>
              <a:gd name="connsiteX6" fmla="*/ 1283401 w 1366838"/>
              <a:gd name="connsiteY6" fmla="*/ 1319545 h 1865313"/>
              <a:gd name="connsiteX7" fmla="*/ 420688 w 1366838"/>
              <a:gd name="connsiteY7" fmla="*/ 1865313 h 1865313"/>
              <a:gd name="connsiteX8" fmla="*/ 472019 w 1366838"/>
              <a:gd name="connsiteY8" fmla="*/ 696377 h 1865313"/>
              <a:gd name="connsiteX9" fmla="*/ 471462 w 1366838"/>
              <a:gd name="connsiteY9" fmla="*/ 696595 h 1865313"/>
              <a:gd name="connsiteX10" fmla="*/ 420136 w 1366838"/>
              <a:gd name="connsiteY10" fmla="*/ 1865313 h 1865313"/>
              <a:gd name="connsiteX11" fmla="*/ 333888 w 1366838"/>
              <a:gd name="connsiteY11" fmla="*/ 1824020 h 1865313"/>
              <a:gd name="connsiteX12" fmla="*/ 189745 w 1366838"/>
              <a:gd name="connsiteY12" fmla="*/ 856407 h 1865313"/>
              <a:gd name="connsiteX13" fmla="*/ 38464 w 1366838"/>
              <a:gd name="connsiteY13" fmla="*/ 776202 h 1865313"/>
              <a:gd name="connsiteX14" fmla="*/ 0 w 1366838"/>
              <a:gd name="connsiteY14" fmla="*/ 570728 h 1865313"/>
              <a:gd name="connsiteX15" fmla="*/ 137798 w 1366838"/>
              <a:gd name="connsiteY15" fmla="*/ 522288 h 1865313"/>
              <a:gd name="connsiteX16" fmla="*/ 352969 w 1366838"/>
              <a:gd name="connsiteY16" fmla="*/ 634300 h 1865313"/>
              <a:gd name="connsiteX17" fmla="*/ 252413 w 1366838"/>
              <a:gd name="connsiteY17" fmla="*/ 295588 h 1865313"/>
              <a:gd name="connsiteX18" fmla="*/ 1007071 w 1366838"/>
              <a:gd name="connsiteY18" fmla="*/ 0 h 1865313"/>
              <a:gd name="connsiteX0" fmla="*/ 1007071 w 1366838"/>
              <a:gd name="connsiteY0" fmla="*/ 0 h 1865313"/>
              <a:gd name="connsiteX1" fmla="*/ 1366170 w 1366838"/>
              <a:gd name="connsiteY1" fmla="*/ 195637 h 1865313"/>
              <a:gd name="connsiteX2" fmla="*/ 1366838 w 1366838"/>
              <a:gd name="connsiteY2" fmla="*/ 195263 h 1865313"/>
              <a:gd name="connsiteX3" fmla="*/ 1366785 w 1366838"/>
              <a:gd name="connsiteY3" fmla="*/ 195972 h 1865313"/>
              <a:gd name="connsiteX4" fmla="*/ 1366838 w 1366838"/>
              <a:gd name="connsiteY4" fmla="*/ 196001 h 1865313"/>
              <a:gd name="connsiteX5" fmla="*/ 1366781 w 1366838"/>
              <a:gd name="connsiteY5" fmla="*/ 196033 h 1865313"/>
              <a:gd name="connsiteX6" fmla="*/ 1283401 w 1366838"/>
              <a:gd name="connsiteY6" fmla="*/ 1319545 h 1865313"/>
              <a:gd name="connsiteX7" fmla="*/ 420688 w 1366838"/>
              <a:gd name="connsiteY7" fmla="*/ 1865313 h 1865313"/>
              <a:gd name="connsiteX8" fmla="*/ 472019 w 1366838"/>
              <a:gd name="connsiteY8" fmla="*/ 696377 h 1865313"/>
              <a:gd name="connsiteX9" fmla="*/ 420136 w 1366838"/>
              <a:gd name="connsiteY9" fmla="*/ 1865313 h 1865313"/>
              <a:gd name="connsiteX10" fmla="*/ 333888 w 1366838"/>
              <a:gd name="connsiteY10" fmla="*/ 1824020 h 1865313"/>
              <a:gd name="connsiteX11" fmla="*/ 189745 w 1366838"/>
              <a:gd name="connsiteY11" fmla="*/ 856407 h 1865313"/>
              <a:gd name="connsiteX12" fmla="*/ 38464 w 1366838"/>
              <a:gd name="connsiteY12" fmla="*/ 776202 h 1865313"/>
              <a:gd name="connsiteX13" fmla="*/ 0 w 1366838"/>
              <a:gd name="connsiteY13" fmla="*/ 570728 h 1865313"/>
              <a:gd name="connsiteX14" fmla="*/ 137798 w 1366838"/>
              <a:gd name="connsiteY14" fmla="*/ 522288 h 1865313"/>
              <a:gd name="connsiteX15" fmla="*/ 352969 w 1366838"/>
              <a:gd name="connsiteY15" fmla="*/ 634300 h 1865313"/>
              <a:gd name="connsiteX16" fmla="*/ 252413 w 1366838"/>
              <a:gd name="connsiteY16" fmla="*/ 295588 h 1865313"/>
              <a:gd name="connsiteX17" fmla="*/ 1007071 w 1366838"/>
              <a:gd name="connsiteY17" fmla="*/ 0 h 1865313"/>
              <a:gd name="connsiteX0" fmla="*/ 1007071 w 1366838"/>
              <a:gd name="connsiteY0" fmla="*/ 0 h 1865313"/>
              <a:gd name="connsiteX1" fmla="*/ 1366170 w 1366838"/>
              <a:gd name="connsiteY1" fmla="*/ 195637 h 1865313"/>
              <a:gd name="connsiteX2" fmla="*/ 1366838 w 1366838"/>
              <a:gd name="connsiteY2" fmla="*/ 195263 h 1865313"/>
              <a:gd name="connsiteX3" fmla="*/ 1366785 w 1366838"/>
              <a:gd name="connsiteY3" fmla="*/ 195972 h 1865313"/>
              <a:gd name="connsiteX4" fmla="*/ 1366838 w 1366838"/>
              <a:gd name="connsiteY4" fmla="*/ 196001 h 1865313"/>
              <a:gd name="connsiteX5" fmla="*/ 1366781 w 1366838"/>
              <a:gd name="connsiteY5" fmla="*/ 196033 h 1865313"/>
              <a:gd name="connsiteX6" fmla="*/ 1283401 w 1366838"/>
              <a:gd name="connsiteY6" fmla="*/ 1319545 h 1865313"/>
              <a:gd name="connsiteX7" fmla="*/ 420688 w 1366838"/>
              <a:gd name="connsiteY7" fmla="*/ 1865313 h 1865313"/>
              <a:gd name="connsiteX8" fmla="*/ 420136 w 1366838"/>
              <a:gd name="connsiteY8" fmla="*/ 1865313 h 1865313"/>
              <a:gd name="connsiteX9" fmla="*/ 333888 w 1366838"/>
              <a:gd name="connsiteY9" fmla="*/ 1824020 h 1865313"/>
              <a:gd name="connsiteX10" fmla="*/ 189745 w 1366838"/>
              <a:gd name="connsiteY10" fmla="*/ 856407 h 1865313"/>
              <a:gd name="connsiteX11" fmla="*/ 38464 w 1366838"/>
              <a:gd name="connsiteY11" fmla="*/ 776202 h 1865313"/>
              <a:gd name="connsiteX12" fmla="*/ 0 w 1366838"/>
              <a:gd name="connsiteY12" fmla="*/ 570728 h 1865313"/>
              <a:gd name="connsiteX13" fmla="*/ 137798 w 1366838"/>
              <a:gd name="connsiteY13" fmla="*/ 522288 h 1865313"/>
              <a:gd name="connsiteX14" fmla="*/ 352969 w 1366838"/>
              <a:gd name="connsiteY14" fmla="*/ 634300 h 1865313"/>
              <a:gd name="connsiteX15" fmla="*/ 252413 w 1366838"/>
              <a:gd name="connsiteY15" fmla="*/ 295588 h 1865313"/>
              <a:gd name="connsiteX16" fmla="*/ 1007071 w 1366838"/>
              <a:gd name="connsiteY16" fmla="*/ 0 h 186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66838" h="1865313">
                <a:moveTo>
                  <a:pt x="1007071" y="0"/>
                </a:moveTo>
                <a:lnTo>
                  <a:pt x="1366170" y="195637"/>
                </a:lnTo>
                <a:lnTo>
                  <a:pt x="1366838" y="195263"/>
                </a:lnTo>
                <a:cubicBezTo>
                  <a:pt x="1366820" y="195499"/>
                  <a:pt x="1366803" y="195736"/>
                  <a:pt x="1366785" y="195972"/>
                </a:cubicBezTo>
                <a:lnTo>
                  <a:pt x="1366838" y="196001"/>
                </a:lnTo>
                <a:cubicBezTo>
                  <a:pt x="1366819" y="196012"/>
                  <a:pt x="1366800" y="196022"/>
                  <a:pt x="1366781" y="196033"/>
                </a:cubicBezTo>
                <a:lnTo>
                  <a:pt x="1283401" y="1319545"/>
                </a:lnTo>
                <a:lnTo>
                  <a:pt x="420688" y="1865313"/>
                </a:lnTo>
                <a:lnTo>
                  <a:pt x="420136" y="1865313"/>
                </a:lnTo>
                <a:lnTo>
                  <a:pt x="333888" y="1824020"/>
                </a:lnTo>
                <a:lnTo>
                  <a:pt x="189745" y="856407"/>
                </a:lnTo>
                <a:lnTo>
                  <a:pt x="38464" y="776202"/>
                </a:lnTo>
                <a:lnTo>
                  <a:pt x="0" y="570728"/>
                </a:lnTo>
                <a:lnTo>
                  <a:pt x="137798" y="522288"/>
                </a:lnTo>
                <a:lnTo>
                  <a:pt x="352969" y="634300"/>
                </a:lnTo>
                <a:lnTo>
                  <a:pt x="252413" y="295588"/>
                </a:lnTo>
                <a:lnTo>
                  <a:pt x="1007071" y="0"/>
                </a:lnTo>
                <a:close/>
              </a:path>
            </a:pathLst>
          </a:custGeom>
          <a:solidFill>
            <a:srgbClr val="EBCB38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831"/>
          </a:p>
        </p:txBody>
      </p:sp>
      <p:sp>
        <p:nvSpPr>
          <p:cNvPr id="138" name="Freeform 137">
            <a:extLst>
              <a:ext uri="{FF2B5EF4-FFF2-40B4-BE49-F238E27FC236}">
                <a16:creationId xmlns:a16="http://schemas.microsoft.com/office/drawing/2014/main" id="{B5AEAF99-FCDB-B14A-8861-ACFB0788BDDA}"/>
              </a:ext>
            </a:extLst>
          </p:cNvPr>
          <p:cNvSpPr>
            <a:spLocks/>
          </p:cNvSpPr>
          <p:nvPr/>
        </p:nvSpPr>
        <p:spPr bwMode="auto">
          <a:xfrm>
            <a:off x="7317905" y="1314739"/>
            <a:ext cx="349376" cy="218485"/>
          </a:xfrm>
          <a:custGeom>
            <a:avLst/>
            <a:gdLst>
              <a:gd name="T0" fmla="*/ 5616 w 5616"/>
              <a:gd name="T1" fmla="*/ 988 h 3513"/>
              <a:gd name="T2" fmla="*/ 3803 w 5616"/>
              <a:gd name="T3" fmla="*/ 0 h 3513"/>
              <a:gd name="T4" fmla="*/ 0 w 5616"/>
              <a:gd name="T5" fmla="*/ 1490 h 3513"/>
              <a:gd name="T6" fmla="*/ 509 w 5616"/>
              <a:gd name="T7" fmla="*/ 3205 h 3513"/>
              <a:gd name="T8" fmla="*/ 1101 w 5616"/>
              <a:gd name="T9" fmla="*/ 3513 h 3513"/>
              <a:gd name="T10" fmla="*/ 5616 w 5616"/>
              <a:gd name="T11" fmla="*/ 988 h 3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16" h="3513">
                <a:moveTo>
                  <a:pt x="5616" y="988"/>
                </a:moveTo>
                <a:lnTo>
                  <a:pt x="3803" y="0"/>
                </a:lnTo>
                <a:lnTo>
                  <a:pt x="0" y="1490"/>
                </a:lnTo>
                <a:lnTo>
                  <a:pt x="509" y="3205"/>
                </a:lnTo>
                <a:lnTo>
                  <a:pt x="1101" y="3513"/>
                </a:lnTo>
                <a:lnTo>
                  <a:pt x="5616" y="9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39" name="Freeform 138">
            <a:extLst>
              <a:ext uri="{FF2B5EF4-FFF2-40B4-BE49-F238E27FC236}">
                <a16:creationId xmlns:a16="http://schemas.microsoft.com/office/drawing/2014/main" id="{8505B8C3-267B-B947-9724-92E888F2A39C}"/>
              </a:ext>
            </a:extLst>
          </p:cNvPr>
          <p:cNvSpPr>
            <a:spLocks/>
          </p:cNvSpPr>
          <p:nvPr/>
        </p:nvSpPr>
        <p:spPr bwMode="auto">
          <a:xfrm>
            <a:off x="7238773" y="1478479"/>
            <a:ext cx="147813" cy="421043"/>
          </a:xfrm>
          <a:custGeom>
            <a:avLst/>
            <a:gdLst>
              <a:gd name="T0" fmla="*/ 2378 w 2378"/>
              <a:gd name="T1" fmla="*/ 875 h 6765"/>
              <a:gd name="T2" fmla="*/ 695 w 2378"/>
              <a:gd name="T3" fmla="*/ 0 h 6765"/>
              <a:gd name="T4" fmla="*/ 0 w 2378"/>
              <a:gd name="T5" fmla="*/ 244 h 6765"/>
              <a:gd name="T6" fmla="*/ 194 w 2378"/>
              <a:gd name="T7" fmla="*/ 1279 h 6765"/>
              <a:gd name="T8" fmla="*/ 957 w 2378"/>
              <a:gd name="T9" fmla="*/ 1683 h 6765"/>
              <a:gd name="T10" fmla="*/ 1684 w 2378"/>
              <a:gd name="T11" fmla="*/ 6557 h 6765"/>
              <a:gd name="T12" fmla="*/ 2119 w 2378"/>
              <a:gd name="T13" fmla="*/ 6765 h 6765"/>
              <a:gd name="T14" fmla="*/ 2378 w 2378"/>
              <a:gd name="T15" fmla="*/ 875 h 6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78" h="6765">
                <a:moveTo>
                  <a:pt x="2378" y="875"/>
                </a:moveTo>
                <a:lnTo>
                  <a:pt x="695" y="0"/>
                </a:lnTo>
                <a:lnTo>
                  <a:pt x="0" y="244"/>
                </a:lnTo>
                <a:lnTo>
                  <a:pt x="194" y="1279"/>
                </a:lnTo>
                <a:lnTo>
                  <a:pt x="957" y="1683"/>
                </a:lnTo>
                <a:lnTo>
                  <a:pt x="1684" y="6557"/>
                </a:lnTo>
                <a:lnTo>
                  <a:pt x="2119" y="6765"/>
                </a:lnTo>
                <a:lnTo>
                  <a:pt x="2378" y="87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40" name="Freeform 139">
            <a:extLst>
              <a:ext uri="{FF2B5EF4-FFF2-40B4-BE49-F238E27FC236}">
                <a16:creationId xmlns:a16="http://schemas.microsoft.com/office/drawing/2014/main" id="{7D3D02D4-3FD1-594A-BD18-EE4D4C61B23B}"/>
              </a:ext>
            </a:extLst>
          </p:cNvPr>
          <p:cNvSpPr>
            <a:spLocks/>
          </p:cNvSpPr>
          <p:nvPr/>
        </p:nvSpPr>
        <p:spPr bwMode="auto">
          <a:xfrm>
            <a:off x="7370659" y="1375956"/>
            <a:ext cx="296621" cy="523566"/>
          </a:xfrm>
          <a:custGeom>
            <a:avLst/>
            <a:gdLst>
              <a:gd name="T0" fmla="*/ 0 w 4774"/>
              <a:gd name="T1" fmla="*/ 8415 h 8415"/>
              <a:gd name="T2" fmla="*/ 259 w 4774"/>
              <a:gd name="T3" fmla="*/ 2525 h 8415"/>
              <a:gd name="T4" fmla="*/ 4774 w 4774"/>
              <a:gd name="T5" fmla="*/ 0 h 8415"/>
              <a:gd name="T6" fmla="*/ 4353 w 4774"/>
              <a:gd name="T7" fmla="*/ 5665 h 8415"/>
              <a:gd name="T8" fmla="*/ 0 w 4774"/>
              <a:gd name="T9" fmla="*/ 8415 h 8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74" h="8415">
                <a:moveTo>
                  <a:pt x="0" y="8415"/>
                </a:moveTo>
                <a:lnTo>
                  <a:pt x="259" y="2525"/>
                </a:lnTo>
                <a:lnTo>
                  <a:pt x="4774" y="0"/>
                </a:lnTo>
                <a:lnTo>
                  <a:pt x="4353" y="5665"/>
                </a:lnTo>
                <a:lnTo>
                  <a:pt x="0" y="841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 dirty="0"/>
          </a:p>
        </p:txBody>
      </p:sp>
      <p:sp>
        <p:nvSpPr>
          <p:cNvPr id="141" name="Freeform 140">
            <a:extLst>
              <a:ext uri="{FF2B5EF4-FFF2-40B4-BE49-F238E27FC236}">
                <a16:creationId xmlns:a16="http://schemas.microsoft.com/office/drawing/2014/main" id="{E896316B-5989-3D46-B688-EF6FED3FFBCF}"/>
              </a:ext>
            </a:extLst>
          </p:cNvPr>
          <p:cNvSpPr>
            <a:spLocks/>
          </p:cNvSpPr>
          <p:nvPr/>
        </p:nvSpPr>
        <p:spPr bwMode="auto">
          <a:xfrm>
            <a:off x="6405147" y="1317725"/>
            <a:ext cx="393670" cy="581796"/>
          </a:xfrm>
          <a:custGeom>
            <a:avLst/>
            <a:gdLst>
              <a:gd name="connsiteX0" fmla="*/ 1184951 w 1255713"/>
              <a:gd name="connsiteY0" fmla="*/ 533400 h 1855788"/>
              <a:gd name="connsiteX1" fmla="*/ 1255713 w 1255713"/>
              <a:gd name="connsiteY1" fmla="*/ 1689201 h 1855788"/>
              <a:gd name="connsiteX2" fmla="*/ 937285 w 1255713"/>
              <a:gd name="connsiteY2" fmla="*/ 1855788 h 1855788"/>
              <a:gd name="connsiteX3" fmla="*/ 898525 w 1255713"/>
              <a:gd name="connsiteY3" fmla="*/ 694237 h 1855788"/>
              <a:gd name="connsiteX4" fmla="*/ 346602 w 1255713"/>
              <a:gd name="connsiteY4" fmla="*/ 0 h 1855788"/>
              <a:gd name="connsiteX5" fmla="*/ 889223 w 1255713"/>
              <a:gd name="connsiteY5" fmla="*/ 562013 h 1855788"/>
              <a:gd name="connsiteX6" fmla="*/ 1011238 w 1255713"/>
              <a:gd name="connsiteY6" fmla="*/ 504086 h 1855788"/>
              <a:gd name="connsiteX7" fmla="*/ 1011238 w 1255713"/>
              <a:gd name="connsiteY7" fmla="*/ 630455 h 1855788"/>
              <a:gd name="connsiteX8" fmla="*/ 898746 w 1255713"/>
              <a:gd name="connsiteY8" fmla="*/ 693738 h 1855788"/>
              <a:gd name="connsiteX9" fmla="*/ 756445 w 1255713"/>
              <a:gd name="connsiteY9" fmla="*/ 613391 h 1855788"/>
              <a:gd name="connsiteX10" fmla="*/ 897971 w 1255713"/>
              <a:gd name="connsiteY10" fmla="*/ 693402 h 1855788"/>
              <a:gd name="connsiteX11" fmla="*/ 936625 w 1255713"/>
              <a:gd name="connsiteY11" fmla="*/ 1855788 h 1855788"/>
              <a:gd name="connsiteX12" fmla="*/ 77110 w 1255713"/>
              <a:gd name="connsiteY12" fmla="*/ 1316173 h 1855788"/>
              <a:gd name="connsiteX13" fmla="*/ 38 w 1255713"/>
              <a:gd name="connsiteY13" fmla="*/ 186301 h 1855788"/>
              <a:gd name="connsiteX14" fmla="*/ 0 w 1255713"/>
              <a:gd name="connsiteY14" fmla="*/ 186279 h 1855788"/>
              <a:gd name="connsiteX15" fmla="*/ 36 w 1255713"/>
              <a:gd name="connsiteY15" fmla="*/ 186260 h 1855788"/>
              <a:gd name="connsiteX16" fmla="*/ 0 w 1255713"/>
              <a:gd name="connsiteY16" fmla="*/ 185738 h 1855788"/>
              <a:gd name="connsiteX17" fmla="*/ 491 w 1255713"/>
              <a:gd name="connsiteY17" fmla="*/ 186015 h 185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55713" h="1855788">
                <a:moveTo>
                  <a:pt x="1184951" y="533400"/>
                </a:moveTo>
                <a:lnTo>
                  <a:pt x="1255713" y="1689201"/>
                </a:lnTo>
                <a:lnTo>
                  <a:pt x="937285" y="1855788"/>
                </a:lnTo>
                <a:lnTo>
                  <a:pt x="898525" y="694237"/>
                </a:lnTo>
                <a:close/>
                <a:moveTo>
                  <a:pt x="346602" y="0"/>
                </a:moveTo>
                <a:lnTo>
                  <a:pt x="889223" y="562013"/>
                </a:lnTo>
                <a:lnTo>
                  <a:pt x="1011238" y="504086"/>
                </a:lnTo>
                <a:lnTo>
                  <a:pt x="1011238" y="630455"/>
                </a:lnTo>
                <a:lnTo>
                  <a:pt x="898746" y="693738"/>
                </a:lnTo>
                <a:lnTo>
                  <a:pt x="756445" y="613391"/>
                </a:lnTo>
                <a:lnTo>
                  <a:pt x="897971" y="693402"/>
                </a:lnTo>
                <a:lnTo>
                  <a:pt x="936625" y="1855788"/>
                </a:lnTo>
                <a:lnTo>
                  <a:pt x="77110" y="1316173"/>
                </a:lnTo>
                <a:lnTo>
                  <a:pt x="38" y="186301"/>
                </a:lnTo>
                <a:lnTo>
                  <a:pt x="0" y="186279"/>
                </a:lnTo>
                <a:lnTo>
                  <a:pt x="36" y="186260"/>
                </a:lnTo>
                <a:lnTo>
                  <a:pt x="0" y="185738"/>
                </a:lnTo>
                <a:lnTo>
                  <a:pt x="491" y="186015"/>
                </a:lnTo>
                <a:close/>
              </a:path>
            </a:pathLst>
          </a:custGeom>
          <a:solidFill>
            <a:srgbClr val="F36F1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DEDE1E48-7599-E84A-A9F8-E08CBC704F35}"/>
              </a:ext>
            </a:extLst>
          </p:cNvPr>
          <p:cNvSpPr>
            <a:spLocks/>
          </p:cNvSpPr>
          <p:nvPr/>
        </p:nvSpPr>
        <p:spPr bwMode="auto">
          <a:xfrm>
            <a:off x="6686838" y="1484948"/>
            <a:ext cx="111980" cy="414573"/>
          </a:xfrm>
          <a:custGeom>
            <a:avLst/>
            <a:gdLst>
              <a:gd name="T0" fmla="*/ 195 w 1797"/>
              <a:gd name="T1" fmla="*/ 6668 h 6668"/>
              <a:gd name="T2" fmla="*/ 1797 w 1797"/>
              <a:gd name="T3" fmla="*/ 5828 h 6668"/>
              <a:gd name="T4" fmla="*/ 1441 w 1797"/>
              <a:gd name="T5" fmla="*/ 0 h 6668"/>
              <a:gd name="T6" fmla="*/ 0 w 1797"/>
              <a:gd name="T7" fmla="*/ 811 h 6668"/>
              <a:gd name="T8" fmla="*/ 195 w 1797"/>
              <a:gd name="T9" fmla="*/ 6668 h 6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97" h="6668">
                <a:moveTo>
                  <a:pt x="195" y="6668"/>
                </a:moveTo>
                <a:lnTo>
                  <a:pt x="1797" y="5828"/>
                </a:lnTo>
                <a:lnTo>
                  <a:pt x="1441" y="0"/>
                </a:lnTo>
                <a:lnTo>
                  <a:pt x="0" y="811"/>
                </a:lnTo>
                <a:lnTo>
                  <a:pt x="195" y="6668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43" name="Freeform 142">
            <a:extLst>
              <a:ext uri="{FF2B5EF4-FFF2-40B4-BE49-F238E27FC236}">
                <a16:creationId xmlns:a16="http://schemas.microsoft.com/office/drawing/2014/main" id="{C70F2213-A571-0045-9786-9D8C9E745C55}"/>
              </a:ext>
            </a:extLst>
          </p:cNvPr>
          <p:cNvSpPr>
            <a:spLocks/>
          </p:cNvSpPr>
          <p:nvPr/>
        </p:nvSpPr>
        <p:spPr bwMode="auto">
          <a:xfrm>
            <a:off x="6405147" y="1317725"/>
            <a:ext cx="317027" cy="217490"/>
          </a:xfrm>
          <a:custGeom>
            <a:avLst/>
            <a:gdLst>
              <a:gd name="T0" fmla="*/ 0 w 5097"/>
              <a:gd name="T1" fmla="*/ 939 h 3497"/>
              <a:gd name="T2" fmla="*/ 1747 w 5097"/>
              <a:gd name="T3" fmla="*/ 0 h 3497"/>
              <a:gd name="T4" fmla="*/ 4482 w 5097"/>
              <a:gd name="T5" fmla="*/ 2833 h 3497"/>
              <a:gd name="T6" fmla="*/ 5097 w 5097"/>
              <a:gd name="T7" fmla="*/ 2541 h 3497"/>
              <a:gd name="T8" fmla="*/ 5097 w 5097"/>
              <a:gd name="T9" fmla="*/ 3178 h 3497"/>
              <a:gd name="T10" fmla="*/ 4530 w 5097"/>
              <a:gd name="T11" fmla="*/ 3497 h 3497"/>
              <a:gd name="T12" fmla="*/ 0 w 5097"/>
              <a:gd name="T13" fmla="*/ 939 h 3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7" h="3497">
                <a:moveTo>
                  <a:pt x="0" y="939"/>
                </a:moveTo>
                <a:lnTo>
                  <a:pt x="1747" y="0"/>
                </a:lnTo>
                <a:lnTo>
                  <a:pt x="4482" y="2833"/>
                </a:lnTo>
                <a:lnTo>
                  <a:pt x="5097" y="2541"/>
                </a:lnTo>
                <a:lnTo>
                  <a:pt x="5097" y="3178"/>
                </a:lnTo>
                <a:lnTo>
                  <a:pt x="4530" y="3497"/>
                </a:lnTo>
                <a:lnTo>
                  <a:pt x="0" y="93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44" name="Freeform 143">
            <a:extLst>
              <a:ext uri="{FF2B5EF4-FFF2-40B4-BE49-F238E27FC236}">
                <a16:creationId xmlns:a16="http://schemas.microsoft.com/office/drawing/2014/main" id="{7E721153-E269-9449-87A1-F34851BD7A77}"/>
              </a:ext>
            </a:extLst>
          </p:cNvPr>
          <p:cNvSpPr>
            <a:spLocks/>
          </p:cNvSpPr>
          <p:nvPr/>
        </p:nvSpPr>
        <p:spPr bwMode="auto">
          <a:xfrm>
            <a:off x="6405147" y="1375955"/>
            <a:ext cx="293635" cy="523566"/>
          </a:xfrm>
          <a:custGeom>
            <a:avLst/>
            <a:gdLst>
              <a:gd name="T0" fmla="*/ 389 w 4725"/>
              <a:gd name="T1" fmla="*/ 5696 h 8415"/>
              <a:gd name="T2" fmla="*/ 4725 w 4725"/>
              <a:gd name="T3" fmla="*/ 8415 h 8415"/>
              <a:gd name="T4" fmla="*/ 4530 w 4725"/>
              <a:gd name="T5" fmla="*/ 2558 h 8415"/>
              <a:gd name="T6" fmla="*/ 0 w 4725"/>
              <a:gd name="T7" fmla="*/ 0 h 8415"/>
              <a:gd name="T8" fmla="*/ 389 w 4725"/>
              <a:gd name="T9" fmla="*/ 5696 h 8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25" h="8415">
                <a:moveTo>
                  <a:pt x="389" y="5696"/>
                </a:moveTo>
                <a:lnTo>
                  <a:pt x="4725" y="8415"/>
                </a:lnTo>
                <a:lnTo>
                  <a:pt x="4530" y="2558"/>
                </a:lnTo>
                <a:lnTo>
                  <a:pt x="0" y="0"/>
                </a:lnTo>
                <a:lnTo>
                  <a:pt x="389" y="5696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7FE1993C-CB1F-E14D-9E51-8A85C7664297}"/>
              </a:ext>
            </a:extLst>
          </p:cNvPr>
          <p:cNvSpPr>
            <a:spLocks/>
          </p:cNvSpPr>
          <p:nvPr/>
        </p:nvSpPr>
        <p:spPr bwMode="auto">
          <a:xfrm>
            <a:off x="6714210" y="1505851"/>
            <a:ext cx="641021" cy="606183"/>
          </a:xfrm>
          <a:custGeom>
            <a:avLst/>
            <a:gdLst>
              <a:gd name="connsiteX0" fmla="*/ 0 w 2044701"/>
              <a:gd name="connsiteY0" fmla="*/ 144463 h 1933576"/>
              <a:gd name="connsiteX1" fmla="*/ 1023938 w 2044701"/>
              <a:gd name="connsiteY1" fmla="*/ 719401 h 1933576"/>
              <a:gd name="connsiteX2" fmla="*/ 2044701 w 2044701"/>
              <a:gd name="connsiteY2" fmla="*/ 144463 h 1933576"/>
              <a:gd name="connsiteX3" fmla="*/ 2002847 w 2044701"/>
              <a:gd name="connsiteY3" fmla="*/ 1316764 h 1933576"/>
              <a:gd name="connsiteX4" fmla="*/ 1023938 w 2044701"/>
              <a:gd name="connsiteY4" fmla="*/ 1933576 h 1933576"/>
              <a:gd name="connsiteX5" fmla="*/ 48202 w 2044701"/>
              <a:gd name="connsiteY5" fmla="*/ 1316764 h 1933576"/>
              <a:gd name="connsiteX6" fmla="*/ 247157 w 2044701"/>
              <a:gd name="connsiteY6" fmla="*/ 0 h 1933576"/>
              <a:gd name="connsiteX7" fmla="*/ 1909617 w 2044701"/>
              <a:gd name="connsiteY7" fmla="*/ 72212 h 1933576"/>
              <a:gd name="connsiteX8" fmla="*/ 2044700 w 2044701"/>
              <a:gd name="connsiteY8" fmla="*/ 144423 h 1933576"/>
              <a:gd name="connsiteX9" fmla="*/ 1023937 w 2044701"/>
              <a:gd name="connsiteY9" fmla="*/ 719138 h 1933576"/>
              <a:gd name="connsiteX10" fmla="*/ 0 w 2044701"/>
              <a:gd name="connsiteY10" fmla="*/ 144423 h 1933576"/>
              <a:gd name="connsiteX0" fmla="*/ 0 w 2044701"/>
              <a:gd name="connsiteY0" fmla="*/ 144463 h 1933576"/>
              <a:gd name="connsiteX1" fmla="*/ 1023938 w 2044701"/>
              <a:gd name="connsiteY1" fmla="*/ 719401 h 1933576"/>
              <a:gd name="connsiteX2" fmla="*/ 2044701 w 2044701"/>
              <a:gd name="connsiteY2" fmla="*/ 144463 h 1933576"/>
              <a:gd name="connsiteX3" fmla="*/ 2002847 w 2044701"/>
              <a:gd name="connsiteY3" fmla="*/ 1316764 h 1933576"/>
              <a:gd name="connsiteX4" fmla="*/ 1023938 w 2044701"/>
              <a:gd name="connsiteY4" fmla="*/ 1933576 h 1933576"/>
              <a:gd name="connsiteX5" fmla="*/ 48202 w 2044701"/>
              <a:gd name="connsiteY5" fmla="*/ 1316764 h 1933576"/>
              <a:gd name="connsiteX6" fmla="*/ 0 w 2044701"/>
              <a:gd name="connsiteY6" fmla="*/ 144463 h 1933576"/>
              <a:gd name="connsiteX7" fmla="*/ 247157 w 2044701"/>
              <a:gd name="connsiteY7" fmla="*/ 0 h 1933576"/>
              <a:gd name="connsiteX8" fmla="*/ 1909617 w 2044701"/>
              <a:gd name="connsiteY8" fmla="*/ 72212 h 1933576"/>
              <a:gd name="connsiteX9" fmla="*/ 2044700 w 2044701"/>
              <a:gd name="connsiteY9" fmla="*/ 144423 h 1933576"/>
              <a:gd name="connsiteX10" fmla="*/ 0 w 2044701"/>
              <a:gd name="connsiteY10" fmla="*/ 144423 h 1933576"/>
              <a:gd name="connsiteX11" fmla="*/ 247157 w 2044701"/>
              <a:gd name="connsiteY11" fmla="*/ 0 h 1933576"/>
              <a:gd name="connsiteX0" fmla="*/ 0 w 2044701"/>
              <a:gd name="connsiteY0" fmla="*/ 144463 h 1933576"/>
              <a:gd name="connsiteX1" fmla="*/ 2044701 w 2044701"/>
              <a:gd name="connsiteY1" fmla="*/ 144463 h 1933576"/>
              <a:gd name="connsiteX2" fmla="*/ 2002847 w 2044701"/>
              <a:gd name="connsiteY2" fmla="*/ 1316764 h 1933576"/>
              <a:gd name="connsiteX3" fmla="*/ 1023938 w 2044701"/>
              <a:gd name="connsiteY3" fmla="*/ 1933576 h 1933576"/>
              <a:gd name="connsiteX4" fmla="*/ 48202 w 2044701"/>
              <a:gd name="connsiteY4" fmla="*/ 1316764 h 1933576"/>
              <a:gd name="connsiteX5" fmla="*/ 0 w 2044701"/>
              <a:gd name="connsiteY5" fmla="*/ 144463 h 1933576"/>
              <a:gd name="connsiteX6" fmla="*/ 247157 w 2044701"/>
              <a:gd name="connsiteY6" fmla="*/ 0 h 1933576"/>
              <a:gd name="connsiteX7" fmla="*/ 1909617 w 2044701"/>
              <a:gd name="connsiteY7" fmla="*/ 72212 h 1933576"/>
              <a:gd name="connsiteX8" fmla="*/ 2044700 w 2044701"/>
              <a:gd name="connsiteY8" fmla="*/ 144423 h 1933576"/>
              <a:gd name="connsiteX9" fmla="*/ 0 w 2044701"/>
              <a:gd name="connsiteY9" fmla="*/ 144423 h 1933576"/>
              <a:gd name="connsiteX10" fmla="*/ 247157 w 2044701"/>
              <a:gd name="connsiteY10" fmla="*/ 0 h 193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4701" h="1933576">
                <a:moveTo>
                  <a:pt x="0" y="144463"/>
                </a:moveTo>
                <a:lnTo>
                  <a:pt x="2044701" y="144463"/>
                </a:lnTo>
                <a:lnTo>
                  <a:pt x="2002847" y="1316764"/>
                </a:lnTo>
                <a:lnTo>
                  <a:pt x="1023938" y="1933576"/>
                </a:lnTo>
                <a:lnTo>
                  <a:pt x="48202" y="1316764"/>
                </a:lnTo>
                <a:lnTo>
                  <a:pt x="0" y="144463"/>
                </a:lnTo>
                <a:close/>
                <a:moveTo>
                  <a:pt x="247157" y="0"/>
                </a:moveTo>
                <a:lnTo>
                  <a:pt x="1909617" y="72212"/>
                </a:lnTo>
                <a:lnTo>
                  <a:pt x="2044700" y="144423"/>
                </a:lnTo>
                <a:lnTo>
                  <a:pt x="0" y="144423"/>
                </a:lnTo>
                <a:lnTo>
                  <a:pt x="247157" y="0"/>
                </a:lnTo>
                <a:close/>
              </a:path>
            </a:pathLst>
          </a:custGeom>
          <a:solidFill>
            <a:srgbClr val="0D95BC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831"/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E8B030EE-E79C-6945-898E-EE4AEBB8C79F}"/>
              </a:ext>
            </a:extLst>
          </p:cNvPr>
          <p:cNvSpPr>
            <a:spLocks/>
          </p:cNvSpPr>
          <p:nvPr/>
        </p:nvSpPr>
        <p:spPr bwMode="auto">
          <a:xfrm>
            <a:off x="6714211" y="1505851"/>
            <a:ext cx="641021" cy="225452"/>
          </a:xfrm>
          <a:custGeom>
            <a:avLst/>
            <a:gdLst>
              <a:gd name="T0" fmla="*/ 0 w 10308"/>
              <a:gd name="T1" fmla="*/ 728 h 3625"/>
              <a:gd name="T2" fmla="*/ 1246 w 10308"/>
              <a:gd name="T3" fmla="*/ 0 h 3625"/>
              <a:gd name="T4" fmla="*/ 9627 w 10308"/>
              <a:gd name="T5" fmla="*/ 364 h 3625"/>
              <a:gd name="T6" fmla="*/ 10308 w 10308"/>
              <a:gd name="T7" fmla="*/ 728 h 3625"/>
              <a:gd name="T8" fmla="*/ 5162 w 10308"/>
              <a:gd name="T9" fmla="*/ 3625 h 3625"/>
              <a:gd name="T10" fmla="*/ 0 w 10308"/>
              <a:gd name="T11" fmla="*/ 728 h 3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308" h="3625">
                <a:moveTo>
                  <a:pt x="0" y="728"/>
                </a:moveTo>
                <a:lnTo>
                  <a:pt x="1246" y="0"/>
                </a:lnTo>
                <a:lnTo>
                  <a:pt x="9627" y="364"/>
                </a:lnTo>
                <a:lnTo>
                  <a:pt x="10308" y="728"/>
                </a:lnTo>
                <a:lnTo>
                  <a:pt x="5162" y="3625"/>
                </a:lnTo>
                <a:lnTo>
                  <a:pt x="0" y="72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47" name="Freeform 146">
            <a:extLst>
              <a:ext uri="{FF2B5EF4-FFF2-40B4-BE49-F238E27FC236}">
                <a16:creationId xmlns:a16="http://schemas.microsoft.com/office/drawing/2014/main" id="{9B87FFA2-83BF-E64C-B9D2-08905F2E8B06}"/>
              </a:ext>
            </a:extLst>
          </p:cNvPr>
          <p:cNvSpPr>
            <a:spLocks/>
          </p:cNvSpPr>
          <p:nvPr/>
        </p:nvSpPr>
        <p:spPr bwMode="auto">
          <a:xfrm>
            <a:off x="7035219" y="1551141"/>
            <a:ext cx="320012" cy="560893"/>
          </a:xfrm>
          <a:custGeom>
            <a:avLst/>
            <a:gdLst>
              <a:gd name="T0" fmla="*/ 0 w 5146"/>
              <a:gd name="T1" fmla="*/ 2897 h 9015"/>
              <a:gd name="T2" fmla="*/ 5146 w 5146"/>
              <a:gd name="T3" fmla="*/ 0 h 9015"/>
              <a:gd name="T4" fmla="*/ 4935 w 5146"/>
              <a:gd name="T5" fmla="*/ 5907 h 9015"/>
              <a:gd name="T6" fmla="*/ 0 w 5146"/>
              <a:gd name="T7" fmla="*/ 9015 h 9015"/>
              <a:gd name="T8" fmla="*/ 0 w 5146"/>
              <a:gd name="T9" fmla="*/ 2897 h 9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46" h="9015">
                <a:moveTo>
                  <a:pt x="0" y="2897"/>
                </a:moveTo>
                <a:lnTo>
                  <a:pt x="5146" y="0"/>
                </a:lnTo>
                <a:lnTo>
                  <a:pt x="4935" y="5907"/>
                </a:lnTo>
                <a:lnTo>
                  <a:pt x="0" y="9015"/>
                </a:lnTo>
                <a:lnTo>
                  <a:pt x="0" y="2897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D92D377E-BAA3-3C4F-9000-AFBC369F84EE}"/>
              </a:ext>
            </a:extLst>
          </p:cNvPr>
          <p:cNvSpPr>
            <a:spLocks/>
          </p:cNvSpPr>
          <p:nvPr/>
        </p:nvSpPr>
        <p:spPr bwMode="auto">
          <a:xfrm>
            <a:off x="6740090" y="808593"/>
            <a:ext cx="295129" cy="200070"/>
          </a:xfrm>
          <a:custGeom>
            <a:avLst/>
            <a:gdLst>
              <a:gd name="T0" fmla="*/ 0 w 4745"/>
              <a:gd name="T1" fmla="*/ 0 h 3216"/>
              <a:gd name="T2" fmla="*/ 0 w 4745"/>
              <a:gd name="T3" fmla="*/ 752 h 3216"/>
              <a:gd name="T4" fmla="*/ 3276 w 4745"/>
              <a:gd name="T5" fmla="*/ 2213 h 3216"/>
              <a:gd name="T6" fmla="*/ 3446 w 4745"/>
              <a:gd name="T7" fmla="*/ 3216 h 3216"/>
              <a:gd name="T8" fmla="*/ 4745 w 4745"/>
              <a:gd name="T9" fmla="*/ 2609 h 3216"/>
              <a:gd name="T10" fmla="*/ 4737 w 4745"/>
              <a:gd name="T11" fmla="*/ 2015 h 3216"/>
              <a:gd name="T12" fmla="*/ 0 w 4745"/>
              <a:gd name="T13" fmla="*/ 0 h 3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45" h="3216">
                <a:moveTo>
                  <a:pt x="0" y="0"/>
                </a:moveTo>
                <a:lnTo>
                  <a:pt x="0" y="752"/>
                </a:lnTo>
                <a:lnTo>
                  <a:pt x="3276" y="2213"/>
                </a:lnTo>
                <a:lnTo>
                  <a:pt x="3446" y="3216"/>
                </a:lnTo>
                <a:lnTo>
                  <a:pt x="4745" y="2609"/>
                </a:lnTo>
                <a:lnTo>
                  <a:pt x="4737" y="20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86B13751-0A0F-3A44-A7EA-4BA2CCDB17A8}"/>
              </a:ext>
            </a:extLst>
          </p:cNvPr>
          <p:cNvSpPr>
            <a:spLocks/>
          </p:cNvSpPr>
          <p:nvPr/>
        </p:nvSpPr>
        <p:spPr bwMode="auto">
          <a:xfrm>
            <a:off x="7032233" y="808593"/>
            <a:ext cx="298115" cy="191610"/>
          </a:xfrm>
          <a:custGeom>
            <a:avLst/>
            <a:gdLst>
              <a:gd name="T0" fmla="*/ 41 w 4793"/>
              <a:gd name="T1" fmla="*/ 2015 h 3083"/>
              <a:gd name="T2" fmla="*/ 4793 w 4793"/>
              <a:gd name="T3" fmla="*/ 0 h 3083"/>
              <a:gd name="T4" fmla="*/ 4793 w 4793"/>
              <a:gd name="T5" fmla="*/ 558 h 3083"/>
              <a:gd name="T6" fmla="*/ 959 w 4793"/>
              <a:gd name="T7" fmla="*/ 2213 h 3083"/>
              <a:gd name="T8" fmla="*/ 983 w 4793"/>
              <a:gd name="T9" fmla="*/ 3083 h 3083"/>
              <a:gd name="T10" fmla="*/ 0 w 4793"/>
              <a:gd name="T11" fmla="*/ 2864 h 3083"/>
              <a:gd name="T12" fmla="*/ 41 w 4793"/>
              <a:gd name="T13" fmla="*/ 2015 h 3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93" h="3083">
                <a:moveTo>
                  <a:pt x="41" y="2015"/>
                </a:moveTo>
                <a:lnTo>
                  <a:pt x="4793" y="0"/>
                </a:lnTo>
                <a:lnTo>
                  <a:pt x="4793" y="558"/>
                </a:lnTo>
                <a:lnTo>
                  <a:pt x="959" y="2213"/>
                </a:lnTo>
                <a:lnTo>
                  <a:pt x="983" y="3083"/>
                </a:lnTo>
                <a:lnTo>
                  <a:pt x="0" y="2864"/>
                </a:lnTo>
                <a:lnTo>
                  <a:pt x="41" y="201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32953613-6AB7-9145-982C-1376BD117AFA}"/>
              </a:ext>
            </a:extLst>
          </p:cNvPr>
          <p:cNvSpPr>
            <a:spLocks/>
          </p:cNvSpPr>
          <p:nvPr/>
        </p:nvSpPr>
        <p:spPr bwMode="auto">
          <a:xfrm>
            <a:off x="6737104" y="698604"/>
            <a:ext cx="595732" cy="236402"/>
          </a:xfrm>
          <a:custGeom>
            <a:avLst/>
            <a:gdLst>
              <a:gd name="T0" fmla="*/ 4781 w 9577"/>
              <a:gd name="T1" fmla="*/ 0 h 3797"/>
              <a:gd name="T2" fmla="*/ 9577 w 9577"/>
              <a:gd name="T3" fmla="*/ 1764 h 3797"/>
              <a:gd name="T4" fmla="*/ 4781 w 9577"/>
              <a:gd name="T5" fmla="*/ 3797 h 3797"/>
              <a:gd name="T6" fmla="*/ 0 w 9577"/>
              <a:gd name="T7" fmla="*/ 1764 h 3797"/>
              <a:gd name="T8" fmla="*/ 4781 w 9577"/>
              <a:gd name="T9" fmla="*/ 0 h 3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77" h="3797">
                <a:moveTo>
                  <a:pt x="4781" y="0"/>
                </a:moveTo>
                <a:lnTo>
                  <a:pt x="9577" y="1764"/>
                </a:lnTo>
                <a:lnTo>
                  <a:pt x="4781" y="3797"/>
                </a:lnTo>
                <a:lnTo>
                  <a:pt x="0" y="1764"/>
                </a:lnTo>
                <a:lnTo>
                  <a:pt x="478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0969DE65-291C-AA4B-89A0-14B74B9AEFAD}"/>
              </a:ext>
            </a:extLst>
          </p:cNvPr>
          <p:cNvSpPr>
            <a:spLocks/>
          </p:cNvSpPr>
          <p:nvPr/>
        </p:nvSpPr>
        <p:spPr bwMode="auto">
          <a:xfrm>
            <a:off x="6698782" y="961383"/>
            <a:ext cx="671877" cy="303091"/>
          </a:xfrm>
          <a:custGeom>
            <a:avLst/>
            <a:gdLst>
              <a:gd name="T0" fmla="*/ 0 w 10793"/>
              <a:gd name="T1" fmla="*/ 2298 h 4871"/>
              <a:gd name="T2" fmla="*/ 5405 w 10793"/>
              <a:gd name="T3" fmla="*/ 0 h 4871"/>
              <a:gd name="T4" fmla="*/ 10793 w 10793"/>
              <a:gd name="T5" fmla="*/ 2298 h 4871"/>
              <a:gd name="T6" fmla="*/ 5405 w 10793"/>
              <a:gd name="T7" fmla="*/ 4871 h 4871"/>
              <a:gd name="T8" fmla="*/ 0 w 10793"/>
              <a:gd name="T9" fmla="*/ 2298 h 48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3" h="4871">
                <a:moveTo>
                  <a:pt x="0" y="2298"/>
                </a:moveTo>
                <a:lnTo>
                  <a:pt x="5405" y="0"/>
                </a:lnTo>
                <a:lnTo>
                  <a:pt x="10793" y="2298"/>
                </a:lnTo>
                <a:lnTo>
                  <a:pt x="5405" y="4871"/>
                </a:lnTo>
                <a:lnTo>
                  <a:pt x="0" y="22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82CE1BF3-1819-1E4A-B417-2F7E20FAFDBC}"/>
              </a:ext>
            </a:extLst>
          </p:cNvPr>
          <p:cNvSpPr>
            <a:spLocks/>
          </p:cNvSpPr>
          <p:nvPr/>
        </p:nvSpPr>
        <p:spPr bwMode="auto">
          <a:xfrm>
            <a:off x="6370806" y="821035"/>
            <a:ext cx="632561" cy="672873"/>
          </a:xfrm>
          <a:custGeom>
            <a:avLst/>
            <a:gdLst>
              <a:gd name="connsiteX0" fmla="*/ 1066591 w 2017713"/>
              <a:gd name="connsiteY0" fmla="*/ 0 h 2146301"/>
              <a:gd name="connsiteX1" fmla="*/ 2017176 w 2017713"/>
              <a:gd name="connsiteY1" fmla="*/ 398689 h 2146301"/>
              <a:gd name="connsiteX2" fmla="*/ 2017713 w 2017713"/>
              <a:gd name="connsiteY2" fmla="*/ 398463 h 2146301"/>
              <a:gd name="connsiteX3" fmla="*/ 2017713 w 2017713"/>
              <a:gd name="connsiteY3" fmla="*/ 398914 h 2146301"/>
              <a:gd name="connsiteX4" fmla="*/ 2017713 w 2017713"/>
              <a:gd name="connsiteY4" fmla="*/ 542181 h 2146301"/>
              <a:gd name="connsiteX5" fmla="*/ 1192379 w 2017713"/>
              <a:gd name="connsiteY5" fmla="*/ 1019387 h 2146301"/>
              <a:gd name="connsiteX6" fmla="*/ 1216367 w 2017713"/>
              <a:gd name="connsiteY6" fmla="*/ 2045858 h 2146301"/>
              <a:gd name="connsiteX7" fmla="*/ 999080 w 2017713"/>
              <a:gd name="connsiteY7" fmla="*/ 2146301 h 2146301"/>
              <a:gd name="connsiteX8" fmla="*/ 941419 w 2017713"/>
              <a:gd name="connsiteY8" fmla="*/ 852146 h 2146301"/>
              <a:gd name="connsiteX9" fmla="*/ 940841 w 2017713"/>
              <a:gd name="connsiteY9" fmla="*/ 852390 h 2146301"/>
              <a:gd name="connsiteX10" fmla="*/ 998538 w 2017713"/>
              <a:gd name="connsiteY10" fmla="*/ 2146301 h 2146301"/>
              <a:gd name="connsiteX11" fmla="*/ 89892 w 2017713"/>
              <a:gd name="connsiteY11" fmla="*/ 1644819 h 2146301"/>
              <a:gd name="connsiteX12" fmla="*/ 50 w 2017713"/>
              <a:gd name="connsiteY12" fmla="*/ 408677 h 2146301"/>
              <a:gd name="connsiteX13" fmla="*/ 0 w 2017713"/>
              <a:gd name="connsiteY13" fmla="*/ 408654 h 2146301"/>
              <a:gd name="connsiteX14" fmla="*/ 47 w 2017713"/>
              <a:gd name="connsiteY14" fmla="*/ 408636 h 2146301"/>
              <a:gd name="connsiteX15" fmla="*/ 0 w 2017713"/>
              <a:gd name="connsiteY15" fmla="*/ 407988 h 2146301"/>
              <a:gd name="connsiteX16" fmla="*/ 779 w 2017713"/>
              <a:gd name="connsiteY16" fmla="*/ 408355 h 2146301"/>
              <a:gd name="connsiteX0" fmla="*/ 1066591 w 2017713"/>
              <a:gd name="connsiteY0" fmla="*/ 0 h 2146301"/>
              <a:gd name="connsiteX1" fmla="*/ 2017176 w 2017713"/>
              <a:gd name="connsiteY1" fmla="*/ 398689 h 2146301"/>
              <a:gd name="connsiteX2" fmla="*/ 2017713 w 2017713"/>
              <a:gd name="connsiteY2" fmla="*/ 398463 h 2146301"/>
              <a:gd name="connsiteX3" fmla="*/ 2017713 w 2017713"/>
              <a:gd name="connsiteY3" fmla="*/ 398914 h 2146301"/>
              <a:gd name="connsiteX4" fmla="*/ 2017713 w 2017713"/>
              <a:gd name="connsiteY4" fmla="*/ 542181 h 2146301"/>
              <a:gd name="connsiteX5" fmla="*/ 1192379 w 2017713"/>
              <a:gd name="connsiteY5" fmla="*/ 1019387 h 2146301"/>
              <a:gd name="connsiteX6" fmla="*/ 1216367 w 2017713"/>
              <a:gd name="connsiteY6" fmla="*/ 2045858 h 2146301"/>
              <a:gd name="connsiteX7" fmla="*/ 999080 w 2017713"/>
              <a:gd name="connsiteY7" fmla="*/ 2146301 h 2146301"/>
              <a:gd name="connsiteX8" fmla="*/ 941419 w 2017713"/>
              <a:gd name="connsiteY8" fmla="*/ 852146 h 2146301"/>
              <a:gd name="connsiteX9" fmla="*/ 998538 w 2017713"/>
              <a:gd name="connsiteY9" fmla="*/ 2146301 h 2146301"/>
              <a:gd name="connsiteX10" fmla="*/ 89892 w 2017713"/>
              <a:gd name="connsiteY10" fmla="*/ 1644819 h 2146301"/>
              <a:gd name="connsiteX11" fmla="*/ 50 w 2017713"/>
              <a:gd name="connsiteY11" fmla="*/ 408677 h 2146301"/>
              <a:gd name="connsiteX12" fmla="*/ 0 w 2017713"/>
              <a:gd name="connsiteY12" fmla="*/ 408654 h 2146301"/>
              <a:gd name="connsiteX13" fmla="*/ 47 w 2017713"/>
              <a:gd name="connsiteY13" fmla="*/ 408636 h 2146301"/>
              <a:gd name="connsiteX14" fmla="*/ 0 w 2017713"/>
              <a:gd name="connsiteY14" fmla="*/ 407988 h 2146301"/>
              <a:gd name="connsiteX15" fmla="*/ 779 w 2017713"/>
              <a:gd name="connsiteY15" fmla="*/ 408355 h 2146301"/>
              <a:gd name="connsiteX16" fmla="*/ 1066591 w 2017713"/>
              <a:gd name="connsiteY16" fmla="*/ 0 h 2146301"/>
              <a:gd name="connsiteX0" fmla="*/ 1066591 w 2017713"/>
              <a:gd name="connsiteY0" fmla="*/ 0 h 2146301"/>
              <a:gd name="connsiteX1" fmla="*/ 2017176 w 2017713"/>
              <a:gd name="connsiteY1" fmla="*/ 398689 h 2146301"/>
              <a:gd name="connsiteX2" fmla="*/ 2017713 w 2017713"/>
              <a:gd name="connsiteY2" fmla="*/ 398463 h 2146301"/>
              <a:gd name="connsiteX3" fmla="*/ 2017713 w 2017713"/>
              <a:gd name="connsiteY3" fmla="*/ 398914 h 2146301"/>
              <a:gd name="connsiteX4" fmla="*/ 2017713 w 2017713"/>
              <a:gd name="connsiteY4" fmla="*/ 542181 h 2146301"/>
              <a:gd name="connsiteX5" fmla="*/ 1192379 w 2017713"/>
              <a:gd name="connsiteY5" fmla="*/ 1019387 h 2146301"/>
              <a:gd name="connsiteX6" fmla="*/ 1216367 w 2017713"/>
              <a:gd name="connsiteY6" fmla="*/ 2045858 h 2146301"/>
              <a:gd name="connsiteX7" fmla="*/ 999080 w 2017713"/>
              <a:gd name="connsiteY7" fmla="*/ 2146301 h 2146301"/>
              <a:gd name="connsiteX8" fmla="*/ 998538 w 2017713"/>
              <a:gd name="connsiteY8" fmla="*/ 2146301 h 2146301"/>
              <a:gd name="connsiteX9" fmla="*/ 89892 w 2017713"/>
              <a:gd name="connsiteY9" fmla="*/ 1644819 h 2146301"/>
              <a:gd name="connsiteX10" fmla="*/ 50 w 2017713"/>
              <a:gd name="connsiteY10" fmla="*/ 408677 h 2146301"/>
              <a:gd name="connsiteX11" fmla="*/ 0 w 2017713"/>
              <a:gd name="connsiteY11" fmla="*/ 408654 h 2146301"/>
              <a:gd name="connsiteX12" fmla="*/ 47 w 2017713"/>
              <a:gd name="connsiteY12" fmla="*/ 408636 h 2146301"/>
              <a:gd name="connsiteX13" fmla="*/ 0 w 2017713"/>
              <a:gd name="connsiteY13" fmla="*/ 407988 h 2146301"/>
              <a:gd name="connsiteX14" fmla="*/ 779 w 2017713"/>
              <a:gd name="connsiteY14" fmla="*/ 408355 h 2146301"/>
              <a:gd name="connsiteX15" fmla="*/ 1066591 w 2017713"/>
              <a:gd name="connsiteY15" fmla="*/ 0 h 214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17713" h="2146301">
                <a:moveTo>
                  <a:pt x="1066591" y="0"/>
                </a:moveTo>
                <a:lnTo>
                  <a:pt x="2017176" y="398689"/>
                </a:lnTo>
                <a:lnTo>
                  <a:pt x="2017713" y="398463"/>
                </a:lnTo>
                <a:lnTo>
                  <a:pt x="2017713" y="398914"/>
                </a:lnTo>
                <a:lnTo>
                  <a:pt x="2017713" y="542181"/>
                </a:lnTo>
                <a:lnTo>
                  <a:pt x="1192379" y="1019387"/>
                </a:lnTo>
                <a:lnTo>
                  <a:pt x="1216367" y="2045858"/>
                </a:lnTo>
                <a:lnTo>
                  <a:pt x="999080" y="2146301"/>
                </a:lnTo>
                <a:lnTo>
                  <a:pt x="998538" y="2146301"/>
                </a:lnTo>
                <a:lnTo>
                  <a:pt x="89892" y="1644819"/>
                </a:lnTo>
                <a:lnTo>
                  <a:pt x="50" y="408677"/>
                </a:lnTo>
                <a:cubicBezTo>
                  <a:pt x="33" y="408669"/>
                  <a:pt x="17" y="408662"/>
                  <a:pt x="0" y="408654"/>
                </a:cubicBezTo>
                <a:lnTo>
                  <a:pt x="47" y="408636"/>
                </a:lnTo>
                <a:cubicBezTo>
                  <a:pt x="31" y="408420"/>
                  <a:pt x="16" y="408204"/>
                  <a:pt x="0" y="407988"/>
                </a:cubicBezTo>
                <a:lnTo>
                  <a:pt x="779" y="408355"/>
                </a:lnTo>
                <a:lnTo>
                  <a:pt x="1066591" y="0"/>
                </a:lnTo>
                <a:close/>
              </a:path>
            </a:pathLst>
          </a:custGeom>
          <a:solidFill>
            <a:srgbClr val="355E7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831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7A56D024-CE2A-BD48-B509-B310044F7F14}"/>
              </a:ext>
            </a:extLst>
          </p:cNvPr>
          <p:cNvSpPr>
            <a:spLocks/>
          </p:cNvSpPr>
          <p:nvPr/>
        </p:nvSpPr>
        <p:spPr bwMode="auto">
          <a:xfrm>
            <a:off x="6665935" y="945954"/>
            <a:ext cx="337433" cy="547954"/>
          </a:xfrm>
          <a:custGeom>
            <a:avLst/>
            <a:gdLst>
              <a:gd name="T0" fmla="*/ 291 w 5429"/>
              <a:gd name="T1" fmla="*/ 8805 h 8805"/>
              <a:gd name="T2" fmla="*/ 1387 w 5429"/>
              <a:gd name="T3" fmla="*/ 8299 h 8805"/>
              <a:gd name="T4" fmla="*/ 1266 w 5429"/>
              <a:gd name="T5" fmla="*/ 3128 h 8805"/>
              <a:gd name="T6" fmla="*/ 5429 w 5429"/>
              <a:gd name="T7" fmla="*/ 724 h 8805"/>
              <a:gd name="T8" fmla="*/ 5429 w 5429"/>
              <a:gd name="T9" fmla="*/ 0 h 8805"/>
              <a:gd name="T10" fmla="*/ 0 w 5429"/>
              <a:gd name="T11" fmla="*/ 2282 h 8805"/>
              <a:gd name="T12" fmla="*/ 291 w 5429"/>
              <a:gd name="T13" fmla="*/ 8805 h 88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29" h="8805">
                <a:moveTo>
                  <a:pt x="291" y="8805"/>
                </a:moveTo>
                <a:lnTo>
                  <a:pt x="1387" y="8299"/>
                </a:lnTo>
                <a:lnTo>
                  <a:pt x="1266" y="3128"/>
                </a:lnTo>
                <a:lnTo>
                  <a:pt x="5429" y="724"/>
                </a:lnTo>
                <a:lnTo>
                  <a:pt x="5429" y="0"/>
                </a:lnTo>
                <a:lnTo>
                  <a:pt x="0" y="2282"/>
                </a:lnTo>
                <a:lnTo>
                  <a:pt x="291" y="880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DB4C0921-1337-8E4E-80A3-16D54FED82E4}"/>
              </a:ext>
            </a:extLst>
          </p:cNvPr>
          <p:cNvSpPr>
            <a:spLocks/>
          </p:cNvSpPr>
          <p:nvPr/>
        </p:nvSpPr>
        <p:spPr bwMode="auto">
          <a:xfrm>
            <a:off x="6370806" y="948941"/>
            <a:ext cx="313046" cy="544967"/>
          </a:xfrm>
          <a:custGeom>
            <a:avLst/>
            <a:gdLst>
              <a:gd name="T0" fmla="*/ 453 w 5032"/>
              <a:gd name="T1" fmla="*/ 6230 h 8756"/>
              <a:gd name="T2" fmla="*/ 5032 w 5032"/>
              <a:gd name="T3" fmla="*/ 8756 h 8756"/>
              <a:gd name="T4" fmla="*/ 4741 w 5032"/>
              <a:gd name="T5" fmla="*/ 2233 h 8756"/>
              <a:gd name="T6" fmla="*/ 0 w 5032"/>
              <a:gd name="T7" fmla="*/ 0 h 8756"/>
              <a:gd name="T8" fmla="*/ 453 w 5032"/>
              <a:gd name="T9" fmla="*/ 6230 h 8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32" h="8756">
                <a:moveTo>
                  <a:pt x="453" y="6230"/>
                </a:moveTo>
                <a:lnTo>
                  <a:pt x="5032" y="8756"/>
                </a:lnTo>
                <a:lnTo>
                  <a:pt x="4741" y="2233"/>
                </a:lnTo>
                <a:lnTo>
                  <a:pt x="0" y="0"/>
                </a:lnTo>
                <a:lnTo>
                  <a:pt x="453" y="623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CF9E2825-29E2-3043-98DC-EF1510DB18EC}"/>
              </a:ext>
            </a:extLst>
          </p:cNvPr>
          <p:cNvSpPr>
            <a:spLocks/>
          </p:cNvSpPr>
          <p:nvPr/>
        </p:nvSpPr>
        <p:spPr bwMode="auto">
          <a:xfrm>
            <a:off x="6370806" y="821035"/>
            <a:ext cx="632561" cy="267258"/>
          </a:xfrm>
          <a:custGeom>
            <a:avLst/>
            <a:gdLst>
              <a:gd name="T0" fmla="*/ 0 w 10170"/>
              <a:gd name="T1" fmla="*/ 2056 h 4289"/>
              <a:gd name="T2" fmla="*/ 5376 w 10170"/>
              <a:gd name="T3" fmla="*/ 0 h 4289"/>
              <a:gd name="T4" fmla="*/ 10170 w 10170"/>
              <a:gd name="T5" fmla="*/ 2007 h 4289"/>
              <a:gd name="T6" fmla="*/ 4741 w 10170"/>
              <a:gd name="T7" fmla="*/ 4289 h 4289"/>
              <a:gd name="T8" fmla="*/ 0 w 10170"/>
              <a:gd name="T9" fmla="*/ 2056 h 4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70" h="4289">
                <a:moveTo>
                  <a:pt x="0" y="2056"/>
                </a:moveTo>
                <a:lnTo>
                  <a:pt x="5376" y="0"/>
                </a:lnTo>
                <a:lnTo>
                  <a:pt x="10170" y="2007"/>
                </a:lnTo>
                <a:lnTo>
                  <a:pt x="4741" y="4289"/>
                </a:lnTo>
                <a:lnTo>
                  <a:pt x="0" y="205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 dirty="0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68C35025-B11D-A847-A918-494F7D51B954}"/>
              </a:ext>
            </a:extLst>
          </p:cNvPr>
          <p:cNvSpPr>
            <a:spLocks/>
          </p:cNvSpPr>
          <p:nvPr/>
        </p:nvSpPr>
        <p:spPr bwMode="auto">
          <a:xfrm>
            <a:off x="7069062" y="821035"/>
            <a:ext cx="631565" cy="672873"/>
          </a:xfrm>
          <a:custGeom>
            <a:avLst/>
            <a:gdLst>
              <a:gd name="connsiteX0" fmla="*/ 951497 w 2014538"/>
              <a:gd name="connsiteY0" fmla="*/ 0 h 2146301"/>
              <a:gd name="connsiteX1" fmla="*/ 2013766 w 2014538"/>
              <a:gd name="connsiteY1" fmla="*/ 408355 h 2146301"/>
              <a:gd name="connsiteX2" fmla="*/ 2014538 w 2014538"/>
              <a:gd name="connsiteY2" fmla="*/ 407988 h 2146301"/>
              <a:gd name="connsiteX3" fmla="*/ 2014489 w 2014538"/>
              <a:gd name="connsiteY3" fmla="*/ 408633 h 2146301"/>
              <a:gd name="connsiteX4" fmla="*/ 2014538 w 2014538"/>
              <a:gd name="connsiteY4" fmla="*/ 408651 h 2146301"/>
              <a:gd name="connsiteX5" fmla="*/ 2014486 w 2014538"/>
              <a:gd name="connsiteY5" fmla="*/ 408676 h 2146301"/>
              <a:gd name="connsiteX6" fmla="*/ 1921291 w 2014538"/>
              <a:gd name="connsiteY6" fmla="*/ 1641841 h 2146301"/>
              <a:gd name="connsiteX7" fmla="*/ 1012825 w 2014538"/>
              <a:gd name="connsiteY7" fmla="*/ 2146301 h 2146301"/>
              <a:gd name="connsiteX8" fmla="*/ 1073883 w 2014538"/>
              <a:gd name="connsiteY8" fmla="*/ 855510 h 2146301"/>
              <a:gd name="connsiteX9" fmla="*/ 1073560 w 2014538"/>
              <a:gd name="connsiteY9" fmla="*/ 855663 h 2146301"/>
              <a:gd name="connsiteX10" fmla="*/ 1073103 w 2014538"/>
              <a:gd name="connsiteY10" fmla="*/ 855473 h 2146301"/>
              <a:gd name="connsiteX11" fmla="*/ 1012043 w 2014538"/>
              <a:gd name="connsiteY11" fmla="*/ 2146301 h 2146301"/>
              <a:gd name="connsiteX12" fmla="*/ 851537 w 2014538"/>
              <a:gd name="connsiteY12" fmla="*/ 2078802 h 2146301"/>
              <a:gd name="connsiteX13" fmla="*/ 851537 w 2014538"/>
              <a:gd name="connsiteY13" fmla="*/ 929919 h 2146301"/>
              <a:gd name="connsiteX14" fmla="*/ 0 w 2014538"/>
              <a:gd name="connsiteY14" fmla="*/ 555892 h 2146301"/>
              <a:gd name="connsiteX15" fmla="*/ 0 w 2014538"/>
              <a:gd name="connsiteY15" fmla="*/ 408651 h 2146301"/>
              <a:gd name="connsiteX16" fmla="*/ 0 w 2014538"/>
              <a:gd name="connsiteY16" fmla="*/ 407988 h 2146301"/>
              <a:gd name="connsiteX17" fmla="*/ 784 w 2014538"/>
              <a:gd name="connsiteY17" fmla="*/ 408315 h 2146301"/>
              <a:gd name="connsiteX0" fmla="*/ 951497 w 2014538"/>
              <a:gd name="connsiteY0" fmla="*/ 0 h 2146301"/>
              <a:gd name="connsiteX1" fmla="*/ 2013766 w 2014538"/>
              <a:gd name="connsiteY1" fmla="*/ 408355 h 2146301"/>
              <a:gd name="connsiteX2" fmla="*/ 2014538 w 2014538"/>
              <a:gd name="connsiteY2" fmla="*/ 407988 h 2146301"/>
              <a:gd name="connsiteX3" fmla="*/ 2014489 w 2014538"/>
              <a:gd name="connsiteY3" fmla="*/ 408633 h 2146301"/>
              <a:gd name="connsiteX4" fmla="*/ 2014538 w 2014538"/>
              <a:gd name="connsiteY4" fmla="*/ 408651 h 2146301"/>
              <a:gd name="connsiteX5" fmla="*/ 2014486 w 2014538"/>
              <a:gd name="connsiteY5" fmla="*/ 408676 h 2146301"/>
              <a:gd name="connsiteX6" fmla="*/ 1921291 w 2014538"/>
              <a:gd name="connsiteY6" fmla="*/ 1641841 h 2146301"/>
              <a:gd name="connsiteX7" fmla="*/ 1012825 w 2014538"/>
              <a:gd name="connsiteY7" fmla="*/ 2146301 h 2146301"/>
              <a:gd name="connsiteX8" fmla="*/ 1073883 w 2014538"/>
              <a:gd name="connsiteY8" fmla="*/ 855510 h 2146301"/>
              <a:gd name="connsiteX9" fmla="*/ 1073560 w 2014538"/>
              <a:gd name="connsiteY9" fmla="*/ 855663 h 2146301"/>
              <a:gd name="connsiteX10" fmla="*/ 1012043 w 2014538"/>
              <a:gd name="connsiteY10" fmla="*/ 2146301 h 2146301"/>
              <a:gd name="connsiteX11" fmla="*/ 851537 w 2014538"/>
              <a:gd name="connsiteY11" fmla="*/ 2078802 h 2146301"/>
              <a:gd name="connsiteX12" fmla="*/ 851537 w 2014538"/>
              <a:gd name="connsiteY12" fmla="*/ 929919 h 2146301"/>
              <a:gd name="connsiteX13" fmla="*/ 0 w 2014538"/>
              <a:gd name="connsiteY13" fmla="*/ 555892 h 2146301"/>
              <a:gd name="connsiteX14" fmla="*/ 0 w 2014538"/>
              <a:gd name="connsiteY14" fmla="*/ 408651 h 2146301"/>
              <a:gd name="connsiteX15" fmla="*/ 0 w 2014538"/>
              <a:gd name="connsiteY15" fmla="*/ 407988 h 2146301"/>
              <a:gd name="connsiteX16" fmla="*/ 784 w 2014538"/>
              <a:gd name="connsiteY16" fmla="*/ 408315 h 2146301"/>
              <a:gd name="connsiteX17" fmla="*/ 951497 w 2014538"/>
              <a:gd name="connsiteY17" fmla="*/ 0 h 2146301"/>
              <a:gd name="connsiteX0" fmla="*/ 951497 w 2014538"/>
              <a:gd name="connsiteY0" fmla="*/ 0 h 2146301"/>
              <a:gd name="connsiteX1" fmla="*/ 2013766 w 2014538"/>
              <a:gd name="connsiteY1" fmla="*/ 408355 h 2146301"/>
              <a:gd name="connsiteX2" fmla="*/ 2014538 w 2014538"/>
              <a:gd name="connsiteY2" fmla="*/ 407988 h 2146301"/>
              <a:gd name="connsiteX3" fmla="*/ 2014489 w 2014538"/>
              <a:gd name="connsiteY3" fmla="*/ 408633 h 2146301"/>
              <a:gd name="connsiteX4" fmla="*/ 2014538 w 2014538"/>
              <a:gd name="connsiteY4" fmla="*/ 408651 h 2146301"/>
              <a:gd name="connsiteX5" fmla="*/ 2014486 w 2014538"/>
              <a:gd name="connsiteY5" fmla="*/ 408676 h 2146301"/>
              <a:gd name="connsiteX6" fmla="*/ 1921291 w 2014538"/>
              <a:gd name="connsiteY6" fmla="*/ 1641841 h 2146301"/>
              <a:gd name="connsiteX7" fmla="*/ 1012825 w 2014538"/>
              <a:gd name="connsiteY7" fmla="*/ 2146301 h 2146301"/>
              <a:gd name="connsiteX8" fmla="*/ 1073883 w 2014538"/>
              <a:gd name="connsiteY8" fmla="*/ 855510 h 2146301"/>
              <a:gd name="connsiteX9" fmla="*/ 1012043 w 2014538"/>
              <a:gd name="connsiteY9" fmla="*/ 2146301 h 2146301"/>
              <a:gd name="connsiteX10" fmla="*/ 851537 w 2014538"/>
              <a:gd name="connsiteY10" fmla="*/ 2078802 h 2146301"/>
              <a:gd name="connsiteX11" fmla="*/ 851537 w 2014538"/>
              <a:gd name="connsiteY11" fmla="*/ 929919 h 2146301"/>
              <a:gd name="connsiteX12" fmla="*/ 0 w 2014538"/>
              <a:gd name="connsiteY12" fmla="*/ 555892 h 2146301"/>
              <a:gd name="connsiteX13" fmla="*/ 0 w 2014538"/>
              <a:gd name="connsiteY13" fmla="*/ 408651 h 2146301"/>
              <a:gd name="connsiteX14" fmla="*/ 0 w 2014538"/>
              <a:gd name="connsiteY14" fmla="*/ 407988 h 2146301"/>
              <a:gd name="connsiteX15" fmla="*/ 784 w 2014538"/>
              <a:gd name="connsiteY15" fmla="*/ 408315 h 2146301"/>
              <a:gd name="connsiteX16" fmla="*/ 951497 w 2014538"/>
              <a:gd name="connsiteY16" fmla="*/ 0 h 2146301"/>
              <a:gd name="connsiteX0" fmla="*/ 951497 w 2014538"/>
              <a:gd name="connsiteY0" fmla="*/ 0 h 2146301"/>
              <a:gd name="connsiteX1" fmla="*/ 2013766 w 2014538"/>
              <a:gd name="connsiteY1" fmla="*/ 408355 h 2146301"/>
              <a:gd name="connsiteX2" fmla="*/ 2014538 w 2014538"/>
              <a:gd name="connsiteY2" fmla="*/ 407988 h 2146301"/>
              <a:gd name="connsiteX3" fmla="*/ 2014489 w 2014538"/>
              <a:gd name="connsiteY3" fmla="*/ 408633 h 2146301"/>
              <a:gd name="connsiteX4" fmla="*/ 2014538 w 2014538"/>
              <a:gd name="connsiteY4" fmla="*/ 408651 h 2146301"/>
              <a:gd name="connsiteX5" fmla="*/ 2014486 w 2014538"/>
              <a:gd name="connsiteY5" fmla="*/ 408676 h 2146301"/>
              <a:gd name="connsiteX6" fmla="*/ 1921291 w 2014538"/>
              <a:gd name="connsiteY6" fmla="*/ 1641841 h 2146301"/>
              <a:gd name="connsiteX7" fmla="*/ 1012825 w 2014538"/>
              <a:gd name="connsiteY7" fmla="*/ 2146301 h 2146301"/>
              <a:gd name="connsiteX8" fmla="*/ 1012043 w 2014538"/>
              <a:gd name="connsiteY8" fmla="*/ 2146301 h 2146301"/>
              <a:gd name="connsiteX9" fmla="*/ 851537 w 2014538"/>
              <a:gd name="connsiteY9" fmla="*/ 2078802 h 2146301"/>
              <a:gd name="connsiteX10" fmla="*/ 851537 w 2014538"/>
              <a:gd name="connsiteY10" fmla="*/ 929919 h 2146301"/>
              <a:gd name="connsiteX11" fmla="*/ 0 w 2014538"/>
              <a:gd name="connsiteY11" fmla="*/ 555892 h 2146301"/>
              <a:gd name="connsiteX12" fmla="*/ 0 w 2014538"/>
              <a:gd name="connsiteY12" fmla="*/ 408651 h 2146301"/>
              <a:gd name="connsiteX13" fmla="*/ 0 w 2014538"/>
              <a:gd name="connsiteY13" fmla="*/ 407988 h 2146301"/>
              <a:gd name="connsiteX14" fmla="*/ 784 w 2014538"/>
              <a:gd name="connsiteY14" fmla="*/ 408315 h 2146301"/>
              <a:gd name="connsiteX15" fmla="*/ 951497 w 2014538"/>
              <a:gd name="connsiteY15" fmla="*/ 0 h 214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14538" h="2146301">
                <a:moveTo>
                  <a:pt x="951497" y="0"/>
                </a:moveTo>
                <a:lnTo>
                  <a:pt x="2013766" y="408355"/>
                </a:lnTo>
                <a:lnTo>
                  <a:pt x="2014538" y="407988"/>
                </a:lnTo>
                <a:cubicBezTo>
                  <a:pt x="2014522" y="408203"/>
                  <a:pt x="2014505" y="408418"/>
                  <a:pt x="2014489" y="408633"/>
                </a:cubicBezTo>
                <a:lnTo>
                  <a:pt x="2014538" y="408651"/>
                </a:lnTo>
                <a:cubicBezTo>
                  <a:pt x="2014521" y="408659"/>
                  <a:pt x="2014503" y="408668"/>
                  <a:pt x="2014486" y="408676"/>
                </a:cubicBezTo>
                <a:lnTo>
                  <a:pt x="1921291" y="1641841"/>
                </a:lnTo>
                <a:lnTo>
                  <a:pt x="1012825" y="2146301"/>
                </a:lnTo>
                <a:lnTo>
                  <a:pt x="1012043" y="2146301"/>
                </a:lnTo>
                <a:lnTo>
                  <a:pt x="851537" y="2078802"/>
                </a:lnTo>
                <a:lnTo>
                  <a:pt x="851537" y="929919"/>
                </a:lnTo>
                <a:lnTo>
                  <a:pt x="0" y="555892"/>
                </a:lnTo>
                <a:lnTo>
                  <a:pt x="0" y="408651"/>
                </a:lnTo>
                <a:lnTo>
                  <a:pt x="0" y="407988"/>
                </a:lnTo>
                <a:lnTo>
                  <a:pt x="784" y="408315"/>
                </a:lnTo>
                <a:lnTo>
                  <a:pt x="951497" y="0"/>
                </a:lnTo>
                <a:close/>
              </a:path>
            </a:pathLst>
          </a:custGeom>
          <a:solidFill>
            <a:srgbClr val="F0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45A2D7E9-08B9-EB4D-A377-F5AFC62CC9D9}"/>
              </a:ext>
            </a:extLst>
          </p:cNvPr>
          <p:cNvSpPr>
            <a:spLocks/>
          </p:cNvSpPr>
          <p:nvPr/>
        </p:nvSpPr>
        <p:spPr bwMode="auto">
          <a:xfrm>
            <a:off x="7069062" y="821035"/>
            <a:ext cx="631565" cy="672873"/>
          </a:xfrm>
          <a:custGeom>
            <a:avLst/>
            <a:gdLst>
              <a:gd name="connsiteX0" fmla="*/ 951497 w 2014538"/>
              <a:gd name="connsiteY0" fmla="*/ 0 h 2146301"/>
              <a:gd name="connsiteX1" fmla="*/ 2013766 w 2014538"/>
              <a:gd name="connsiteY1" fmla="*/ 408355 h 2146301"/>
              <a:gd name="connsiteX2" fmla="*/ 2014538 w 2014538"/>
              <a:gd name="connsiteY2" fmla="*/ 407988 h 2146301"/>
              <a:gd name="connsiteX3" fmla="*/ 2014489 w 2014538"/>
              <a:gd name="connsiteY3" fmla="*/ 408633 h 2146301"/>
              <a:gd name="connsiteX4" fmla="*/ 2014538 w 2014538"/>
              <a:gd name="connsiteY4" fmla="*/ 408651 h 2146301"/>
              <a:gd name="connsiteX5" fmla="*/ 2014486 w 2014538"/>
              <a:gd name="connsiteY5" fmla="*/ 408676 h 2146301"/>
              <a:gd name="connsiteX6" fmla="*/ 1921291 w 2014538"/>
              <a:gd name="connsiteY6" fmla="*/ 1641841 h 2146301"/>
              <a:gd name="connsiteX7" fmla="*/ 1012825 w 2014538"/>
              <a:gd name="connsiteY7" fmla="*/ 2146301 h 2146301"/>
              <a:gd name="connsiteX8" fmla="*/ 1073883 w 2014538"/>
              <a:gd name="connsiteY8" fmla="*/ 855510 h 2146301"/>
              <a:gd name="connsiteX9" fmla="*/ 1073560 w 2014538"/>
              <a:gd name="connsiteY9" fmla="*/ 855663 h 2146301"/>
              <a:gd name="connsiteX10" fmla="*/ 1073103 w 2014538"/>
              <a:gd name="connsiteY10" fmla="*/ 855473 h 2146301"/>
              <a:gd name="connsiteX11" fmla="*/ 1012043 w 2014538"/>
              <a:gd name="connsiteY11" fmla="*/ 2146301 h 2146301"/>
              <a:gd name="connsiteX12" fmla="*/ 851537 w 2014538"/>
              <a:gd name="connsiteY12" fmla="*/ 2078802 h 2146301"/>
              <a:gd name="connsiteX13" fmla="*/ 851537 w 2014538"/>
              <a:gd name="connsiteY13" fmla="*/ 929919 h 2146301"/>
              <a:gd name="connsiteX14" fmla="*/ 0 w 2014538"/>
              <a:gd name="connsiteY14" fmla="*/ 555892 h 2146301"/>
              <a:gd name="connsiteX15" fmla="*/ 0 w 2014538"/>
              <a:gd name="connsiteY15" fmla="*/ 408651 h 2146301"/>
              <a:gd name="connsiteX16" fmla="*/ 0 w 2014538"/>
              <a:gd name="connsiteY16" fmla="*/ 407988 h 2146301"/>
              <a:gd name="connsiteX17" fmla="*/ 784 w 2014538"/>
              <a:gd name="connsiteY17" fmla="*/ 408315 h 2146301"/>
              <a:gd name="connsiteX0" fmla="*/ 951497 w 2014538"/>
              <a:gd name="connsiteY0" fmla="*/ 0 h 2146301"/>
              <a:gd name="connsiteX1" fmla="*/ 2013766 w 2014538"/>
              <a:gd name="connsiteY1" fmla="*/ 408355 h 2146301"/>
              <a:gd name="connsiteX2" fmla="*/ 2014538 w 2014538"/>
              <a:gd name="connsiteY2" fmla="*/ 407988 h 2146301"/>
              <a:gd name="connsiteX3" fmla="*/ 2014489 w 2014538"/>
              <a:gd name="connsiteY3" fmla="*/ 408633 h 2146301"/>
              <a:gd name="connsiteX4" fmla="*/ 2014538 w 2014538"/>
              <a:gd name="connsiteY4" fmla="*/ 408651 h 2146301"/>
              <a:gd name="connsiteX5" fmla="*/ 2014486 w 2014538"/>
              <a:gd name="connsiteY5" fmla="*/ 408676 h 2146301"/>
              <a:gd name="connsiteX6" fmla="*/ 1921291 w 2014538"/>
              <a:gd name="connsiteY6" fmla="*/ 1641841 h 2146301"/>
              <a:gd name="connsiteX7" fmla="*/ 1012825 w 2014538"/>
              <a:gd name="connsiteY7" fmla="*/ 2146301 h 2146301"/>
              <a:gd name="connsiteX8" fmla="*/ 1073883 w 2014538"/>
              <a:gd name="connsiteY8" fmla="*/ 855510 h 2146301"/>
              <a:gd name="connsiteX9" fmla="*/ 1073560 w 2014538"/>
              <a:gd name="connsiteY9" fmla="*/ 855663 h 2146301"/>
              <a:gd name="connsiteX10" fmla="*/ 1012043 w 2014538"/>
              <a:gd name="connsiteY10" fmla="*/ 2146301 h 2146301"/>
              <a:gd name="connsiteX11" fmla="*/ 851537 w 2014538"/>
              <a:gd name="connsiteY11" fmla="*/ 2078802 h 2146301"/>
              <a:gd name="connsiteX12" fmla="*/ 851537 w 2014538"/>
              <a:gd name="connsiteY12" fmla="*/ 929919 h 2146301"/>
              <a:gd name="connsiteX13" fmla="*/ 0 w 2014538"/>
              <a:gd name="connsiteY13" fmla="*/ 555892 h 2146301"/>
              <a:gd name="connsiteX14" fmla="*/ 0 w 2014538"/>
              <a:gd name="connsiteY14" fmla="*/ 408651 h 2146301"/>
              <a:gd name="connsiteX15" fmla="*/ 0 w 2014538"/>
              <a:gd name="connsiteY15" fmla="*/ 407988 h 2146301"/>
              <a:gd name="connsiteX16" fmla="*/ 784 w 2014538"/>
              <a:gd name="connsiteY16" fmla="*/ 408315 h 2146301"/>
              <a:gd name="connsiteX17" fmla="*/ 951497 w 2014538"/>
              <a:gd name="connsiteY17" fmla="*/ 0 h 2146301"/>
              <a:gd name="connsiteX0" fmla="*/ 951497 w 2014538"/>
              <a:gd name="connsiteY0" fmla="*/ 0 h 2146301"/>
              <a:gd name="connsiteX1" fmla="*/ 2013766 w 2014538"/>
              <a:gd name="connsiteY1" fmla="*/ 408355 h 2146301"/>
              <a:gd name="connsiteX2" fmla="*/ 2014538 w 2014538"/>
              <a:gd name="connsiteY2" fmla="*/ 407988 h 2146301"/>
              <a:gd name="connsiteX3" fmla="*/ 2014489 w 2014538"/>
              <a:gd name="connsiteY3" fmla="*/ 408633 h 2146301"/>
              <a:gd name="connsiteX4" fmla="*/ 2014538 w 2014538"/>
              <a:gd name="connsiteY4" fmla="*/ 408651 h 2146301"/>
              <a:gd name="connsiteX5" fmla="*/ 2014486 w 2014538"/>
              <a:gd name="connsiteY5" fmla="*/ 408676 h 2146301"/>
              <a:gd name="connsiteX6" fmla="*/ 1921291 w 2014538"/>
              <a:gd name="connsiteY6" fmla="*/ 1641841 h 2146301"/>
              <a:gd name="connsiteX7" fmla="*/ 1012825 w 2014538"/>
              <a:gd name="connsiteY7" fmla="*/ 2146301 h 2146301"/>
              <a:gd name="connsiteX8" fmla="*/ 1073883 w 2014538"/>
              <a:gd name="connsiteY8" fmla="*/ 855510 h 2146301"/>
              <a:gd name="connsiteX9" fmla="*/ 1012043 w 2014538"/>
              <a:gd name="connsiteY9" fmla="*/ 2146301 h 2146301"/>
              <a:gd name="connsiteX10" fmla="*/ 851537 w 2014538"/>
              <a:gd name="connsiteY10" fmla="*/ 2078802 h 2146301"/>
              <a:gd name="connsiteX11" fmla="*/ 851537 w 2014538"/>
              <a:gd name="connsiteY11" fmla="*/ 929919 h 2146301"/>
              <a:gd name="connsiteX12" fmla="*/ 0 w 2014538"/>
              <a:gd name="connsiteY12" fmla="*/ 555892 h 2146301"/>
              <a:gd name="connsiteX13" fmla="*/ 0 w 2014538"/>
              <a:gd name="connsiteY13" fmla="*/ 408651 h 2146301"/>
              <a:gd name="connsiteX14" fmla="*/ 0 w 2014538"/>
              <a:gd name="connsiteY14" fmla="*/ 407988 h 2146301"/>
              <a:gd name="connsiteX15" fmla="*/ 784 w 2014538"/>
              <a:gd name="connsiteY15" fmla="*/ 408315 h 2146301"/>
              <a:gd name="connsiteX16" fmla="*/ 951497 w 2014538"/>
              <a:gd name="connsiteY16" fmla="*/ 0 h 2146301"/>
              <a:gd name="connsiteX0" fmla="*/ 951497 w 2014538"/>
              <a:gd name="connsiteY0" fmla="*/ 0 h 2146301"/>
              <a:gd name="connsiteX1" fmla="*/ 2013766 w 2014538"/>
              <a:gd name="connsiteY1" fmla="*/ 408355 h 2146301"/>
              <a:gd name="connsiteX2" fmla="*/ 2014538 w 2014538"/>
              <a:gd name="connsiteY2" fmla="*/ 407988 h 2146301"/>
              <a:gd name="connsiteX3" fmla="*/ 2014489 w 2014538"/>
              <a:gd name="connsiteY3" fmla="*/ 408633 h 2146301"/>
              <a:gd name="connsiteX4" fmla="*/ 2014538 w 2014538"/>
              <a:gd name="connsiteY4" fmla="*/ 408651 h 2146301"/>
              <a:gd name="connsiteX5" fmla="*/ 2014486 w 2014538"/>
              <a:gd name="connsiteY5" fmla="*/ 408676 h 2146301"/>
              <a:gd name="connsiteX6" fmla="*/ 1921291 w 2014538"/>
              <a:gd name="connsiteY6" fmla="*/ 1641841 h 2146301"/>
              <a:gd name="connsiteX7" fmla="*/ 1012825 w 2014538"/>
              <a:gd name="connsiteY7" fmla="*/ 2146301 h 2146301"/>
              <a:gd name="connsiteX8" fmla="*/ 1012043 w 2014538"/>
              <a:gd name="connsiteY8" fmla="*/ 2146301 h 2146301"/>
              <a:gd name="connsiteX9" fmla="*/ 851537 w 2014538"/>
              <a:gd name="connsiteY9" fmla="*/ 2078802 h 2146301"/>
              <a:gd name="connsiteX10" fmla="*/ 851537 w 2014538"/>
              <a:gd name="connsiteY10" fmla="*/ 929919 h 2146301"/>
              <a:gd name="connsiteX11" fmla="*/ 0 w 2014538"/>
              <a:gd name="connsiteY11" fmla="*/ 555892 h 2146301"/>
              <a:gd name="connsiteX12" fmla="*/ 0 w 2014538"/>
              <a:gd name="connsiteY12" fmla="*/ 408651 h 2146301"/>
              <a:gd name="connsiteX13" fmla="*/ 0 w 2014538"/>
              <a:gd name="connsiteY13" fmla="*/ 407988 h 2146301"/>
              <a:gd name="connsiteX14" fmla="*/ 784 w 2014538"/>
              <a:gd name="connsiteY14" fmla="*/ 408315 h 2146301"/>
              <a:gd name="connsiteX15" fmla="*/ 951497 w 2014538"/>
              <a:gd name="connsiteY15" fmla="*/ 0 h 214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14538" h="2146301">
                <a:moveTo>
                  <a:pt x="951497" y="0"/>
                </a:moveTo>
                <a:lnTo>
                  <a:pt x="2013766" y="408355"/>
                </a:lnTo>
                <a:lnTo>
                  <a:pt x="2014538" y="407988"/>
                </a:lnTo>
                <a:cubicBezTo>
                  <a:pt x="2014522" y="408203"/>
                  <a:pt x="2014505" y="408418"/>
                  <a:pt x="2014489" y="408633"/>
                </a:cubicBezTo>
                <a:lnTo>
                  <a:pt x="2014538" y="408651"/>
                </a:lnTo>
                <a:cubicBezTo>
                  <a:pt x="2014521" y="408659"/>
                  <a:pt x="2014503" y="408668"/>
                  <a:pt x="2014486" y="408676"/>
                </a:cubicBezTo>
                <a:lnTo>
                  <a:pt x="1921291" y="1641841"/>
                </a:lnTo>
                <a:lnTo>
                  <a:pt x="1012825" y="2146301"/>
                </a:lnTo>
                <a:lnTo>
                  <a:pt x="1012043" y="2146301"/>
                </a:lnTo>
                <a:lnTo>
                  <a:pt x="851537" y="2078802"/>
                </a:lnTo>
                <a:lnTo>
                  <a:pt x="851537" y="929919"/>
                </a:lnTo>
                <a:lnTo>
                  <a:pt x="0" y="555892"/>
                </a:lnTo>
                <a:lnTo>
                  <a:pt x="0" y="408651"/>
                </a:lnTo>
                <a:lnTo>
                  <a:pt x="0" y="407988"/>
                </a:lnTo>
                <a:lnTo>
                  <a:pt x="784" y="408315"/>
                </a:lnTo>
                <a:lnTo>
                  <a:pt x="951497" y="0"/>
                </a:lnTo>
                <a:close/>
              </a:path>
            </a:pathLst>
          </a:custGeom>
          <a:solidFill>
            <a:srgbClr val="C13018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58" name="Freeform 157">
            <a:extLst>
              <a:ext uri="{FF2B5EF4-FFF2-40B4-BE49-F238E27FC236}">
                <a16:creationId xmlns:a16="http://schemas.microsoft.com/office/drawing/2014/main" id="{B5178878-CAA3-4F4F-961B-E15B89E60D07}"/>
              </a:ext>
            </a:extLst>
          </p:cNvPr>
          <p:cNvSpPr>
            <a:spLocks/>
          </p:cNvSpPr>
          <p:nvPr/>
        </p:nvSpPr>
        <p:spPr bwMode="auto">
          <a:xfrm>
            <a:off x="7069062" y="948941"/>
            <a:ext cx="336437" cy="544967"/>
          </a:xfrm>
          <a:custGeom>
            <a:avLst/>
            <a:gdLst>
              <a:gd name="T0" fmla="*/ 0 w 5409"/>
              <a:gd name="T1" fmla="*/ 0 h 8756"/>
              <a:gd name="T2" fmla="*/ 0 w 5409"/>
              <a:gd name="T3" fmla="*/ 745 h 8756"/>
              <a:gd name="T4" fmla="*/ 4292 w 5409"/>
              <a:gd name="T5" fmla="*/ 2629 h 8756"/>
              <a:gd name="T6" fmla="*/ 4292 w 5409"/>
              <a:gd name="T7" fmla="*/ 8416 h 8756"/>
              <a:gd name="T8" fmla="*/ 5101 w 5409"/>
              <a:gd name="T9" fmla="*/ 8756 h 8756"/>
              <a:gd name="T10" fmla="*/ 5409 w 5409"/>
              <a:gd name="T11" fmla="*/ 2249 h 8756"/>
              <a:gd name="T12" fmla="*/ 0 w 5409"/>
              <a:gd name="T13" fmla="*/ 0 h 8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09" h="8756">
                <a:moveTo>
                  <a:pt x="0" y="0"/>
                </a:moveTo>
                <a:lnTo>
                  <a:pt x="0" y="745"/>
                </a:lnTo>
                <a:lnTo>
                  <a:pt x="4292" y="2629"/>
                </a:lnTo>
                <a:lnTo>
                  <a:pt x="4292" y="8416"/>
                </a:lnTo>
                <a:lnTo>
                  <a:pt x="5101" y="8756"/>
                </a:lnTo>
                <a:lnTo>
                  <a:pt x="5409" y="22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59" name="Freeform 158">
            <a:extLst>
              <a:ext uri="{FF2B5EF4-FFF2-40B4-BE49-F238E27FC236}">
                <a16:creationId xmlns:a16="http://schemas.microsoft.com/office/drawing/2014/main" id="{0C565A9B-3CFA-FF46-8C29-C864EA8042B7}"/>
              </a:ext>
            </a:extLst>
          </p:cNvPr>
          <p:cNvSpPr>
            <a:spLocks/>
          </p:cNvSpPr>
          <p:nvPr/>
        </p:nvSpPr>
        <p:spPr bwMode="auto">
          <a:xfrm>
            <a:off x="7069062" y="821035"/>
            <a:ext cx="631565" cy="268254"/>
          </a:xfrm>
          <a:custGeom>
            <a:avLst/>
            <a:gdLst>
              <a:gd name="T0" fmla="*/ 5409 w 10150"/>
              <a:gd name="T1" fmla="*/ 4305 h 4305"/>
              <a:gd name="T2" fmla="*/ 0 w 10150"/>
              <a:gd name="T3" fmla="*/ 2056 h 4305"/>
              <a:gd name="T4" fmla="*/ 4794 w 10150"/>
              <a:gd name="T5" fmla="*/ 0 h 4305"/>
              <a:gd name="T6" fmla="*/ 10150 w 10150"/>
              <a:gd name="T7" fmla="*/ 2056 h 4305"/>
              <a:gd name="T8" fmla="*/ 5409 w 10150"/>
              <a:gd name="T9" fmla="*/ 4305 h 4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50" h="4305">
                <a:moveTo>
                  <a:pt x="5409" y="4305"/>
                </a:moveTo>
                <a:lnTo>
                  <a:pt x="0" y="2056"/>
                </a:lnTo>
                <a:lnTo>
                  <a:pt x="4794" y="0"/>
                </a:lnTo>
                <a:lnTo>
                  <a:pt x="10150" y="2056"/>
                </a:lnTo>
                <a:lnTo>
                  <a:pt x="5409" y="430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8D7446C5-EE9C-2148-8226-824A575F096E}"/>
              </a:ext>
            </a:extLst>
          </p:cNvPr>
          <p:cNvSpPr>
            <a:spLocks/>
          </p:cNvSpPr>
          <p:nvPr/>
        </p:nvSpPr>
        <p:spPr bwMode="auto">
          <a:xfrm>
            <a:off x="7386585" y="948940"/>
            <a:ext cx="314041" cy="544967"/>
          </a:xfrm>
          <a:custGeom>
            <a:avLst/>
            <a:gdLst>
              <a:gd name="T0" fmla="*/ 308 w 5049"/>
              <a:gd name="T1" fmla="*/ 2249 h 8756"/>
              <a:gd name="T2" fmla="*/ 0 w 5049"/>
              <a:gd name="T3" fmla="*/ 8756 h 8756"/>
              <a:gd name="T4" fmla="*/ 4579 w 5049"/>
              <a:gd name="T5" fmla="*/ 6215 h 8756"/>
              <a:gd name="T6" fmla="*/ 5049 w 5049"/>
              <a:gd name="T7" fmla="*/ 0 h 8756"/>
              <a:gd name="T8" fmla="*/ 308 w 5049"/>
              <a:gd name="T9" fmla="*/ 2249 h 8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9" h="8756">
                <a:moveTo>
                  <a:pt x="308" y="2249"/>
                </a:moveTo>
                <a:lnTo>
                  <a:pt x="0" y="8756"/>
                </a:lnTo>
                <a:lnTo>
                  <a:pt x="4579" y="6215"/>
                </a:lnTo>
                <a:lnTo>
                  <a:pt x="5049" y="0"/>
                </a:lnTo>
                <a:lnTo>
                  <a:pt x="308" y="2249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61" name="Freeform 160">
            <a:extLst>
              <a:ext uri="{FF2B5EF4-FFF2-40B4-BE49-F238E27FC236}">
                <a16:creationId xmlns:a16="http://schemas.microsoft.com/office/drawing/2014/main" id="{0558BD6C-1F04-614A-9F94-308A8C24605A}"/>
              </a:ext>
            </a:extLst>
          </p:cNvPr>
          <p:cNvSpPr>
            <a:spLocks/>
          </p:cNvSpPr>
          <p:nvPr/>
        </p:nvSpPr>
        <p:spPr bwMode="auto">
          <a:xfrm>
            <a:off x="6698782" y="961382"/>
            <a:ext cx="671877" cy="724632"/>
          </a:xfrm>
          <a:custGeom>
            <a:avLst/>
            <a:gdLst>
              <a:gd name="connsiteX0" fmla="*/ 1073250 w 2143125"/>
              <a:gd name="connsiteY0" fmla="*/ 0 h 2311401"/>
              <a:gd name="connsiteX1" fmla="*/ 2142582 w 2143125"/>
              <a:gd name="connsiteY1" fmla="*/ 455872 h 2311401"/>
              <a:gd name="connsiteX2" fmla="*/ 2143125 w 2143125"/>
              <a:gd name="connsiteY2" fmla="*/ 455613 h 2311401"/>
              <a:gd name="connsiteX3" fmla="*/ 2143107 w 2143125"/>
              <a:gd name="connsiteY3" fmla="*/ 456096 h 2311401"/>
              <a:gd name="connsiteX4" fmla="*/ 2143125 w 2143125"/>
              <a:gd name="connsiteY4" fmla="*/ 456103 h 2311401"/>
              <a:gd name="connsiteX5" fmla="*/ 2143107 w 2143125"/>
              <a:gd name="connsiteY5" fmla="*/ 456112 h 2311401"/>
              <a:gd name="connsiteX6" fmla="*/ 2095068 w 2143125"/>
              <a:gd name="connsiteY6" fmla="*/ 1752780 h 2311401"/>
              <a:gd name="connsiteX7" fmla="*/ 1073150 w 2143125"/>
              <a:gd name="connsiteY7" fmla="*/ 2311401 h 2311401"/>
              <a:gd name="connsiteX8" fmla="*/ 48247 w 2143125"/>
              <a:gd name="connsiteY8" fmla="*/ 1752780 h 2311401"/>
              <a:gd name="connsiteX9" fmla="*/ 19 w 2143125"/>
              <a:gd name="connsiteY9" fmla="*/ 456112 h 2311401"/>
              <a:gd name="connsiteX10" fmla="*/ 0 w 2143125"/>
              <a:gd name="connsiteY10" fmla="*/ 456103 h 2311401"/>
              <a:gd name="connsiteX11" fmla="*/ 18 w 2143125"/>
              <a:gd name="connsiteY11" fmla="*/ 456096 h 2311401"/>
              <a:gd name="connsiteX12" fmla="*/ 0 w 2143125"/>
              <a:gd name="connsiteY12" fmla="*/ 455613 h 2311401"/>
              <a:gd name="connsiteX13" fmla="*/ 544 w 2143125"/>
              <a:gd name="connsiteY13" fmla="*/ 455872 h 231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3125" h="2311401">
                <a:moveTo>
                  <a:pt x="1073250" y="0"/>
                </a:moveTo>
                <a:lnTo>
                  <a:pt x="2142582" y="455872"/>
                </a:lnTo>
                <a:lnTo>
                  <a:pt x="2143125" y="455613"/>
                </a:lnTo>
                <a:lnTo>
                  <a:pt x="2143107" y="456096"/>
                </a:lnTo>
                <a:lnTo>
                  <a:pt x="2143125" y="456103"/>
                </a:lnTo>
                <a:lnTo>
                  <a:pt x="2143107" y="456112"/>
                </a:lnTo>
                <a:lnTo>
                  <a:pt x="2095068" y="1752780"/>
                </a:lnTo>
                <a:lnTo>
                  <a:pt x="1073150" y="2311401"/>
                </a:lnTo>
                <a:lnTo>
                  <a:pt x="48247" y="1752780"/>
                </a:lnTo>
                <a:lnTo>
                  <a:pt x="19" y="456112"/>
                </a:lnTo>
                <a:lnTo>
                  <a:pt x="0" y="456103"/>
                </a:lnTo>
                <a:lnTo>
                  <a:pt x="18" y="456096"/>
                </a:lnTo>
                <a:lnTo>
                  <a:pt x="0" y="455613"/>
                </a:lnTo>
                <a:lnTo>
                  <a:pt x="544" y="455872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831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E4D2F4E8-B743-4C42-99A3-72B3BE389B92}"/>
              </a:ext>
            </a:extLst>
          </p:cNvPr>
          <p:cNvSpPr>
            <a:spLocks/>
          </p:cNvSpPr>
          <p:nvPr/>
        </p:nvSpPr>
        <p:spPr bwMode="auto">
          <a:xfrm>
            <a:off x="6698782" y="1104219"/>
            <a:ext cx="336437" cy="581796"/>
          </a:xfrm>
          <a:custGeom>
            <a:avLst/>
            <a:gdLst>
              <a:gd name="T0" fmla="*/ 0 w 5405"/>
              <a:gd name="T1" fmla="*/ 0 h 9355"/>
              <a:gd name="T2" fmla="*/ 243 w 5405"/>
              <a:gd name="T3" fmla="*/ 6539 h 9355"/>
              <a:gd name="T4" fmla="*/ 5405 w 5405"/>
              <a:gd name="T5" fmla="*/ 9355 h 9355"/>
              <a:gd name="T6" fmla="*/ 5405 w 5405"/>
              <a:gd name="T7" fmla="*/ 2573 h 9355"/>
              <a:gd name="T8" fmla="*/ 0 w 5405"/>
              <a:gd name="T9" fmla="*/ 0 h 9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05" h="9355">
                <a:moveTo>
                  <a:pt x="0" y="0"/>
                </a:moveTo>
                <a:lnTo>
                  <a:pt x="243" y="6539"/>
                </a:lnTo>
                <a:lnTo>
                  <a:pt x="5405" y="9355"/>
                </a:lnTo>
                <a:lnTo>
                  <a:pt x="5405" y="25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B8E77A32-6C40-B64B-A34F-42C61F57D7E0}"/>
              </a:ext>
            </a:extLst>
          </p:cNvPr>
          <p:cNvSpPr>
            <a:spLocks/>
          </p:cNvSpPr>
          <p:nvPr/>
        </p:nvSpPr>
        <p:spPr bwMode="auto">
          <a:xfrm>
            <a:off x="7035219" y="1104219"/>
            <a:ext cx="335441" cy="581796"/>
          </a:xfrm>
          <a:custGeom>
            <a:avLst/>
            <a:gdLst>
              <a:gd name="T0" fmla="*/ 0 w 5388"/>
              <a:gd name="T1" fmla="*/ 2573 h 9355"/>
              <a:gd name="T2" fmla="*/ 5388 w 5388"/>
              <a:gd name="T3" fmla="*/ 0 h 9355"/>
              <a:gd name="T4" fmla="*/ 5146 w 5388"/>
              <a:gd name="T5" fmla="*/ 6539 h 9355"/>
              <a:gd name="T6" fmla="*/ 0 w 5388"/>
              <a:gd name="T7" fmla="*/ 9355 h 9355"/>
              <a:gd name="T8" fmla="*/ 0 w 5388"/>
              <a:gd name="T9" fmla="*/ 2573 h 9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8" h="9355">
                <a:moveTo>
                  <a:pt x="0" y="2573"/>
                </a:moveTo>
                <a:lnTo>
                  <a:pt x="5388" y="0"/>
                </a:lnTo>
                <a:lnTo>
                  <a:pt x="5146" y="6539"/>
                </a:lnTo>
                <a:lnTo>
                  <a:pt x="0" y="9355"/>
                </a:lnTo>
                <a:lnTo>
                  <a:pt x="0" y="257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64" name="Freeform 163">
            <a:extLst>
              <a:ext uri="{FF2B5EF4-FFF2-40B4-BE49-F238E27FC236}">
                <a16:creationId xmlns:a16="http://schemas.microsoft.com/office/drawing/2014/main" id="{1ADCE467-937C-194B-87F9-21684E66E3A2}"/>
              </a:ext>
            </a:extLst>
          </p:cNvPr>
          <p:cNvSpPr>
            <a:spLocks/>
          </p:cNvSpPr>
          <p:nvPr/>
        </p:nvSpPr>
        <p:spPr bwMode="auto">
          <a:xfrm>
            <a:off x="6698782" y="961381"/>
            <a:ext cx="671877" cy="303091"/>
          </a:xfrm>
          <a:custGeom>
            <a:avLst/>
            <a:gdLst>
              <a:gd name="T0" fmla="*/ 0 w 10793"/>
              <a:gd name="T1" fmla="*/ 2298 h 4871"/>
              <a:gd name="T2" fmla="*/ 5405 w 10793"/>
              <a:gd name="T3" fmla="*/ 0 h 4871"/>
              <a:gd name="T4" fmla="*/ 10793 w 10793"/>
              <a:gd name="T5" fmla="*/ 2298 h 4871"/>
              <a:gd name="T6" fmla="*/ 5405 w 10793"/>
              <a:gd name="T7" fmla="*/ 4871 h 4871"/>
              <a:gd name="T8" fmla="*/ 0 w 10793"/>
              <a:gd name="T9" fmla="*/ 2298 h 48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3" h="4871">
                <a:moveTo>
                  <a:pt x="0" y="2298"/>
                </a:moveTo>
                <a:lnTo>
                  <a:pt x="5405" y="0"/>
                </a:lnTo>
                <a:lnTo>
                  <a:pt x="10793" y="2298"/>
                </a:lnTo>
                <a:lnTo>
                  <a:pt x="5405" y="4871"/>
                </a:lnTo>
                <a:lnTo>
                  <a:pt x="0" y="229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 dirty="0"/>
          </a:p>
        </p:txBody>
      </p:sp>
      <p:sp>
        <p:nvSpPr>
          <p:cNvPr id="165" name="Freeform 164">
            <a:extLst>
              <a:ext uri="{FF2B5EF4-FFF2-40B4-BE49-F238E27FC236}">
                <a16:creationId xmlns:a16="http://schemas.microsoft.com/office/drawing/2014/main" id="{86D5856B-3B20-1646-B5DD-69AD95D213F3}"/>
              </a:ext>
            </a:extLst>
          </p:cNvPr>
          <p:cNvSpPr>
            <a:spLocks/>
          </p:cNvSpPr>
          <p:nvPr/>
        </p:nvSpPr>
        <p:spPr bwMode="auto">
          <a:xfrm>
            <a:off x="6714211" y="1551140"/>
            <a:ext cx="321008" cy="560893"/>
          </a:xfrm>
          <a:custGeom>
            <a:avLst/>
            <a:gdLst>
              <a:gd name="T0" fmla="*/ 5162 w 5162"/>
              <a:gd name="T1" fmla="*/ 9015 h 9015"/>
              <a:gd name="T2" fmla="*/ 5162 w 5162"/>
              <a:gd name="T3" fmla="*/ 2897 h 9015"/>
              <a:gd name="T4" fmla="*/ 0 w 5162"/>
              <a:gd name="T5" fmla="*/ 0 h 9015"/>
              <a:gd name="T6" fmla="*/ 243 w 5162"/>
              <a:gd name="T7" fmla="*/ 5907 h 9015"/>
              <a:gd name="T8" fmla="*/ 5162 w 5162"/>
              <a:gd name="T9" fmla="*/ 9015 h 9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62" h="9015">
                <a:moveTo>
                  <a:pt x="5162" y="9015"/>
                </a:moveTo>
                <a:lnTo>
                  <a:pt x="5162" y="2897"/>
                </a:lnTo>
                <a:lnTo>
                  <a:pt x="0" y="0"/>
                </a:lnTo>
                <a:lnTo>
                  <a:pt x="243" y="5907"/>
                </a:lnTo>
                <a:lnTo>
                  <a:pt x="5162" y="901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DC5CFB69-8D05-F342-90F1-1D6A7E359D77}"/>
              </a:ext>
            </a:extLst>
          </p:cNvPr>
          <p:cNvSpPr txBox="1"/>
          <p:nvPr/>
        </p:nvSpPr>
        <p:spPr>
          <a:xfrm>
            <a:off x="5655408" y="1093243"/>
            <a:ext cx="655949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923" b="1" dirty="0">
                <a:solidFill>
                  <a:schemeClr val="accent6">
                    <a:lumMod val="50000"/>
                  </a:schemeClr>
                </a:solidFill>
              </a:rPr>
              <a:t>Observed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261BD1E-F1B9-2145-A6D3-30486F18572D}"/>
              </a:ext>
            </a:extLst>
          </p:cNvPr>
          <p:cNvSpPr txBox="1"/>
          <p:nvPr/>
        </p:nvSpPr>
        <p:spPr>
          <a:xfrm rot="1545125">
            <a:off x="7080704" y="2135060"/>
            <a:ext cx="773868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923" b="1" dirty="0"/>
              <a:t>High reliability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1126EC4B-0BA3-E142-9736-76E03E7EC789}"/>
              </a:ext>
            </a:extLst>
          </p:cNvPr>
          <p:cNvSpPr txBox="1"/>
          <p:nvPr/>
        </p:nvSpPr>
        <p:spPr>
          <a:xfrm rot="1435707">
            <a:off x="7455501" y="1856641"/>
            <a:ext cx="679991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923" b="1" dirty="0"/>
              <a:t>Low reliability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1FB4ED7-9865-F249-AE00-BF7AC6053C98}"/>
              </a:ext>
            </a:extLst>
          </p:cNvPr>
          <p:cNvSpPr txBox="1"/>
          <p:nvPr/>
        </p:nvSpPr>
        <p:spPr>
          <a:xfrm>
            <a:off x="5666793" y="1469339"/>
            <a:ext cx="633507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923" b="1" dirty="0"/>
              <a:t>Potential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3D060CFB-278B-2C43-B2C6-F9813690EC27}"/>
              </a:ext>
            </a:extLst>
          </p:cNvPr>
          <p:cNvGrpSpPr/>
          <p:nvPr/>
        </p:nvGrpSpPr>
        <p:grpSpPr>
          <a:xfrm>
            <a:off x="5510842" y="1520503"/>
            <a:ext cx="131807" cy="142156"/>
            <a:chOff x="3694316" y="3313851"/>
            <a:chExt cx="126632" cy="136575"/>
          </a:xfrm>
        </p:grpSpPr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FC2F35E2-31CA-5448-94D1-F9104907C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316" y="3340772"/>
              <a:ext cx="63410" cy="109654"/>
            </a:xfrm>
            <a:custGeom>
              <a:avLst/>
              <a:gdLst>
                <a:gd name="T0" fmla="*/ 0 w 5405"/>
                <a:gd name="T1" fmla="*/ 0 h 9355"/>
                <a:gd name="T2" fmla="*/ 243 w 5405"/>
                <a:gd name="T3" fmla="*/ 6539 h 9355"/>
                <a:gd name="T4" fmla="*/ 5405 w 5405"/>
                <a:gd name="T5" fmla="*/ 9355 h 9355"/>
                <a:gd name="T6" fmla="*/ 5405 w 5405"/>
                <a:gd name="T7" fmla="*/ 2573 h 9355"/>
                <a:gd name="T8" fmla="*/ 0 w 5405"/>
                <a:gd name="T9" fmla="*/ 0 h 9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5" h="9355">
                  <a:moveTo>
                    <a:pt x="0" y="0"/>
                  </a:moveTo>
                  <a:lnTo>
                    <a:pt x="243" y="6539"/>
                  </a:lnTo>
                  <a:lnTo>
                    <a:pt x="5405" y="9355"/>
                  </a:lnTo>
                  <a:lnTo>
                    <a:pt x="5405" y="25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31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1BC4C7CA-40F2-554E-B6E6-0D77EABB7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726" y="3340772"/>
              <a:ext cx="63222" cy="109654"/>
            </a:xfrm>
            <a:custGeom>
              <a:avLst/>
              <a:gdLst>
                <a:gd name="T0" fmla="*/ 0 w 5388"/>
                <a:gd name="T1" fmla="*/ 2573 h 9355"/>
                <a:gd name="T2" fmla="*/ 5388 w 5388"/>
                <a:gd name="T3" fmla="*/ 0 h 9355"/>
                <a:gd name="T4" fmla="*/ 5146 w 5388"/>
                <a:gd name="T5" fmla="*/ 6539 h 9355"/>
                <a:gd name="T6" fmla="*/ 0 w 5388"/>
                <a:gd name="T7" fmla="*/ 9355 h 9355"/>
                <a:gd name="T8" fmla="*/ 0 w 5388"/>
                <a:gd name="T9" fmla="*/ 2573 h 9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8" h="9355">
                  <a:moveTo>
                    <a:pt x="0" y="2573"/>
                  </a:moveTo>
                  <a:lnTo>
                    <a:pt x="5388" y="0"/>
                  </a:lnTo>
                  <a:lnTo>
                    <a:pt x="5146" y="6539"/>
                  </a:lnTo>
                  <a:lnTo>
                    <a:pt x="0" y="9355"/>
                  </a:lnTo>
                  <a:lnTo>
                    <a:pt x="0" y="2573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31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8A06329C-7F16-844C-B8FA-E396F2C02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316" y="3313851"/>
              <a:ext cx="126632" cy="57125"/>
            </a:xfrm>
            <a:custGeom>
              <a:avLst/>
              <a:gdLst>
                <a:gd name="T0" fmla="*/ 0 w 10793"/>
                <a:gd name="T1" fmla="*/ 2298 h 4871"/>
                <a:gd name="T2" fmla="*/ 5405 w 10793"/>
                <a:gd name="T3" fmla="*/ 0 h 4871"/>
                <a:gd name="T4" fmla="*/ 10793 w 10793"/>
                <a:gd name="T5" fmla="*/ 2298 h 4871"/>
                <a:gd name="T6" fmla="*/ 5405 w 10793"/>
                <a:gd name="T7" fmla="*/ 4871 h 4871"/>
                <a:gd name="T8" fmla="*/ 0 w 10793"/>
                <a:gd name="T9" fmla="*/ 2298 h 4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3" h="4871">
                  <a:moveTo>
                    <a:pt x="0" y="2298"/>
                  </a:moveTo>
                  <a:lnTo>
                    <a:pt x="5405" y="0"/>
                  </a:lnTo>
                  <a:lnTo>
                    <a:pt x="10793" y="2298"/>
                  </a:lnTo>
                  <a:lnTo>
                    <a:pt x="5405" y="4871"/>
                  </a:lnTo>
                  <a:lnTo>
                    <a:pt x="0" y="229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31" dirty="0"/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B622B1FC-81CD-AD4B-9AF5-3B542D7BB9B6}"/>
              </a:ext>
            </a:extLst>
          </p:cNvPr>
          <p:cNvGrpSpPr/>
          <p:nvPr/>
        </p:nvGrpSpPr>
        <p:grpSpPr>
          <a:xfrm>
            <a:off x="5505386" y="1158382"/>
            <a:ext cx="131809" cy="142156"/>
            <a:chOff x="2986761" y="2841054"/>
            <a:chExt cx="126633" cy="136575"/>
          </a:xfrm>
        </p:grpSpPr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415C59E0-2E1E-684C-A5FB-4911CD95A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6761" y="2867975"/>
              <a:ext cx="63410" cy="109654"/>
            </a:xfrm>
            <a:custGeom>
              <a:avLst/>
              <a:gdLst>
                <a:gd name="T0" fmla="*/ 0 w 5405"/>
                <a:gd name="T1" fmla="*/ 0 h 9355"/>
                <a:gd name="T2" fmla="*/ 243 w 5405"/>
                <a:gd name="T3" fmla="*/ 6539 h 9355"/>
                <a:gd name="T4" fmla="*/ 5405 w 5405"/>
                <a:gd name="T5" fmla="*/ 9355 h 9355"/>
                <a:gd name="T6" fmla="*/ 5405 w 5405"/>
                <a:gd name="T7" fmla="*/ 2573 h 9355"/>
                <a:gd name="T8" fmla="*/ 0 w 5405"/>
                <a:gd name="T9" fmla="*/ 0 h 9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5" h="9355">
                  <a:moveTo>
                    <a:pt x="0" y="0"/>
                  </a:moveTo>
                  <a:lnTo>
                    <a:pt x="243" y="6539"/>
                  </a:lnTo>
                  <a:lnTo>
                    <a:pt x="5405" y="9355"/>
                  </a:lnTo>
                  <a:lnTo>
                    <a:pt x="5405" y="25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31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BF211CC3-8170-8C41-92F8-537CAF8F9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0172" y="2867975"/>
              <a:ext cx="63222" cy="109654"/>
            </a:xfrm>
            <a:custGeom>
              <a:avLst/>
              <a:gdLst>
                <a:gd name="T0" fmla="*/ 0 w 5388"/>
                <a:gd name="T1" fmla="*/ 2573 h 9355"/>
                <a:gd name="T2" fmla="*/ 5388 w 5388"/>
                <a:gd name="T3" fmla="*/ 0 h 9355"/>
                <a:gd name="T4" fmla="*/ 5146 w 5388"/>
                <a:gd name="T5" fmla="*/ 6539 h 9355"/>
                <a:gd name="T6" fmla="*/ 0 w 5388"/>
                <a:gd name="T7" fmla="*/ 9355 h 9355"/>
                <a:gd name="T8" fmla="*/ 0 w 5388"/>
                <a:gd name="T9" fmla="*/ 2573 h 9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8" h="9355">
                  <a:moveTo>
                    <a:pt x="0" y="2573"/>
                  </a:moveTo>
                  <a:lnTo>
                    <a:pt x="5388" y="0"/>
                  </a:lnTo>
                  <a:lnTo>
                    <a:pt x="5146" y="6539"/>
                  </a:lnTo>
                  <a:lnTo>
                    <a:pt x="0" y="9355"/>
                  </a:lnTo>
                  <a:lnTo>
                    <a:pt x="0" y="2573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31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0D6BF02C-53B2-7749-B97B-56C545CCC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6761" y="2841054"/>
              <a:ext cx="126632" cy="57125"/>
            </a:xfrm>
            <a:custGeom>
              <a:avLst/>
              <a:gdLst>
                <a:gd name="T0" fmla="*/ 0 w 10793"/>
                <a:gd name="T1" fmla="*/ 2298 h 4871"/>
                <a:gd name="T2" fmla="*/ 5405 w 10793"/>
                <a:gd name="T3" fmla="*/ 0 h 4871"/>
                <a:gd name="T4" fmla="*/ 10793 w 10793"/>
                <a:gd name="T5" fmla="*/ 2298 h 4871"/>
                <a:gd name="T6" fmla="*/ 5405 w 10793"/>
                <a:gd name="T7" fmla="*/ 4871 h 4871"/>
                <a:gd name="T8" fmla="*/ 0 w 10793"/>
                <a:gd name="T9" fmla="*/ 2298 h 4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3" h="4871">
                  <a:moveTo>
                    <a:pt x="0" y="2298"/>
                  </a:moveTo>
                  <a:lnTo>
                    <a:pt x="5405" y="0"/>
                  </a:lnTo>
                  <a:lnTo>
                    <a:pt x="10793" y="2298"/>
                  </a:lnTo>
                  <a:lnTo>
                    <a:pt x="5405" y="4871"/>
                  </a:lnTo>
                  <a:lnTo>
                    <a:pt x="0" y="229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31" dirty="0"/>
            </a:p>
          </p:txBody>
        </p:sp>
      </p:grpSp>
      <p:sp>
        <p:nvSpPr>
          <p:cNvPr id="179" name="TextBox 178">
            <a:extLst>
              <a:ext uri="{FF2B5EF4-FFF2-40B4-BE49-F238E27FC236}">
                <a16:creationId xmlns:a16="http://schemas.microsoft.com/office/drawing/2014/main" id="{3FEE768E-2512-094F-9712-11F49E6A90FD}"/>
              </a:ext>
            </a:extLst>
          </p:cNvPr>
          <p:cNvSpPr txBox="1"/>
          <p:nvPr/>
        </p:nvSpPr>
        <p:spPr>
          <a:xfrm rot="1545125">
            <a:off x="3981413" y="2017850"/>
            <a:ext cx="753085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923" b="1" dirty="0">
                <a:solidFill>
                  <a:schemeClr val="accent6">
                    <a:lumMod val="50000"/>
                  </a:schemeClr>
                </a:solidFill>
              </a:rPr>
              <a:t>High reliability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01AC847-4688-D846-ABB8-029A5F068C9C}"/>
              </a:ext>
            </a:extLst>
          </p:cNvPr>
          <p:cNvSpPr txBox="1"/>
          <p:nvPr/>
        </p:nvSpPr>
        <p:spPr>
          <a:xfrm rot="19941425">
            <a:off x="4084880" y="450250"/>
            <a:ext cx="633507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923" b="1" dirty="0"/>
              <a:t>Damages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63CCE8EB-670C-D04B-BD88-D5B33A932BCA}"/>
              </a:ext>
            </a:extLst>
          </p:cNvPr>
          <p:cNvSpPr txBox="1"/>
          <p:nvPr/>
        </p:nvSpPr>
        <p:spPr>
          <a:xfrm rot="19902101">
            <a:off x="4273157" y="593307"/>
            <a:ext cx="845103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923" b="1" dirty="0"/>
              <a:t>Management</a:t>
            </a:r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5365BCF6-4F69-3B4D-9CD2-F80FF20CD636}"/>
              </a:ext>
            </a:extLst>
          </p:cNvPr>
          <p:cNvSpPr>
            <a:spLocks/>
          </p:cNvSpPr>
          <p:nvPr/>
        </p:nvSpPr>
        <p:spPr bwMode="auto">
          <a:xfrm>
            <a:off x="4127665" y="1319830"/>
            <a:ext cx="428509" cy="584782"/>
          </a:xfrm>
          <a:custGeom>
            <a:avLst/>
            <a:gdLst>
              <a:gd name="connsiteX0" fmla="*/ 1007071 w 1366838"/>
              <a:gd name="connsiteY0" fmla="*/ 0 h 1865313"/>
              <a:gd name="connsiteX1" fmla="*/ 1366170 w 1366838"/>
              <a:gd name="connsiteY1" fmla="*/ 195637 h 1865313"/>
              <a:gd name="connsiteX2" fmla="*/ 1366838 w 1366838"/>
              <a:gd name="connsiteY2" fmla="*/ 195263 h 1865313"/>
              <a:gd name="connsiteX3" fmla="*/ 1366785 w 1366838"/>
              <a:gd name="connsiteY3" fmla="*/ 195972 h 1865313"/>
              <a:gd name="connsiteX4" fmla="*/ 1366838 w 1366838"/>
              <a:gd name="connsiteY4" fmla="*/ 196001 h 1865313"/>
              <a:gd name="connsiteX5" fmla="*/ 1366781 w 1366838"/>
              <a:gd name="connsiteY5" fmla="*/ 196033 h 1865313"/>
              <a:gd name="connsiteX6" fmla="*/ 1283401 w 1366838"/>
              <a:gd name="connsiteY6" fmla="*/ 1319545 h 1865313"/>
              <a:gd name="connsiteX7" fmla="*/ 420688 w 1366838"/>
              <a:gd name="connsiteY7" fmla="*/ 1865313 h 1865313"/>
              <a:gd name="connsiteX8" fmla="*/ 472019 w 1366838"/>
              <a:gd name="connsiteY8" fmla="*/ 696377 h 1865313"/>
              <a:gd name="connsiteX9" fmla="*/ 572829 w 1366838"/>
              <a:gd name="connsiteY9" fmla="*/ 639922 h 1865313"/>
              <a:gd name="connsiteX10" fmla="*/ 471462 w 1366838"/>
              <a:gd name="connsiteY10" fmla="*/ 696595 h 1865313"/>
              <a:gd name="connsiteX11" fmla="*/ 420136 w 1366838"/>
              <a:gd name="connsiteY11" fmla="*/ 1865313 h 1865313"/>
              <a:gd name="connsiteX12" fmla="*/ 333888 w 1366838"/>
              <a:gd name="connsiteY12" fmla="*/ 1824020 h 1865313"/>
              <a:gd name="connsiteX13" fmla="*/ 189745 w 1366838"/>
              <a:gd name="connsiteY13" fmla="*/ 856407 h 1865313"/>
              <a:gd name="connsiteX14" fmla="*/ 38464 w 1366838"/>
              <a:gd name="connsiteY14" fmla="*/ 776202 h 1865313"/>
              <a:gd name="connsiteX15" fmla="*/ 0 w 1366838"/>
              <a:gd name="connsiteY15" fmla="*/ 570728 h 1865313"/>
              <a:gd name="connsiteX16" fmla="*/ 137798 w 1366838"/>
              <a:gd name="connsiteY16" fmla="*/ 522288 h 1865313"/>
              <a:gd name="connsiteX17" fmla="*/ 352969 w 1366838"/>
              <a:gd name="connsiteY17" fmla="*/ 634300 h 1865313"/>
              <a:gd name="connsiteX18" fmla="*/ 252413 w 1366838"/>
              <a:gd name="connsiteY18" fmla="*/ 295588 h 1865313"/>
              <a:gd name="connsiteX0" fmla="*/ 1007071 w 1366838"/>
              <a:gd name="connsiteY0" fmla="*/ 0 h 1865313"/>
              <a:gd name="connsiteX1" fmla="*/ 1366170 w 1366838"/>
              <a:gd name="connsiteY1" fmla="*/ 195637 h 1865313"/>
              <a:gd name="connsiteX2" fmla="*/ 1366838 w 1366838"/>
              <a:gd name="connsiteY2" fmla="*/ 195263 h 1865313"/>
              <a:gd name="connsiteX3" fmla="*/ 1366785 w 1366838"/>
              <a:gd name="connsiteY3" fmla="*/ 195972 h 1865313"/>
              <a:gd name="connsiteX4" fmla="*/ 1366838 w 1366838"/>
              <a:gd name="connsiteY4" fmla="*/ 196001 h 1865313"/>
              <a:gd name="connsiteX5" fmla="*/ 1366781 w 1366838"/>
              <a:gd name="connsiteY5" fmla="*/ 196033 h 1865313"/>
              <a:gd name="connsiteX6" fmla="*/ 1283401 w 1366838"/>
              <a:gd name="connsiteY6" fmla="*/ 1319545 h 1865313"/>
              <a:gd name="connsiteX7" fmla="*/ 420688 w 1366838"/>
              <a:gd name="connsiteY7" fmla="*/ 1865313 h 1865313"/>
              <a:gd name="connsiteX8" fmla="*/ 472019 w 1366838"/>
              <a:gd name="connsiteY8" fmla="*/ 696377 h 1865313"/>
              <a:gd name="connsiteX9" fmla="*/ 471462 w 1366838"/>
              <a:gd name="connsiteY9" fmla="*/ 696595 h 1865313"/>
              <a:gd name="connsiteX10" fmla="*/ 420136 w 1366838"/>
              <a:gd name="connsiteY10" fmla="*/ 1865313 h 1865313"/>
              <a:gd name="connsiteX11" fmla="*/ 333888 w 1366838"/>
              <a:gd name="connsiteY11" fmla="*/ 1824020 h 1865313"/>
              <a:gd name="connsiteX12" fmla="*/ 189745 w 1366838"/>
              <a:gd name="connsiteY12" fmla="*/ 856407 h 1865313"/>
              <a:gd name="connsiteX13" fmla="*/ 38464 w 1366838"/>
              <a:gd name="connsiteY13" fmla="*/ 776202 h 1865313"/>
              <a:gd name="connsiteX14" fmla="*/ 0 w 1366838"/>
              <a:gd name="connsiteY14" fmla="*/ 570728 h 1865313"/>
              <a:gd name="connsiteX15" fmla="*/ 137798 w 1366838"/>
              <a:gd name="connsiteY15" fmla="*/ 522288 h 1865313"/>
              <a:gd name="connsiteX16" fmla="*/ 352969 w 1366838"/>
              <a:gd name="connsiteY16" fmla="*/ 634300 h 1865313"/>
              <a:gd name="connsiteX17" fmla="*/ 252413 w 1366838"/>
              <a:gd name="connsiteY17" fmla="*/ 295588 h 1865313"/>
              <a:gd name="connsiteX18" fmla="*/ 1007071 w 1366838"/>
              <a:gd name="connsiteY18" fmla="*/ 0 h 1865313"/>
              <a:gd name="connsiteX0" fmla="*/ 1007071 w 1366838"/>
              <a:gd name="connsiteY0" fmla="*/ 0 h 1865313"/>
              <a:gd name="connsiteX1" fmla="*/ 1366170 w 1366838"/>
              <a:gd name="connsiteY1" fmla="*/ 195637 h 1865313"/>
              <a:gd name="connsiteX2" fmla="*/ 1366838 w 1366838"/>
              <a:gd name="connsiteY2" fmla="*/ 195263 h 1865313"/>
              <a:gd name="connsiteX3" fmla="*/ 1366785 w 1366838"/>
              <a:gd name="connsiteY3" fmla="*/ 195972 h 1865313"/>
              <a:gd name="connsiteX4" fmla="*/ 1366838 w 1366838"/>
              <a:gd name="connsiteY4" fmla="*/ 196001 h 1865313"/>
              <a:gd name="connsiteX5" fmla="*/ 1366781 w 1366838"/>
              <a:gd name="connsiteY5" fmla="*/ 196033 h 1865313"/>
              <a:gd name="connsiteX6" fmla="*/ 1283401 w 1366838"/>
              <a:gd name="connsiteY6" fmla="*/ 1319545 h 1865313"/>
              <a:gd name="connsiteX7" fmla="*/ 420688 w 1366838"/>
              <a:gd name="connsiteY7" fmla="*/ 1865313 h 1865313"/>
              <a:gd name="connsiteX8" fmla="*/ 472019 w 1366838"/>
              <a:gd name="connsiteY8" fmla="*/ 696377 h 1865313"/>
              <a:gd name="connsiteX9" fmla="*/ 420136 w 1366838"/>
              <a:gd name="connsiteY9" fmla="*/ 1865313 h 1865313"/>
              <a:gd name="connsiteX10" fmla="*/ 333888 w 1366838"/>
              <a:gd name="connsiteY10" fmla="*/ 1824020 h 1865313"/>
              <a:gd name="connsiteX11" fmla="*/ 189745 w 1366838"/>
              <a:gd name="connsiteY11" fmla="*/ 856407 h 1865313"/>
              <a:gd name="connsiteX12" fmla="*/ 38464 w 1366838"/>
              <a:gd name="connsiteY12" fmla="*/ 776202 h 1865313"/>
              <a:gd name="connsiteX13" fmla="*/ 0 w 1366838"/>
              <a:gd name="connsiteY13" fmla="*/ 570728 h 1865313"/>
              <a:gd name="connsiteX14" fmla="*/ 137798 w 1366838"/>
              <a:gd name="connsiteY14" fmla="*/ 522288 h 1865313"/>
              <a:gd name="connsiteX15" fmla="*/ 352969 w 1366838"/>
              <a:gd name="connsiteY15" fmla="*/ 634300 h 1865313"/>
              <a:gd name="connsiteX16" fmla="*/ 252413 w 1366838"/>
              <a:gd name="connsiteY16" fmla="*/ 295588 h 1865313"/>
              <a:gd name="connsiteX17" fmla="*/ 1007071 w 1366838"/>
              <a:gd name="connsiteY17" fmla="*/ 0 h 1865313"/>
              <a:gd name="connsiteX0" fmla="*/ 1007071 w 1366838"/>
              <a:gd name="connsiteY0" fmla="*/ 0 h 1865313"/>
              <a:gd name="connsiteX1" fmla="*/ 1366170 w 1366838"/>
              <a:gd name="connsiteY1" fmla="*/ 195637 h 1865313"/>
              <a:gd name="connsiteX2" fmla="*/ 1366838 w 1366838"/>
              <a:gd name="connsiteY2" fmla="*/ 195263 h 1865313"/>
              <a:gd name="connsiteX3" fmla="*/ 1366785 w 1366838"/>
              <a:gd name="connsiteY3" fmla="*/ 195972 h 1865313"/>
              <a:gd name="connsiteX4" fmla="*/ 1366838 w 1366838"/>
              <a:gd name="connsiteY4" fmla="*/ 196001 h 1865313"/>
              <a:gd name="connsiteX5" fmla="*/ 1366781 w 1366838"/>
              <a:gd name="connsiteY5" fmla="*/ 196033 h 1865313"/>
              <a:gd name="connsiteX6" fmla="*/ 1283401 w 1366838"/>
              <a:gd name="connsiteY6" fmla="*/ 1319545 h 1865313"/>
              <a:gd name="connsiteX7" fmla="*/ 420688 w 1366838"/>
              <a:gd name="connsiteY7" fmla="*/ 1865313 h 1865313"/>
              <a:gd name="connsiteX8" fmla="*/ 420136 w 1366838"/>
              <a:gd name="connsiteY8" fmla="*/ 1865313 h 1865313"/>
              <a:gd name="connsiteX9" fmla="*/ 333888 w 1366838"/>
              <a:gd name="connsiteY9" fmla="*/ 1824020 h 1865313"/>
              <a:gd name="connsiteX10" fmla="*/ 189745 w 1366838"/>
              <a:gd name="connsiteY10" fmla="*/ 856407 h 1865313"/>
              <a:gd name="connsiteX11" fmla="*/ 38464 w 1366838"/>
              <a:gd name="connsiteY11" fmla="*/ 776202 h 1865313"/>
              <a:gd name="connsiteX12" fmla="*/ 0 w 1366838"/>
              <a:gd name="connsiteY12" fmla="*/ 570728 h 1865313"/>
              <a:gd name="connsiteX13" fmla="*/ 137798 w 1366838"/>
              <a:gd name="connsiteY13" fmla="*/ 522288 h 1865313"/>
              <a:gd name="connsiteX14" fmla="*/ 352969 w 1366838"/>
              <a:gd name="connsiteY14" fmla="*/ 634300 h 1865313"/>
              <a:gd name="connsiteX15" fmla="*/ 252413 w 1366838"/>
              <a:gd name="connsiteY15" fmla="*/ 295588 h 1865313"/>
              <a:gd name="connsiteX16" fmla="*/ 1007071 w 1366838"/>
              <a:gd name="connsiteY16" fmla="*/ 0 h 186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66838" h="1865313">
                <a:moveTo>
                  <a:pt x="1007071" y="0"/>
                </a:moveTo>
                <a:lnTo>
                  <a:pt x="1366170" y="195637"/>
                </a:lnTo>
                <a:lnTo>
                  <a:pt x="1366838" y="195263"/>
                </a:lnTo>
                <a:cubicBezTo>
                  <a:pt x="1366820" y="195499"/>
                  <a:pt x="1366803" y="195736"/>
                  <a:pt x="1366785" y="195972"/>
                </a:cubicBezTo>
                <a:lnTo>
                  <a:pt x="1366838" y="196001"/>
                </a:lnTo>
                <a:cubicBezTo>
                  <a:pt x="1366819" y="196012"/>
                  <a:pt x="1366800" y="196022"/>
                  <a:pt x="1366781" y="196033"/>
                </a:cubicBezTo>
                <a:lnTo>
                  <a:pt x="1283401" y="1319545"/>
                </a:lnTo>
                <a:lnTo>
                  <a:pt x="420688" y="1865313"/>
                </a:lnTo>
                <a:lnTo>
                  <a:pt x="420136" y="1865313"/>
                </a:lnTo>
                <a:lnTo>
                  <a:pt x="333888" y="1824020"/>
                </a:lnTo>
                <a:lnTo>
                  <a:pt x="189745" y="856407"/>
                </a:lnTo>
                <a:lnTo>
                  <a:pt x="38464" y="776202"/>
                </a:lnTo>
                <a:lnTo>
                  <a:pt x="0" y="570728"/>
                </a:lnTo>
                <a:lnTo>
                  <a:pt x="137798" y="522288"/>
                </a:lnTo>
                <a:lnTo>
                  <a:pt x="352969" y="634300"/>
                </a:lnTo>
                <a:lnTo>
                  <a:pt x="252413" y="295588"/>
                </a:lnTo>
                <a:lnTo>
                  <a:pt x="1007071" y="0"/>
                </a:lnTo>
                <a:close/>
              </a:path>
            </a:pathLst>
          </a:custGeom>
          <a:solidFill>
            <a:srgbClr val="EBCB38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831"/>
          </a:p>
        </p:txBody>
      </p:sp>
      <p:sp>
        <p:nvSpPr>
          <p:cNvPr id="183" name="Freeform 182">
            <a:extLst>
              <a:ext uri="{FF2B5EF4-FFF2-40B4-BE49-F238E27FC236}">
                <a16:creationId xmlns:a16="http://schemas.microsoft.com/office/drawing/2014/main" id="{7FF16391-C2CF-954F-BF57-B5B1192AAC86}"/>
              </a:ext>
            </a:extLst>
          </p:cNvPr>
          <p:cNvSpPr>
            <a:spLocks/>
          </p:cNvSpPr>
          <p:nvPr/>
        </p:nvSpPr>
        <p:spPr bwMode="auto">
          <a:xfrm>
            <a:off x="4206796" y="1319830"/>
            <a:ext cx="349376" cy="218485"/>
          </a:xfrm>
          <a:custGeom>
            <a:avLst/>
            <a:gdLst>
              <a:gd name="T0" fmla="*/ 5616 w 5616"/>
              <a:gd name="T1" fmla="*/ 988 h 3513"/>
              <a:gd name="T2" fmla="*/ 3803 w 5616"/>
              <a:gd name="T3" fmla="*/ 0 h 3513"/>
              <a:gd name="T4" fmla="*/ 0 w 5616"/>
              <a:gd name="T5" fmla="*/ 1490 h 3513"/>
              <a:gd name="T6" fmla="*/ 509 w 5616"/>
              <a:gd name="T7" fmla="*/ 3205 h 3513"/>
              <a:gd name="T8" fmla="*/ 1101 w 5616"/>
              <a:gd name="T9" fmla="*/ 3513 h 3513"/>
              <a:gd name="T10" fmla="*/ 5616 w 5616"/>
              <a:gd name="T11" fmla="*/ 988 h 3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16" h="3513">
                <a:moveTo>
                  <a:pt x="5616" y="988"/>
                </a:moveTo>
                <a:lnTo>
                  <a:pt x="3803" y="0"/>
                </a:lnTo>
                <a:lnTo>
                  <a:pt x="0" y="1490"/>
                </a:lnTo>
                <a:lnTo>
                  <a:pt x="509" y="3205"/>
                </a:lnTo>
                <a:lnTo>
                  <a:pt x="1101" y="3513"/>
                </a:lnTo>
                <a:lnTo>
                  <a:pt x="5616" y="9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84" name="Freeform 183">
            <a:extLst>
              <a:ext uri="{FF2B5EF4-FFF2-40B4-BE49-F238E27FC236}">
                <a16:creationId xmlns:a16="http://schemas.microsoft.com/office/drawing/2014/main" id="{436E70AA-EA0A-CA45-BB2D-7207AC716F51}"/>
              </a:ext>
            </a:extLst>
          </p:cNvPr>
          <p:cNvSpPr>
            <a:spLocks/>
          </p:cNvSpPr>
          <p:nvPr/>
        </p:nvSpPr>
        <p:spPr bwMode="auto">
          <a:xfrm>
            <a:off x="4127665" y="1483569"/>
            <a:ext cx="147813" cy="421043"/>
          </a:xfrm>
          <a:custGeom>
            <a:avLst/>
            <a:gdLst>
              <a:gd name="T0" fmla="*/ 2378 w 2378"/>
              <a:gd name="T1" fmla="*/ 875 h 6765"/>
              <a:gd name="T2" fmla="*/ 695 w 2378"/>
              <a:gd name="T3" fmla="*/ 0 h 6765"/>
              <a:gd name="T4" fmla="*/ 0 w 2378"/>
              <a:gd name="T5" fmla="*/ 244 h 6765"/>
              <a:gd name="T6" fmla="*/ 194 w 2378"/>
              <a:gd name="T7" fmla="*/ 1279 h 6765"/>
              <a:gd name="T8" fmla="*/ 957 w 2378"/>
              <a:gd name="T9" fmla="*/ 1683 h 6765"/>
              <a:gd name="T10" fmla="*/ 1684 w 2378"/>
              <a:gd name="T11" fmla="*/ 6557 h 6765"/>
              <a:gd name="T12" fmla="*/ 2119 w 2378"/>
              <a:gd name="T13" fmla="*/ 6765 h 6765"/>
              <a:gd name="T14" fmla="*/ 2378 w 2378"/>
              <a:gd name="T15" fmla="*/ 875 h 6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78" h="6765">
                <a:moveTo>
                  <a:pt x="2378" y="875"/>
                </a:moveTo>
                <a:lnTo>
                  <a:pt x="695" y="0"/>
                </a:lnTo>
                <a:lnTo>
                  <a:pt x="0" y="244"/>
                </a:lnTo>
                <a:lnTo>
                  <a:pt x="194" y="1279"/>
                </a:lnTo>
                <a:lnTo>
                  <a:pt x="957" y="1683"/>
                </a:lnTo>
                <a:lnTo>
                  <a:pt x="1684" y="6557"/>
                </a:lnTo>
                <a:lnTo>
                  <a:pt x="2119" y="6765"/>
                </a:lnTo>
                <a:lnTo>
                  <a:pt x="2378" y="87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1466ED49-5EBD-E544-AD25-04D3DE43F19B}"/>
              </a:ext>
            </a:extLst>
          </p:cNvPr>
          <p:cNvSpPr>
            <a:spLocks/>
          </p:cNvSpPr>
          <p:nvPr/>
        </p:nvSpPr>
        <p:spPr bwMode="auto">
          <a:xfrm>
            <a:off x="4259551" y="1381046"/>
            <a:ext cx="296621" cy="523566"/>
          </a:xfrm>
          <a:custGeom>
            <a:avLst/>
            <a:gdLst>
              <a:gd name="T0" fmla="*/ 0 w 4774"/>
              <a:gd name="T1" fmla="*/ 8415 h 8415"/>
              <a:gd name="T2" fmla="*/ 259 w 4774"/>
              <a:gd name="T3" fmla="*/ 2525 h 8415"/>
              <a:gd name="T4" fmla="*/ 4774 w 4774"/>
              <a:gd name="T5" fmla="*/ 0 h 8415"/>
              <a:gd name="T6" fmla="*/ 4353 w 4774"/>
              <a:gd name="T7" fmla="*/ 5665 h 8415"/>
              <a:gd name="T8" fmla="*/ 0 w 4774"/>
              <a:gd name="T9" fmla="*/ 8415 h 8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74" h="8415">
                <a:moveTo>
                  <a:pt x="0" y="8415"/>
                </a:moveTo>
                <a:lnTo>
                  <a:pt x="259" y="2525"/>
                </a:lnTo>
                <a:lnTo>
                  <a:pt x="4774" y="0"/>
                </a:lnTo>
                <a:lnTo>
                  <a:pt x="4353" y="5665"/>
                </a:lnTo>
                <a:lnTo>
                  <a:pt x="0" y="841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 dirty="0"/>
          </a:p>
        </p:txBody>
      </p:sp>
      <p:sp>
        <p:nvSpPr>
          <p:cNvPr id="186" name="Freeform 185">
            <a:extLst>
              <a:ext uri="{FF2B5EF4-FFF2-40B4-BE49-F238E27FC236}">
                <a16:creationId xmlns:a16="http://schemas.microsoft.com/office/drawing/2014/main" id="{582BB666-AA67-3746-8AFE-E00933089CEC}"/>
              </a:ext>
            </a:extLst>
          </p:cNvPr>
          <p:cNvSpPr>
            <a:spLocks/>
          </p:cNvSpPr>
          <p:nvPr/>
        </p:nvSpPr>
        <p:spPr bwMode="auto">
          <a:xfrm>
            <a:off x="3294039" y="1322816"/>
            <a:ext cx="393670" cy="581796"/>
          </a:xfrm>
          <a:custGeom>
            <a:avLst/>
            <a:gdLst>
              <a:gd name="connsiteX0" fmla="*/ 1184951 w 1255713"/>
              <a:gd name="connsiteY0" fmla="*/ 533400 h 1855788"/>
              <a:gd name="connsiteX1" fmla="*/ 1255713 w 1255713"/>
              <a:gd name="connsiteY1" fmla="*/ 1689201 h 1855788"/>
              <a:gd name="connsiteX2" fmla="*/ 937285 w 1255713"/>
              <a:gd name="connsiteY2" fmla="*/ 1855788 h 1855788"/>
              <a:gd name="connsiteX3" fmla="*/ 898525 w 1255713"/>
              <a:gd name="connsiteY3" fmla="*/ 694237 h 1855788"/>
              <a:gd name="connsiteX4" fmla="*/ 346602 w 1255713"/>
              <a:gd name="connsiteY4" fmla="*/ 0 h 1855788"/>
              <a:gd name="connsiteX5" fmla="*/ 889223 w 1255713"/>
              <a:gd name="connsiteY5" fmla="*/ 562013 h 1855788"/>
              <a:gd name="connsiteX6" fmla="*/ 1011238 w 1255713"/>
              <a:gd name="connsiteY6" fmla="*/ 504086 h 1855788"/>
              <a:gd name="connsiteX7" fmla="*/ 1011238 w 1255713"/>
              <a:gd name="connsiteY7" fmla="*/ 630455 h 1855788"/>
              <a:gd name="connsiteX8" fmla="*/ 898746 w 1255713"/>
              <a:gd name="connsiteY8" fmla="*/ 693738 h 1855788"/>
              <a:gd name="connsiteX9" fmla="*/ 756445 w 1255713"/>
              <a:gd name="connsiteY9" fmla="*/ 613391 h 1855788"/>
              <a:gd name="connsiteX10" fmla="*/ 897971 w 1255713"/>
              <a:gd name="connsiteY10" fmla="*/ 693402 h 1855788"/>
              <a:gd name="connsiteX11" fmla="*/ 936625 w 1255713"/>
              <a:gd name="connsiteY11" fmla="*/ 1855788 h 1855788"/>
              <a:gd name="connsiteX12" fmla="*/ 77110 w 1255713"/>
              <a:gd name="connsiteY12" fmla="*/ 1316173 h 1855788"/>
              <a:gd name="connsiteX13" fmla="*/ 38 w 1255713"/>
              <a:gd name="connsiteY13" fmla="*/ 186301 h 1855788"/>
              <a:gd name="connsiteX14" fmla="*/ 0 w 1255713"/>
              <a:gd name="connsiteY14" fmla="*/ 186279 h 1855788"/>
              <a:gd name="connsiteX15" fmla="*/ 36 w 1255713"/>
              <a:gd name="connsiteY15" fmla="*/ 186260 h 1855788"/>
              <a:gd name="connsiteX16" fmla="*/ 0 w 1255713"/>
              <a:gd name="connsiteY16" fmla="*/ 185738 h 1855788"/>
              <a:gd name="connsiteX17" fmla="*/ 491 w 1255713"/>
              <a:gd name="connsiteY17" fmla="*/ 186015 h 185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55713" h="1855788">
                <a:moveTo>
                  <a:pt x="1184951" y="533400"/>
                </a:moveTo>
                <a:lnTo>
                  <a:pt x="1255713" y="1689201"/>
                </a:lnTo>
                <a:lnTo>
                  <a:pt x="937285" y="1855788"/>
                </a:lnTo>
                <a:lnTo>
                  <a:pt x="898525" y="694237"/>
                </a:lnTo>
                <a:close/>
                <a:moveTo>
                  <a:pt x="346602" y="0"/>
                </a:moveTo>
                <a:lnTo>
                  <a:pt x="889223" y="562013"/>
                </a:lnTo>
                <a:lnTo>
                  <a:pt x="1011238" y="504086"/>
                </a:lnTo>
                <a:lnTo>
                  <a:pt x="1011238" y="630455"/>
                </a:lnTo>
                <a:lnTo>
                  <a:pt x="898746" y="693738"/>
                </a:lnTo>
                <a:lnTo>
                  <a:pt x="756445" y="613391"/>
                </a:lnTo>
                <a:lnTo>
                  <a:pt x="897971" y="693402"/>
                </a:lnTo>
                <a:lnTo>
                  <a:pt x="936625" y="1855788"/>
                </a:lnTo>
                <a:lnTo>
                  <a:pt x="77110" y="1316173"/>
                </a:lnTo>
                <a:lnTo>
                  <a:pt x="38" y="186301"/>
                </a:lnTo>
                <a:lnTo>
                  <a:pt x="0" y="186279"/>
                </a:lnTo>
                <a:lnTo>
                  <a:pt x="36" y="186260"/>
                </a:lnTo>
                <a:lnTo>
                  <a:pt x="0" y="185738"/>
                </a:lnTo>
                <a:lnTo>
                  <a:pt x="491" y="186015"/>
                </a:lnTo>
                <a:close/>
              </a:path>
            </a:pathLst>
          </a:custGeom>
          <a:solidFill>
            <a:srgbClr val="F36F1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87" name="Freeform 186">
            <a:extLst>
              <a:ext uri="{FF2B5EF4-FFF2-40B4-BE49-F238E27FC236}">
                <a16:creationId xmlns:a16="http://schemas.microsoft.com/office/drawing/2014/main" id="{83103815-C6F7-1743-827D-D5120B43644F}"/>
              </a:ext>
            </a:extLst>
          </p:cNvPr>
          <p:cNvSpPr>
            <a:spLocks/>
          </p:cNvSpPr>
          <p:nvPr/>
        </p:nvSpPr>
        <p:spPr bwMode="auto">
          <a:xfrm>
            <a:off x="3575729" y="1490039"/>
            <a:ext cx="111980" cy="414573"/>
          </a:xfrm>
          <a:custGeom>
            <a:avLst/>
            <a:gdLst>
              <a:gd name="T0" fmla="*/ 195 w 1797"/>
              <a:gd name="T1" fmla="*/ 6668 h 6668"/>
              <a:gd name="T2" fmla="*/ 1797 w 1797"/>
              <a:gd name="T3" fmla="*/ 5828 h 6668"/>
              <a:gd name="T4" fmla="*/ 1441 w 1797"/>
              <a:gd name="T5" fmla="*/ 0 h 6668"/>
              <a:gd name="T6" fmla="*/ 0 w 1797"/>
              <a:gd name="T7" fmla="*/ 811 h 6668"/>
              <a:gd name="T8" fmla="*/ 195 w 1797"/>
              <a:gd name="T9" fmla="*/ 6668 h 6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97" h="6668">
                <a:moveTo>
                  <a:pt x="195" y="6668"/>
                </a:moveTo>
                <a:lnTo>
                  <a:pt x="1797" y="5828"/>
                </a:lnTo>
                <a:lnTo>
                  <a:pt x="1441" y="0"/>
                </a:lnTo>
                <a:lnTo>
                  <a:pt x="0" y="811"/>
                </a:lnTo>
                <a:lnTo>
                  <a:pt x="195" y="6668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88" name="Freeform 187">
            <a:extLst>
              <a:ext uri="{FF2B5EF4-FFF2-40B4-BE49-F238E27FC236}">
                <a16:creationId xmlns:a16="http://schemas.microsoft.com/office/drawing/2014/main" id="{A6940928-1667-6A4D-84F8-907C7B48DA6C}"/>
              </a:ext>
            </a:extLst>
          </p:cNvPr>
          <p:cNvSpPr>
            <a:spLocks/>
          </p:cNvSpPr>
          <p:nvPr/>
        </p:nvSpPr>
        <p:spPr bwMode="auto">
          <a:xfrm>
            <a:off x="3294039" y="1322816"/>
            <a:ext cx="317027" cy="217490"/>
          </a:xfrm>
          <a:custGeom>
            <a:avLst/>
            <a:gdLst>
              <a:gd name="T0" fmla="*/ 0 w 5097"/>
              <a:gd name="T1" fmla="*/ 939 h 3497"/>
              <a:gd name="T2" fmla="*/ 1747 w 5097"/>
              <a:gd name="T3" fmla="*/ 0 h 3497"/>
              <a:gd name="T4" fmla="*/ 4482 w 5097"/>
              <a:gd name="T5" fmla="*/ 2833 h 3497"/>
              <a:gd name="T6" fmla="*/ 5097 w 5097"/>
              <a:gd name="T7" fmla="*/ 2541 h 3497"/>
              <a:gd name="T8" fmla="*/ 5097 w 5097"/>
              <a:gd name="T9" fmla="*/ 3178 h 3497"/>
              <a:gd name="T10" fmla="*/ 4530 w 5097"/>
              <a:gd name="T11" fmla="*/ 3497 h 3497"/>
              <a:gd name="T12" fmla="*/ 0 w 5097"/>
              <a:gd name="T13" fmla="*/ 939 h 3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97" h="3497">
                <a:moveTo>
                  <a:pt x="0" y="939"/>
                </a:moveTo>
                <a:lnTo>
                  <a:pt x="1747" y="0"/>
                </a:lnTo>
                <a:lnTo>
                  <a:pt x="4482" y="2833"/>
                </a:lnTo>
                <a:lnTo>
                  <a:pt x="5097" y="2541"/>
                </a:lnTo>
                <a:lnTo>
                  <a:pt x="5097" y="3178"/>
                </a:lnTo>
                <a:lnTo>
                  <a:pt x="4530" y="3497"/>
                </a:lnTo>
                <a:lnTo>
                  <a:pt x="0" y="93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89" name="Freeform 188">
            <a:extLst>
              <a:ext uri="{FF2B5EF4-FFF2-40B4-BE49-F238E27FC236}">
                <a16:creationId xmlns:a16="http://schemas.microsoft.com/office/drawing/2014/main" id="{BDD193E0-B2A1-6B48-BF53-346744FB07E8}"/>
              </a:ext>
            </a:extLst>
          </p:cNvPr>
          <p:cNvSpPr>
            <a:spLocks/>
          </p:cNvSpPr>
          <p:nvPr/>
        </p:nvSpPr>
        <p:spPr bwMode="auto">
          <a:xfrm>
            <a:off x="3294039" y="1381045"/>
            <a:ext cx="293636" cy="523566"/>
          </a:xfrm>
          <a:custGeom>
            <a:avLst/>
            <a:gdLst>
              <a:gd name="T0" fmla="*/ 389 w 4725"/>
              <a:gd name="T1" fmla="*/ 5696 h 8415"/>
              <a:gd name="T2" fmla="*/ 4725 w 4725"/>
              <a:gd name="T3" fmla="*/ 8415 h 8415"/>
              <a:gd name="T4" fmla="*/ 4530 w 4725"/>
              <a:gd name="T5" fmla="*/ 2558 h 8415"/>
              <a:gd name="T6" fmla="*/ 0 w 4725"/>
              <a:gd name="T7" fmla="*/ 0 h 8415"/>
              <a:gd name="T8" fmla="*/ 389 w 4725"/>
              <a:gd name="T9" fmla="*/ 5696 h 8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25" h="8415">
                <a:moveTo>
                  <a:pt x="389" y="5696"/>
                </a:moveTo>
                <a:lnTo>
                  <a:pt x="4725" y="8415"/>
                </a:lnTo>
                <a:lnTo>
                  <a:pt x="4530" y="2558"/>
                </a:lnTo>
                <a:lnTo>
                  <a:pt x="0" y="0"/>
                </a:lnTo>
                <a:lnTo>
                  <a:pt x="389" y="569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90" name="Freeform 189">
            <a:extLst>
              <a:ext uri="{FF2B5EF4-FFF2-40B4-BE49-F238E27FC236}">
                <a16:creationId xmlns:a16="http://schemas.microsoft.com/office/drawing/2014/main" id="{21F75C28-2619-004F-889F-8944C28BE5BE}"/>
              </a:ext>
            </a:extLst>
          </p:cNvPr>
          <p:cNvSpPr>
            <a:spLocks/>
          </p:cNvSpPr>
          <p:nvPr/>
        </p:nvSpPr>
        <p:spPr bwMode="auto">
          <a:xfrm>
            <a:off x="3603102" y="1510942"/>
            <a:ext cx="641021" cy="606183"/>
          </a:xfrm>
          <a:custGeom>
            <a:avLst/>
            <a:gdLst>
              <a:gd name="connsiteX0" fmla="*/ 0 w 2044701"/>
              <a:gd name="connsiteY0" fmla="*/ 144463 h 1933576"/>
              <a:gd name="connsiteX1" fmla="*/ 1023938 w 2044701"/>
              <a:gd name="connsiteY1" fmla="*/ 719401 h 1933576"/>
              <a:gd name="connsiteX2" fmla="*/ 2044701 w 2044701"/>
              <a:gd name="connsiteY2" fmla="*/ 144463 h 1933576"/>
              <a:gd name="connsiteX3" fmla="*/ 2002847 w 2044701"/>
              <a:gd name="connsiteY3" fmla="*/ 1316764 h 1933576"/>
              <a:gd name="connsiteX4" fmla="*/ 1023938 w 2044701"/>
              <a:gd name="connsiteY4" fmla="*/ 1933576 h 1933576"/>
              <a:gd name="connsiteX5" fmla="*/ 48202 w 2044701"/>
              <a:gd name="connsiteY5" fmla="*/ 1316764 h 1933576"/>
              <a:gd name="connsiteX6" fmla="*/ 247157 w 2044701"/>
              <a:gd name="connsiteY6" fmla="*/ 0 h 1933576"/>
              <a:gd name="connsiteX7" fmla="*/ 1909617 w 2044701"/>
              <a:gd name="connsiteY7" fmla="*/ 72212 h 1933576"/>
              <a:gd name="connsiteX8" fmla="*/ 2044700 w 2044701"/>
              <a:gd name="connsiteY8" fmla="*/ 144423 h 1933576"/>
              <a:gd name="connsiteX9" fmla="*/ 1023937 w 2044701"/>
              <a:gd name="connsiteY9" fmla="*/ 719138 h 1933576"/>
              <a:gd name="connsiteX10" fmla="*/ 0 w 2044701"/>
              <a:gd name="connsiteY10" fmla="*/ 144423 h 1933576"/>
              <a:gd name="connsiteX0" fmla="*/ 0 w 2044701"/>
              <a:gd name="connsiteY0" fmla="*/ 144463 h 1933576"/>
              <a:gd name="connsiteX1" fmla="*/ 1023938 w 2044701"/>
              <a:gd name="connsiteY1" fmla="*/ 719401 h 1933576"/>
              <a:gd name="connsiteX2" fmla="*/ 2044701 w 2044701"/>
              <a:gd name="connsiteY2" fmla="*/ 144463 h 1933576"/>
              <a:gd name="connsiteX3" fmla="*/ 2002847 w 2044701"/>
              <a:gd name="connsiteY3" fmla="*/ 1316764 h 1933576"/>
              <a:gd name="connsiteX4" fmla="*/ 1023938 w 2044701"/>
              <a:gd name="connsiteY4" fmla="*/ 1933576 h 1933576"/>
              <a:gd name="connsiteX5" fmla="*/ 48202 w 2044701"/>
              <a:gd name="connsiteY5" fmla="*/ 1316764 h 1933576"/>
              <a:gd name="connsiteX6" fmla="*/ 0 w 2044701"/>
              <a:gd name="connsiteY6" fmla="*/ 144463 h 1933576"/>
              <a:gd name="connsiteX7" fmla="*/ 247157 w 2044701"/>
              <a:gd name="connsiteY7" fmla="*/ 0 h 1933576"/>
              <a:gd name="connsiteX8" fmla="*/ 1909617 w 2044701"/>
              <a:gd name="connsiteY8" fmla="*/ 72212 h 1933576"/>
              <a:gd name="connsiteX9" fmla="*/ 2044700 w 2044701"/>
              <a:gd name="connsiteY9" fmla="*/ 144423 h 1933576"/>
              <a:gd name="connsiteX10" fmla="*/ 0 w 2044701"/>
              <a:gd name="connsiteY10" fmla="*/ 144423 h 1933576"/>
              <a:gd name="connsiteX11" fmla="*/ 247157 w 2044701"/>
              <a:gd name="connsiteY11" fmla="*/ 0 h 1933576"/>
              <a:gd name="connsiteX0" fmla="*/ 0 w 2044701"/>
              <a:gd name="connsiteY0" fmla="*/ 144463 h 1933576"/>
              <a:gd name="connsiteX1" fmla="*/ 2044701 w 2044701"/>
              <a:gd name="connsiteY1" fmla="*/ 144463 h 1933576"/>
              <a:gd name="connsiteX2" fmla="*/ 2002847 w 2044701"/>
              <a:gd name="connsiteY2" fmla="*/ 1316764 h 1933576"/>
              <a:gd name="connsiteX3" fmla="*/ 1023938 w 2044701"/>
              <a:gd name="connsiteY3" fmla="*/ 1933576 h 1933576"/>
              <a:gd name="connsiteX4" fmla="*/ 48202 w 2044701"/>
              <a:gd name="connsiteY4" fmla="*/ 1316764 h 1933576"/>
              <a:gd name="connsiteX5" fmla="*/ 0 w 2044701"/>
              <a:gd name="connsiteY5" fmla="*/ 144463 h 1933576"/>
              <a:gd name="connsiteX6" fmla="*/ 247157 w 2044701"/>
              <a:gd name="connsiteY6" fmla="*/ 0 h 1933576"/>
              <a:gd name="connsiteX7" fmla="*/ 1909617 w 2044701"/>
              <a:gd name="connsiteY7" fmla="*/ 72212 h 1933576"/>
              <a:gd name="connsiteX8" fmla="*/ 2044700 w 2044701"/>
              <a:gd name="connsiteY8" fmla="*/ 144423 h 1933576"/>
              <a:gd name="connsiteX9" fmla="*/ 0 w 2044701"/>
              <a:gd name="connsiteY9" fmla="*/ 144423 h 1933576"/>
              <a:gd name="connsiteX10" fmla="*/ 247157 w 2044701"/>
              <a:gd name="connsiteY10" fmla="*/ 0 h 193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4701" h="1933576">
                <a:moveTo>
                  <a:pt x="0" y="144463"/>
                </a:moveTo>
                <a:lnTo>
                  <a:pt x="2044701" y="144463"/>
                </a:lnTo>
                <a:lnTo>
                  <a:pt x="2002847" y="1316764"/>
                </a:lnTo>
                <a:lnTo>
                  <a:pt x="1023938" y="1933576"/>
                </a:lnTo>
                <a:lnTo>
                  <a:pt x="48202" y="1316764"/>
                </a:lnTo>
                <a:lnTo>
                  <a:pt x="0" y="144463"/>
                </a:lnTo>
                <a:close/>
                <a:moveTo>
                  <a:pt x="247157" y="0"/>
                </a:moveTo>
                <a:lnTo>
                  <a:pt x="1909617" y="72212"/>
                </a:lnTo>
                <a:lnTo>
                  <a:pt x="2044700" y="144423"/>
                </a:lnTo>
                <a:lnTo>
                  <a:pt x="0" y="144423"/>
                </a:lnTo>
                <a:lnTo>
                  <a:pt x="247157" y="0"/>
                </a:lnTo>
                <a:close/>
              </a:path>
            </a:pathLst>
          </a:custGeom>
          <a:solidFill>
            <a:srgbClr val="0D95BC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831"/>
          </a:p>
        </p:txBody>
      </p:sp>
      <p:sp>
        <p:nvSpPr>
          <p:cNvPr id="191" name="Freeform 190">
            <a:extLst>
              <a:ext uri="{FF2B5EF4-FFF2-40B4-BE49-F238E27FC236}">
                <a16:creationId xmlns:a16="http://schemas.microsoft.com/office/drawing/2014/main" id="{CC02F790-23BD-C448-A70A-F53157087BB3}"/>
              </a:ext>
            </a:extLst>
          </p:cNvPr>
          <p:cNvSpPr>
            <a:spLocks/>
          </p:cNvSpPr>
          <p:nvPr/>
        </p:nvSpPr>
        <p:spPr bwMode="auto">
          <a:xfrm>
            <a:off x="3603102" y="1510942"/>
            <a:ext cx="641021" cy="225452"/>
          </a:xfrm>
          <a:custGeom>
            <a:avLst/>
            <a:gdLst>
              <a:gd name="T0" fmla="*/ 0 w 10308"/>
              <a:gd name="T1" fmla="*/ 728 h 3625"/>
              <a:gd name="T2" fmla="*/ 1246 w 10308"/>
              <a:gd name="T3" fmla="*/ 0 h 3625"/>
              <a:gd name="T4" fmla="*/ 9627 w 10308"/>
              <a:gd name="T5" fmla="*/ 364 h 3625"/>
              <a:gd name="T6" fmla="*/ 10308 w 10308"/>
              <a:gd name="T7" fmla="*/ 728 h 3625"/>
              <a:gd name="T8" fmla="*/ 5162 w 10308"/>
              <a:gd name="T9" fmla="*/ 3625 h 3625"/>
              <a:gd name="T10" fmla="*/ 0 w 10308"/>
              <a:gd name="T11" fmla="*/ 728 h 3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308" h="3625">
                <a:moveTo>
                  <a:pt x="0" y="728"/>
                </a:moveTo>
                <a:lnTo>
                  <a:pt x="1246" y="0"/>
                </a:lnTo>
                <a:lnTo>
                  <a:pt x="9627" y="364"/>
                </a:lnTo>
                <a:lnTo>
                  <a:pt x="10308" y="728"/>
                </a:lnTo>
                <a:lnTo>
                  <a:pt x="5162" y="3625"/>
                </a:lnTo>
                <a:lnTo>
                  <a:pt x="0" y="72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92" name="Freeform 191">
            <a:extLst>
              <a:ext uri="{FF2B5EF4-FFF2-40B4-BE49-F238E27FC236}">
                <a16:creationId xmlns:a16="http://schemas.microsoft.com/office/drawing/2014/main" id="{FEF679E8-689A-DF43-85BE-0905B04FB95F}"/>
              </a:ext>
            </a:extLst>
          </p:cNvPr>
          <p:cNvSpPr>
            <a:spLocks/>
          </p:cNvSpPr>
          <p:nvPr/>
        </p:nvSpPr>
        <p:spPr bwMode="auto">
          <a:xfrm>
            <a:off x="3924111" y="1556231"/>
            <a:ext cx="320012" cy="560893"/>
          </a:xfrm>
          <a:custGeom>
            <a:avLst/>
            <a:gdLst>
              <a:gd name="T0" fmla="*/ 0 w 5146"/>
              <a:gd name="T1" fmla="*/ 2897 h 9015"/>
              <a:gd name="T2" fmla="*/ 5146 w 5146"/>
              <a:gd name="T3" fmla="*/ 0 h 9015"/>
              <a:gd name="T4" fmla="*/ 4935 w 5146"/>
              <a:gd name="T5" fmla="*/ 5907 h 9015"/>
              <a:gd name="T6" fmla="*/ 0 w 5146"/>
              <a:gd name="T7" fmla="*/ 9015 h 9015"/>
              <a:gd name="T8" fmla="*/ 0 w 5146"/>
              <a:gd name="T9" fmla="*/ 2897 h 9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46" h="9015">
                <a:moveTo>
                  <a:pt x="0" y="2897"/>
                </a:moveTo>
                <a:lnTo>
                  <a:pt x="5146" y="0"/>
                </a:lnTo>
                <a:lnTo>
                  <a:pt x="4935" y="5907"/>
                </a:lnTo>
                <a:lnTo>
                  <a:pt x="0" y="9015"/>
                </a:lnTo>
                <a:lnTo>
                  <a:pt x="0" y="2897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93" name="Freeform 192">
            <a:extLst>
              <a:ext uri="{FF2B5EF4-FFF2-40B4-BE49-F238E27FC236}">
                <a16:creationId xmlns:a16="http://schemas.microsoft.com/office/drawing/2014/main" id="{5D949719-5FA7-C049-BFB3-65BAF98EC5C6}"/>
              </a:ext>
            </a:extLst>
          </p:cNvPr>
          <p:cNvSpPr>
            <a:spLocks/>
          </p:cNvSpPr>
          <p:nvPr/>
        </p:nvSpPr>
        <p:spPr bwMode="auto">
          <a:xfrm>
            <a:off x="3628983" y="813683"/>
            <a:ext cx="295129" cy="200070"/>
          </a:xfrm>
          <a:custGeom>
            <a:avLst/>
            <a:gdLst>
              <a:gd name="T0" fmla="*/ 0 w 4745"/>
              <a:gd name="T1" fmla="*/ 0 h 3216"/>
              <a:gd name="T2" fmla="*/ 0 w 4745"/>
              <a:gd name="T3" fmla="*/ 752 h 3216"/>
              <a:gd name="T4" fmla="*/ 3276 w 4745"/>
              <a:gd name="T5" fmla="*/ 2213 h 3216"/>
              <a:gd name="T6" fmla="*/ 3446 w 4745"/>
              <a:gd name="T7" fmla="*/ 3216 h 3216"/>
              <a:gd name="T8" fmla="*/ 4745 w 4745"/>
              <a:gd name="T9" fmla="*/ 2609 h 3216"/>
              <a:gd name="T10" fmla="*/ 4737 w 4745"/>
              <a:gd name="T11" fmla="*/ 2015 h 3216"/>
              <a:gd name="T12" fmla="*/ 0 w 4745"/>
              <a:gd name="T13" fmla="*/ 0 h 3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45" h="3216">
                <a:moveTo>
                  <a:pt x="0" y="0"/>
                </a:moveTo>
                <a:lnTo>
                  <a:pt x="0" y="752"/>
                </a:lnTo>
                <a:lnTo>
                  <a:pt x="3276" y="2213"/>
                </a:lnTo>
                <a:lnTo>
                  <a:pt x="3446" y="3216"/>
                </a:lnTo>
                <a:lnTo>
                  <a:pt x="4745" y="2609"/>
                </a:lnTo>
                <a:lnTo>
                  <a:pt x="4737" y="2015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94" name="Freeform 193">
            <a:extLst>
              <a:ext uri="{FF2B5EF4-FFF2-40B4-BE49-F238E27FC236}">
                <a16:creationId xmlns:a16="http://schemas.microsoft.com/office/drawing/2014/main" id="{328DD1E6-BC10-ED4B-90E2-5D91B6DA1452}"/>
              </a:ext>
            </a:extLst>
          </p:cNvPr>
          <p:cNvSpPr>
            <a:spLocks/>
          </p:cNvSpPr>
          <p:nvPr/>
        </p:nvSpPr>
        <p:spPr bwMode="auto">
          <a:xfrm>
            <a:off x="3921124" y="813683"/>
            <a:ext cx="298115" cy="191610"/>
          </a:xfrm>
          <a:custGeom>
            <a:avLst/>
            <a:gdLst>
              <a:gd name="T0" fmla="*/ 41 w 4793"/>
              <a:gd name="T1" fmla="*/ 2015 h 3083"/>
              <a:gd name="T2" fmla="*/ 4793 w 4793"/>
              <a:gd name="T3" fmla="*/ 0 h 3083"/>
              <a:gd name="T4" fmla="*/ 4793 w 4793"/>
              <a:gd name="T5" fmla="*/ 558 h 3083"/>
              <a:gd name="T6" fmla="*/ 959 w 4793"/>
              <a:gd name="T7" fmla="*/ 2213 h 3083"/>
              <a:gd name="T8" fmla="*/ 983 w 4793"/>
              <a:gd name="T9" fmla="*/ 3083 h 3083"/>
              <a:gd name="T10" fmla="*/ 0 w 4793"/>
              <a:gd name="T11" fmla="*/ 2864 h 3083"/>
              <a:gd name="T12" fmla="*/ 41 w 4793"/>
              <a:gd name="T13" fmla="*/ 2015 h 3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93" h="3083">
                <a:moveTo>
                  <a:pt x="41" y="2015"/>
                </a:moveTo>
                <a:lnTo>
                  <a:pt x="4793" y="0"/>
                </a:lnTo>
                <a:lnTo>
                  <a:pt x="4793" y="558"/>
                </a:lnTo>
                <a:lnTo>
                  <a:pt x="959" y="2213"/>
                </a:lnTo>
                <a:lnTo>
                  <a:pt x="983" y="3083"/>
                </a:lnTo>
                <a:lnTo>
                  <a:pt x="0" y="2864"/>
                </a:lnTo>
                <a:lnTo>
                  <a:pt x="41" y="201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95" name="Freeform 194">
            <a:extLst>
              <a:ext uri="{FF2B5EF4-FFF2-40B4-BE49-F238E27FC236}">
                <a16:creationId xmlns:a16="http://schemas.microsoft.com/office/drawing/2014/main" id="{7A3AE6A9-C247-D04D-A8A4-677A70133F38}"/>
              </a:ext>
            </a:extLst>
          </p:cNvPr>
          <p:cNvSpPr>
            <a:spLocks/>
          </p:cNvSpPr>
          <p:nvPr/>
        </p:nvSpPr>
        <p:spPr bwMode="auto">
          <a:xfrm>
            <a:off x="3625995" y="703694"/>
            <a:ext cx="595732" cy="236402"/>
          </a:xfrm>
          <a:custGeom>
            <a:avLst/>
            <a:gdLst>
              <a:gd name="T0" fmla="*/ 4781 w 9577"/>
              <a:gd name="T1" fmla="*/ 0 h 3797"/>
              <a:gd name="T2" fmla="*/ 9577 w 9577"/>
              <a:gd name="T3" fmla="*/ 1764 h 3797"/>
              <a:gd name="T4" fmla="*/ 4781 w 9577"/>
              <a:gd name="T5" fmla="*/ 3797 h 3797"/>
              <a:gd name="T6" fmla="*/ 0 w 9577"/>
              <a:gd name="T7" fmla="*/ 1764 h 3797"/>
              <a:gd name="T8" fmla="*/ 4781 w 9577"/>
              <a:gd name="T9" fmla="*/ 0 h 3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77" h="3797">
                <a:moveTo>
                  <a:pt x="4781" y="0"/>
                </a:moveTo>
                <a:lnTo>
                  <a:pt x="9577" y="1764"/>
                </a:lnTo>
                <a:lnTo>
                  <a:pt x="4781" y="3797"/>
                </a:lnTo>
                <a:lnTo>
                  <a:pt x="0" y="1764"/>
                </a:lnTo>
                <a:lnTo>
                  <a:pt x="478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96" name="Freeform 195">
            <a:extLst>
              <a:ext uri="{FF2B5EF4-FFF2-40B4-BE49-F238E27FC236}">
                <a16:creationId xmlns:a16="http://schemas.microsoft.com/office/drawing/2014/main" id="{D2712EFC-DBE9-EC40-AC37-A7C1467ECC31}"/>
              </a:ext>
            </a:extLst>
          </p:cNvPr>
          <p:cNvSpPr>
            <a:spLocks/>
          </p:cNvSpPr>
          <p:nvPr/>
        </p:nvSpPr>
        <p:spPr bwMode="auto">
          <a:xfrm>
            <a:off x="3587674" y="966472"/>
            <a:ext cx="671877" cy="303091"/>
          </a:xfrm>
          <a:custGeom>
            <a:avLst/>
            <a:gdLst>
              <a:gd name="T0" fmla="*/ 0 w 10793"/>
              <a:gd name="T1" fmla="*/ 2298 h 4871"/>
              <a:gd name="T2" fmla="*/ 5405 w 10793"/>
              <a:gd name="T3" fmla="*/ 0 h 4871"/>
              <a:gd name="T4" fmla="*/ 10793 w 10793"/>
              <a:gd name="T5" fmla="*/ 2298 h 4871"/>
              <a:gd name="T6" fmla="*/ 5405 w 10793"/>
              <a:gd name="T7" fmla="*/ 4871 h 4871"/>
              <a:gd name="T8" fmla="*/ 0 w 10793"/>
              <a:gd name="T9" fmla="*/ 2298 h 48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3" h="4871">
                <a:moveTo>
                  <a:pt x="0" y="2298"/>
                </a:moveTo>
                <a:lnTo>
                  <a:pt x="5405" y="0"/>
                </a:lnTo>
                <a:lnTo>
                  <a:pt x="10793" y="2298"/>
                </a:lnTo>
                <a:lnTo>
                  <a:pt x="5405" y="4871"/>
                </a:lnTo>
                <a:lnTo>
                  <a:pt x="0" y="22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97" name="Freeform 196">
            <a:extLst>
              <a:ext uri="{FF2B5EF4-FFF2-40B4-BE49-F238E27FC236}">
                <a16:creationId xmlns:a16="http://schemas.microsoft.com/office/drawing/2014/main" id="{CD31932E-4D78-6D4D-8E00-2EC9B006A579}"/>
              </a:ext>
            </a:extLst>
          </p:cNvPr>
          <p:cNvSpPr>
            <a:spLocks/>
          </p:cNvSpPr>
          <p:nvPr/>
        </p:nvSpPr>
        <p:spPr bwMode="auto">
          <a:xfrm>
            <a:off x="3259698" y="826124"/>
            <a:ext cx="632561" cy="672872"/>
          </a:xfrm>
          <a:custGeom>
            <a:avLst/>
            <a:gdLst>
              <a:gd name="connsiteX0" fmla="*/ 1066591 w 2017713"/>
              <a:gd name="connsiteY0" fmla="*/ 0 h 2146301"/>
              <a:gd name="connsiteX1" fmla="*/ 2017176 w 2017713"/>
              <a:gd name="connsiteY1" fmla="*/ 398689 h 2146301"/>
              <a:gd name="connsiteX2" fmla="*/ 2017713 w 2017713"/>
              <a:gd name="connsiteY2" fmla="*/ 398463 h 2146301"/>
              <a:gd name="connsiteX3" fmla="*/ 2017713 w 2017713"/>
              <a:gd name="connsiteY3" fmla="*/ 398914 h 2146301"/>
              <a:gd name="connsiteX4" fmla="*/ 2017713 w 2017713"/>
              <a:gd name="connsiteY4" fmla="*/ 542181 h 2146301"/>
              <a:gd name="connsiteX5" fmla="*/ 1192379 w 2017713"/>
              <a:gd name="connsiteY5" fmla="*/ 1019387 h 2146301"/>
              <a:gd name="connsiteX6" fmla="*/ 1216367 w 2017713"/>
              <a:gd name="connsiteY6" fmla="*/ 2045858 h 2146301"/>
              <a:gd name="connsiteX7" fmla="*/ 999080 w 2017713"/>
              <a:gd name="connsiteY7" fmla="*/ 2146301 h 2146301"/>
              <a:gd name="connsiteX8" fmla="*/ 941419 w 2017713"/>
              <a:gd name="connsiteY8" fmla="*/ 852146 h 2146301"/>
              <a:gd name="connsiteX9" fmla="*/ 940841 w 2017713"/>
              <a:gd name="connsiteY9" fmla="*/ 852390 h 2146301"/>
              <a:gd name="connsiteX10" fmla="*/ 998538 w 2017713"/>
              <a:gd name="connsiteY10" fmla="*/ 2146301 h 2146301"/>
              <a:gd name="connsiteX11" fmla="*/ 89892 w 2017713"/>
              <a:gd name="connsiteY11" fmla="*/ 1644819 h 2146301"/>
              <a:gd name="connsiteX12" fmla="*/ 50 w 2017713"/>
              <a:gd name="connsiteY12" fmla="*/ 408677 h 2146301"/>
              <a:gd name="connsiteX13" fmla="*/ 0 w 2017713"/>
              <a:gd name="connsiteY13" fmla="*/ 408654 h 2146301"/>
              <a:gd name="connsiteX14" fmla="*/ 47 w 2017713"/>
              <a:gd name="connsiteY14" fmla="*/ 408636 h 2146301"/>
              <a:gd name="connsiteX15" fmla="*/ 0 w 2017713"/>
              <a:gd name="connsiteY15" fmla="*/ 407988 h 2146301"/>
              <a:gd name="connsiteX16" fmla="*/ 779 w 2017713"/>
              <a:gd name="connsiteY16" fmla="*/ 408355 h 2146301"/>
              <a:gd name="connsiteX0" fmla="*/ 1066591 w 2017713"/>
              <a:gd name="connsiteY0" fmla="*/ 0 h 2146301"/>
              <a:gd name="connsiteX1" fmla="*/ 2017176 w 2017713"/>
              <a:gd name="connsiteY1" fmla="*/ 398689 h 2146301"/>
              <a:gd name="connsiteX2" fmla="*/ 2017713 w 2017713"/>
              <a:gd name="connsiteY2" fmla="*/ 398463 h 2146301"/>
              <a:gd name="connsiteX3" fmla="*/ 2017713 w 2017713"/>
              <a:gd name="connsiteY3" fmla="*/ 398914 h 2146301"/>
              <a:gd name="connsiteX4" fmla="*/ 2017713 w 2017713"/>
              <a:gd name="connsiteY4" fmla="*/ 542181 h 2146301"/>
              <a:gd name="connsiteX5" fmla="*/ 1192379 w 2017713"/>
              <a:gd name="connsiteY5" fmla="*/ 1019387 h 2146301"/>
              <a:gd name="connsiteX6" fmla="*/ 1216367 w 2017713"/>
              <a:gd name="connsiteY6" fmla="*/ 2045858 h 2146301"/>
              <a:gd name="connsiteX7" fmla="*/ 999080 w 2017713"/>
              <a:gd name="connsiteY7" fmla="*/ 2146301 h 2146301"/>
              <a:gd name="connsiteX8" fmla="*/ 941419 w 2017713"/>
              <a:gd name="connsiteY8" fmla="*/ 852146 h 2146301"/>
              <a:gd name="connsiteX9" fmla="*/ 998538 w 2017713"/>
              <a:gd name="connsiteY9" fmla="*/ 2146301 h 2146301"/>
              <a:gd name="connsiteX10" fmla="*/ 89892 w 2017713"/>
              <a:gd name="connsiteY10" fmla="*/ 1644819 h 2146301"/>
              <a:gd name="connsiteX11" fmla="*/ 50 w 2017713"/>
              <a:gd name="connsiteY11" fmla="*/ 408677 h 2146301"/>
              <a:gd name="connsiteX12" fmla="*/ 0 w 2017713"/>
              <a:gd name="connsiteY12" fmla="*/ 408654 h 2146301"/>
              <a:gd name="connsiteX13" fmla="*/ 47 w 2017713"/>
              <a:gd name="connsiteY13" fmla="*/ 408636 h 2146301"/>
              <a:gd name="connsiteX14" fmla="*/ 0 w 2017713"/>
              <a:gd name="connsiteY14" fmla="*/ 407988 h 2146301"/>
              <a:gd name="connsiteX15" fmla="*/ 779 w 2017713"/>
              <a:gd name="connsiteY15" fmla="*/ 408355 h 2146301"/>
              <a:gd name="connsiteX16" fmla="*/ 1066591 w 2017713"/>
              <a:gd name="connsiteY16" fmla="*/ 0 h 2146301"/>
              <a:gd name="connsiteX0" fmla="*/ 1066591 w 2017713"/>
              <a:gd name="connsiteY0" fmla="*/ 0 h 2146301"/>
              <a:gd name="connsiteX1" fmla="*/ 2017176 w 2017713"/>
              <a:gd name="connsiteY1" fmla="*/ 398689 h 2146301"/>
              <a:gd name="connsiteX2" fmla="*/ 2017713 w 2017713"/>
              <a:gd name="connsiteY2" fmla="*/ 398463 h 2146301"/>
              <a:gd name="connsiteX3" fmla="*/ 2017713 w 2017713"/>
              <a:gd name="connsiteY3" fmla="*/ 398914 h 2146301"/>
              <a:gd name="connsiteX4" fmla="*/ 2017713 w 2017713"/>
              <a:gd name="connsiteY4" fmla="*/ 542181 h 2146301"/>
              <a:gd name="connsiteX5" fmla="*/ 1192379 w 2017713"/>
              <a:gd name="connsiteY5" fmla="*/ 1019387 h 2146301"/>
              <a:gd name="connsiteX6" fmla="*/ 1216367 w 2017713"/>
              <a:gd name="connsiteY6" fmla="*/ 2045858 h 2146301"/>
              <a:gd name="connsiteX7" fmla="*/ 999080 w 2017713"/>
              <a:gd name="connsiteY7" fmla="*/ 2146301 h 2146301"/>
              <a:gd name="connsiteX8" fmla="*/ 998538 w 2017713"/>
              <a:gd name="connsiteY8" fmla="*/ 2146301 h 2146301"/>
              <a:gd name="connsiteX9" fmla="*/ 89892 w 2017713"/>
              <a:gd name="connsiteY9" fmla="*/ 1644819 h 2146301"/>
              <a:gd name="connsiteX10" fmla="*/ 50 w 2017713"/>
              <a:gd name="connsiteY10" fmla="*/ 408677 h 2146301"/>
              <a:gd name="connsiteX11" fmla="*/ 0 w 2017713"/>
              <a:gd name="connsiteY11" fmla="*/ 408654 h 2146301"/>
              <a:gd name="connsiteX12" fmla="*/ 47 w 2017713"/>
              <a:gd name="connsiteY12" fmla="*/ 408636 h 2146301"/>
              <a:gd name="connsiteX13" fmla="*/ 0 w 2017713"/>
              <a:gd name="connsiteY13" fmla="*/ 407988 h 2146301"/>
              <a:gd name="connsiteX14" fmla="*/ 779 w 2017713"/>
              <a:gd name="connsiteY14" fmla="*/ 408355 h 2146301"/>
              <a:gd name="connsiteX15" fmla="*/ 1066591 w 2017713"/>
              <a:gd name="connsiteY15" fmla="*/ 0 h 214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17713" h="2146301">
                <a:moveTo>
                  <a:pt x="1066591" y="0"/>
                </a:moveTo>
                <a:lnTo>
                  <a:pt x="2017176" y="398689"/>
                </a:lnTo>
                <a:lnTo>
                  <a:pt x="2017713" y="398463"/>
                </a:lnTo>
                <a:lnTo>
                  <a:pt x="2017713" y="398914"/>
                </a:lnTo>
                <a:lnTo>
                  <a:pt x="2017713" y="542181"/>
                </a:lnTo>
                <a:lnTo>
                  <a:pt x="1192379" y="1019387"/>
                </a:lnTo>
                <a:lnTo>
                  <a:pt x="1216367" y="2045858"/>
                </a:lnTo>
                <a:lnTo>
                  <a:pt x="999080" y="2146301"/>
                </a:lnTo>
                <a:lnTo>
                  <a:pt x="998538" y="2146301"/>
                </a:lnTo>
                <a:lnTo>
                  <a:pt x="89892" y="1644819"/>
                </a:lnTo>
                <a:lnTo>
                  <a:pt x="50" y="408677"/>
                </a:lnTo>
                <a:cubicBezTo>
                  <a:pt x="33" y="408669"/>
                  <a:pt x="17" y="408662"/>
                  <a:pt x="0" y="408654"/>
                </a:cubicBezTo>
                <a:lnTo>
                  <a:pt x="47" y="408636"/>
                </a:lnTo>
                <a:cubicBezTo>
                  <a:pt x="31" y="408420"/>
                  <a:pt x="16" y="408204"/>
                  <a:pt x="0" y="407988"/>
                </a:cubicBezTo>
                <a:lnTo>
                  <a:pt x="779" y="408355"/>
                </a:lnTo>
                <a:lnTo>
                  <a:pt x="1066591" y="0"/>
                </a:lnTo>
                <a:close/>
              </a:path>
            </a:pathLst>
          </a:custGeom>
          <a:solidFill>
            <a:srgbClr val="355E7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831"/>
          </a:p>
        </p:txBody>
      </p:sp>
      <p:sp>
        <p:nvSpPr>
          <p:cNvPr id="198" name="Freeform 197">
            <a:extLst>
              <a:ext uri="{FF2B5EF4-FFF2-40B4-BE49-F238E27FC236}">
                <a16:creationId xmlns:a16="http://schemas.microsoft.com/office/drawing/2014/main" id="{8ADED390-7484-2941-8EB6-40334B75C4CA}"/>
              </a:ext>
            </a:extLst>
          </p:cNvPr>
          <p:cNvSpPr>
            <a:spLocks/>
          </p:cNvSpPr>
          <p:nvPr/>
        </p:nvSpPr>
        <p:spPr bwMode="auto">
          <a:xfrm>
            <a:off x="3554827" y="951044"/>
            <a:ext cx="337433" cy="547953"/>
          </a:xfrm>
          <a:custGeom>
            <a:avLst/>
            <a:gdLst>
              <a:gd name="T0" fmla="*/ 291 w 5429"/>
              <a:gd name="T1" fmla="*/ 8805 h 8805"/>
              <a:gd name="T2" fmla="*/ 1387 w 5429"/>
              <a:gd name="T3" fmla="*/ 8299 h 8805"/>
              <a:gd name="T4" fmla="*/ 1266 w 5429"/>
              <a:gd name="T5" fmla="*/ 3128 h 8805"/>
              <a:gd name="T6" fmla="*/ 5429 w 5429"/>
              <a:gd name="T7" fmla="*/ 724 h 8805"/>
              <a:gd name="T8" fmla="*/ 5429 w 5429"/>
              <a:gd name="T9" fmla="*/ 0 h 8805"/>
              <a:gd name="T10" fmla="*/ 0 w 5429"/>
              <a:gd name="T11" fmla="*/ 2282 h 8805"/>
              <a:gd name="T12" fmla="*/ 291 w 5429"/>
              <a:gd name="T13" fmla="*/ 8805 h 88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29" h="8805">
                <a:moveTo>
                  <a:pt x="291" y="8805"/>
                </a:moveTo>
                <a:lnTo>
                  <a:pt x="1387" y="8299"/>
                </a:lnTo>
                <a:lnTo>
                  <a:pt x="1266" y="3128"/>
                </a:lnTo>
                <a:lnTo>
                  <a:pt x="5429" y="724"/>
                </a:lnTo>
                <a:lnTo>
                  <a:pt x="5429" y="0"/>
                </a:lnTo>
                <a:lnTo>
                  <a:pt x="0" y="2282"/>
                </a:lnTo>
                <a:lnTo>
                  <a:pt x="291" y="880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199" name="Freeform 198">
            <a:extLst>
              <a:ext uri="{FF2B5EF4-FFF2-40B4-BE49-F238E27FC236}">
                <a16:creationId xmlns:a16="http://schemas.microsoft.com/office/drawing/2014/main" id="{E957B9D4-F4C6-EA44-8C15-5BB22A5EE590}"/>
              </a:ext>
            </a:extLst>
          </p:cNvPr>
          <p:cNvSpPr>
            <a:spLocks/>
          </p:cNvSpPr>
          <p:nvPr/>
        </p:nvSpPr>
        <p:spPr bwMode="auto">
          <a:xfrm>
            <a:off x="3259698" y="954030"/>
            <a:ext cx="313046" cy="544967"/>
          </a:xfrm>
          <a:custGeom>
            <a:avLst/>
            <a:gdLst>
              <a:gd name="T0" fmla="*/ 453 w 5032"/>
              <a:gd name="T1" fmla="*/ 6230 h 8756"/>
              <a:gd name="T2" fmla="*/ 5032 w 5032"/>
              <a:gd name="T3" fmla="*/ 8756 h 8756"/>
              <a:gd name="T4" fmla="*/ 4741 w 5032"/>
              <a:gd name="T5" fmla="*/ 2233 h 8756"/>
              <a:gd name="T6" fmla="*/ 0 w 5032"/>
              <a:gd name="T7" fmla="*/ 0 h 8756"/>
              <a:gd name="T8" fmla="*/ 453 w 5032"/>
              <a:gd name="T9" fmla="*/ 6230 h 8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32" h="8756">
                <a:moveTo>
                  <a:pt x="453" y="6230"/>
                </a:moveTo>
                <a:lnTo>
                  <a:pt x="5032" y="8756"/>
                </a:lnTo>
                <a:lnTo>
                  <a:pt x="4741" y="2233"/>
                </a:lnTo>
                <a:lnTo>
                  <a:pt x="0" y="0"/>
                </a:lnTo>
                <a:lnTo>
                  <a:pt x="453" y="623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200" name="Freeform 199">
            <a:extLst>
              <a:ext uri="{FF2B5EF4-FFF2-40B4-BE49-F238E27FC236}">
                <a16:creationId xmlns:a16="http://schemas.microsoft.com/office/drawing/2014/main" id="{AFB2C644-2390-5749-983E-C255A789D4DE}"/>
              </a:ext>
            </a:extLst>
          </p:cNvPr>
          <p:cNvSpPr>
            <a:spLocks/>
          </p:cNvSpPr>
          <p:nvPr/>
        </p:nvSpPr>
        <p:spPr bwMode="auto">
          <a:xfrm>
            <a:off x="3259698" y="826124"/>
            <a:ext cx="632561" cy="267258"/>
          </a:xfrm>
          <a:custGeom>
            <a:avLst/>
            <a:gdLst>
              <a:gd name="T0" fmla="*/ 0 w 10170"/>
              <a:gd name="T1" fmla="*/ 2056 h 4289"/>
              <a:gd name="T2" fmla="*/ 5376 w 10170"/>
              <a:gd name="T3" fmla="*/ 0 h 4289"/>
              <a:gd name="T4" fmla="*/ 10170 w 10170"/>
              <a:gd name="T5" fmla="*/ 2007 h 4289"/>
              <a:gd name="T6" fmla="*/ 4741 w 10170"/>
              <a:gd name="T7" fmla="*/ 4289 h 4289"/>
              <a:gd name="T8" fmla="*/ 0 w 10170"/>
              <a:gd name="T9" fmla="*/ 2056 h 4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70" h="4289">
                <a:moveTo>
                  <a:pt x="0" y="2056"/>
                </a:moveTo>
                <a:lnTo>
                  <a:pt x="5376" y="0"/>
                </a:lnTo>
                <a:lnTo>
                  <a:pt x="10170" y="2007"/>
                </a:lnTo>
                <a:lnTo>
                  <a:pt x="4741" y="4289"/>
                </a:lnTo>
                <a:lnTo>
                  <a:pt x="0" y="205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201" name="Freeform 200">
            <a:extLst>
              <a:ext uri="{FF2B5EF4-FFF2-40B4-BE49-F238E27FC236}">
                <a16:creationId xmlns:a16="http://schemas.microsoft.com/office/drawing/2014/main" id="{71D6A186-C607-F446-B595-877177343B14}"/>
              </a:ext>
            </a:extLst>
          </p:cNvPr>
          <p:cNvSpPr>
            <a:spLocks/>
          </p:cNvSpPr>
          <p:nvPr/>
        </p:nvSpPr>
        <p:spPr bwMode="auto">
          <a:xfrm>
            <a:off x="3957953" y="826124"/>
            <a:ext cx="631565" cy="672872"/>
          </a:xfrm>
          <a:custGeom>
            <a:avLst/>
            <a:gdLst>
              <a:gd name="connsiteX0" fmla="*/ 951497 w 2014538"/>
              <a:gd name="connsiteY0" fmla="*/ 0 h 2146301"/>
              <a:gd name="connsiteX1" fmla="*/ 2013766 w 2014538"/>
              <a:gd name="connsiteY1" fmla="*/ 408355 h 2146301"/>
              <a:gd name="connsiteX2" fmla="*/ 2014538 w 2014538"/>
              <a:gd name="connsiteY2" fmla="*/ 407988 h 2146301"/>
              <a:gd name="connsiteX3" fmla="*/ 2014489 w 2014538"/>
              <a:gd name="connsiteY3" fmla="*/ 408633 h 2146301"/>
              <a:gd name="connsiteX4" fmla="*/ 2014538 w 2014538"/>
              <a:gd name="connsiteY4" fmla="*/ 408651 h 2146301"/>
              <a:gd name="connsiteX5" fmla="*/ 2014486 w 2014538"/>
              <a:gd name="connsiteY5" fmla="*/ 408676 h 2146301"/>
              <a:gd name="connsiteX6" fmla="*/ 1921291 w 2014538"/>
              <a:gd name="connsiteY6" fmla="*/ 1641841 h 2146301"/>
              <a:gd name="connsiteX7" fmla="*/ 1012825 w 2014538"/>
              <a:gd name="connsiteY7" fmla="*/ 2146301 h 2146301"/>
              <a:gd name="connsiteX8" fmla="*/ 1073883 w 2014538"/>
              <a:gd name="connsiteY8" fmla="*/ 855510 h 2146301"/>
              <a:gd name="connsiteX9" fmla="*/ 1073560 w 2014538"/>
              <a:gd name="connsiteY9" fmla="*/ 855663 h 2146301"/>
              <a:gd name="connsiteX10" fmla="*/ 1073103 w 2014538"/>
              <a:gd name="connsiteY10" fmla="*/ 855473 h 2146301"/>
              <a:gd name="connsiteX11" fmla="*/ 1012043 w 2014538"/>
              <a:gd name="connsiteY11" fmla="*/ 2146301 h 2146301"/>
              <a:gd name="connsiteX12" fmla="*/ 851537 w 2014538"/>
              <a:gd name="connsiteY12" fmla="*/ 2078802 h 2146301"/>
              <a:gd name="connsiteX13" fmla="*/ 851537 w 2014538"/>
              <a:gd name="connsiteY13" fmla="*/ 929919 h 2146301"/>
              <a:gd name="connsiteX14" fmla="*/ 0 w 2014538"/>
              <a:gd name="connsiteY14" fmla="*/ 555892 h 2146301"/>
              <a:gd name="connsiteX15" fmla="*/ 0 w 2014538"/>
              <a:gd name="connsiteY15" fmla="*/ 408651 h 2146301"/>
              <a:gd name="connsiteX16" fmla="*/ 0 w 2014538"/>
              <a:gd name="connsiteY16" fmla="*/ 407988 h 2146301"/>
              <a:gd name="connsiteX17" fmla="*/ 784 w 2014538"/>
              <a:gd name="connsiteY17" fmla="*/ 408315 h 2146301"/>
              <a:gd name="connsiteX0" fmla="*/ 951497 w 2014538"/>
              <a:gd name="connsiteY0" fmla="*/ 0 h 2146301"/>
              <a:gd name="connsiteX1" fmla="*/ 2013766 w 2014538"/>
              <a:gd name="connsiteY1" fmla="*/ 408355 h 2146301"/>
              <a:gd name="connsiteX2" fmla="*/ 2014538 w 2014538"/>
              <a:gd name="connsiteY2" fmla="*/ 407988 h 2146301"/>
              <a:gd name="connsiteX3" fmla="*/ 2014489 w 2014538"/>
              <a:gd name="connsiteY3" fmla="*/ 408633 h 2146301"/>
              <a:gd name="connsiteX4" fmla="*/ 2014538 w 2014538"/>
              <a:gd name="connsiteY4" fmla="*/ 408651 h 2146301"/>
              <a:gd name="connsiteX5" fmla="*/ 2014486 w 2014538"/>
              <a:gd name="connsiteY5" fmla="*/ 408676 h 2146301"/>
              <a:gd name="connsiteX6" fmla="*/ 1921291 w 2014538"/>
              <a:gd name="connsiteY6" fmla="*/ 1641841 h 2146301"/>
              <a:gd name="connsiteX7" fmla="*/ 1012825 w 2014538"/>
              <a:gd name="connsiteY7" fmla="*/ 2146301 h 2146301"/>
              <a:gd name="connsiteX8" fmla="*/ 1073883 w 2014538"/>
              <a:gd name="connsiteY8" fmla="*/ 855510 h 2146301"/>
              <a:gd name="connsiteX9" fmla="*/ 1073560 w 2014538"/>
              <a:gd name="connsiteY9" fmla="*/ 855663 h 2146301"/>
              <a:gd name="connsiteX10" fmla="*/ 1012043 w 2014538"/>
              <a:gd name="connsiteY10" fmla="*/ 2146301 h 2146301"/>
              <a:gd name="connsiteX11" fmla="*/ 851537 w 2014538"/>
              <a:gd name="connsiteY11" fmla="*/ 2078802 h 2146301"/>
              <a:gd name="connsiteX12" fmla="*/ 851537 w 2014538"/>
              <a:gd name="connsiteY12" fmla="*/ 929919 h 2146301"/>
              <a:gd name="connsiteX13" fmla="*/ 0 w 2014538"/>
              <a:gd name="connsiteY13" fmla="*/ 555892 h 2146301"/>
              <a:gd name="connsiteX14" fmla="*/ 0 w 2014538"/>
              <a:gd name="connsiteY14" fmla="*/ 408651 h 2146301"/>
              <a:gd name="connsiteX15" fmla="*/ 0 w 2014538"/>
              <a:gd name="connsiteY15" fmla="*/ 407988 h 2146301"/>
              <a:gd name="connsiteX16" fmla="*/ 784 w 2014538"/>
              <a:gd name="connsiteY16" fmla="*/ 408315 h 2146301"/>
              <a:gd name="connsiteX17" fmla="*/ 951497 w 2014538"/>
              <a:gd name="connsiteY17" fmla="*/ 0 h 2146301"/>
              <a:gd name="connsiteX0" fmla="*/ 951497 w 2014538"/>
              <a:gd name="connsiteY0" fmla="*/ 0 h 2146301"/>
              <a:gd name="connsiteX1" fmla="*/ 2013766 w 2014538"/>
              <a:gd name="connsiteY1" fmla="*/ 408355 h 2146301"/>
              <a:gd name="connsiteX2" fmla="*/ 2014538 w 2014538"/>
              <a:gd name="connsiteY2" fmla="*/ 407988 h 2146301"/>
              <a:gd name="connsiteX3" fmla="*/ 2014489 w 2014538"/>
              <a:gd name="connsiteY3" fmla="*/ 408633 h 2146301"/>
              <a:gd name="connsiteX4" fmla="*/ 2014538 w 2014538"/>
              <a:gd name="connsiteY4" fmla="*/ 408651 h 2146301"/>
              <a:gd name="connsiteX5" fmla="*/ 2014486 w 2014538"/>
              <a:gd name="connsiteY5" fmla="*/ 408676 h 2146301"/>
              <a:gd name="connsiteX6" fmla="*/ 1921291 w 2014538"/>
              <a:gd name="connsiteY6" fmla="*/ 1641841 h 2146301"/>
              <a:gd name="connsiteX7" fmla="*/ 1012825 w 2014538"/>
              <a:gd name="connsiteY7" fmla="*/ 2146301 h 2146301"/>
              <a:gd name="connsiteX8" fmla="*/ 1073883 w 2014538"/>
              <a:gd name="connsiteY8" fmla="*/ 855510 h 2146301"/>
              <a:gd name="connsiteX9" fmla="*/ 1012043 w 2014538"/>
              <a:gd name="connsiteY9" fmla="*/ 2146301 h 2146301"/>
              <a:gd name="connsiteX10" fmla="*/ 851537 w 2014538"/>
              <a:gd name="connsiteY10" fmla="*/ 2078802 h 2146301"/>
              <a:gd name="connsiteX11" fmla="*/ 851537 w 2014538"/>
              <a:gd name="connsiteY11" fmla="*/ 929919 h 2146301"/>
              <a:gd name="connsiteX12" fmla="*/ 0 w 2014538"/>
              <a:gd name="connsiteY12" fmla="*/ 555892 h 2146301"/>
              <a:gd name="connsiteX13" fmla="*/ 0 w 2014538"/>
              <a:gd name="connsiteY13" fmla="*/ 408651 h 2146301"/>
              <a:gd name="connsiteX14" fmla="*/ 0 w 2014538"/>
              <a:gd name="connsiteY14" fmla="*/ 407988 h 2146301"/>
              <a:gd name="connsiteX15" fmla="*/ 784 w 2014538"/>
              <a:gd name="connsiteY15" fmla="*/ 408315 h 2146301"/>
              <a:gd name="connsiteX16" fmla="*/ 951497 w 2014538"/>
              <a:gd name="connsiteY16" fmla="*/ 0 h 2146301"/>
              <a:gd name="connsiteX0" fmla="*/ 951497 w 2014538"/>
              <a:gd name="connsiteY0" fmla="*/ 0 h 2146301"/>
              <a:gd name="connsiteX1" fmla="*/ 2013766 w 2014538"/>
              <a:gd name="connsiteY1" fmla="*/ 408355 h 2146301"/>
              <a:gd name="connsiteX2" fmla="*/ 2014538 w 2014538"/>
              <a:gd name="connsiteY2" fmla="*/ 407988 h 2146301"/>
              <a:gd name="connsiteX3" fmla="*/ 2014489 w 2014538"/>
              <a:gd name="connsiteY3" fmla="*/ 408633 h 2146301"/>
              <a:gd name="connsiteX4" fmla="*/ 2014538 w 2014538"/>
              <a:gd name="connsiteY4" fmla="*/ 408651 h 2146301"/>
              <a:gd name="connsiteX5" fmla="*/ 2014486 w 2014538"/>
              <a:gd name="connsiteY5" fmla="*/ 408676 h 2146301"/>
              <a:gd name="connsiteX6" fmla="*/ 1921291 w 2014538"/>
              <a:gd name="connsiteY6" fmla="*/ 1641841 h 2146301"/>
              <a:gd name="connsiteX7" fmla="*/ 1012825 w 2014538"/>
              <a:gd name="connsiteY7" fmla="*/ 2146301 h 2146301"/>
              <a:gd name="connsiteX8" fmla="*/ 1012043 w 2014538"/>
              <a:gd name="connsiteY8" fmla="*/ 2146301 h 2146301"/>
              <a:gd name="connsiteX9" fmla="*/ 851537 w 2014538"/>
              <a:gd name="connsiteY9" fmla="*/ 2078802 h 2146301"/>
              <a:gd name="connsiteX10" fmla="*/ 851537 w 2014538"/>
              <a:gd name="connsiteY10" fmla="*/ 929919 h 2146301"/>
              <a:gd name="connsiteX11" fmla="*/ 0 w 2014538"/>
              <a:gd name="connsiteY11" fmla="*/ 555892 h 2146301"/>
              <a:gd name="connsiteX12" fmla="*/ 0 w 2014538"/>
              <a:gd name="connsiteY12" fmla="*/ 408651 h 2146301"/>
              <a:gd name="connsiteX13" fmla="*/ 0 w 2014538"/>
              <a:gd name="connsiteY13" fmla="*/ 407988 h 2146301"/>
              <a:gd name="connsiteX14" fmla="*/ 784 w 2014538"/>
              <a:gd name="connsiteY14" fmla="*/ 408315 h 2146301"/>
              <a:gd name="connsiteX15" fmla="*/ 951497 w 2014538"/>
              <a:gd name="connsiteY15" fmla="*/ 0 h 214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14538" h="2146301">
                <a:moveTo>
                  <a:pt x="951497" y="0"/>
                </a:moveTo>
                <a:lnTo>
                  <a:pt x="2013766" y="408355"/>
                </a:lnTo>
                <a:lnTo>
                  <a:pt x="2014538" y="407988"/>
                </a:lnTo>
                <a:cubicBezTo>
                  <a:pt x="2014522" y="408203"/>
                  <a:pt x="2014505" y="408418"/>
                  <a:pt x="2014489" y="408633"/>
                </a:cubicBezTo>
                <a:lnTo>
                  <a:pt x="2014538" y="408651"/>
                </a:lnTo>
                <a:cubicBezTo>
                  <a:pt x="2014521" y="408659"/>
                  <a:pt x="2014503" y="408668"/>
                  <a:pt x="2014486" y="408676"/>
                </a:cubicBezTo>
                <a:lnTo>
                  <a:pt x="1921291" y="1641841"/>
                </a:lnTo>
                <a:lnTo>
                  <a:pt x="1012825" y="2146301"/>
                </a:lnTo>
                <a:lnTo>
                  <a:pt x="1012043" y="2146301"/>
                </a:lnTo>
                <a:lnTo>
                  <a:pt x="851537" y="2078802"/>
                </a:lnTo>
                <a:lnTo>
                  <a:pt x="851537" y="929919"/>
                </a:lnTo>
                <a:lnTo>
                  <a:pt x="0" y="555892"/>
                </a:lnTo>
                <a:lnTo>
                  <a:pt x="0" y="408651"/>
                </a:lnTo>
                <a:lnTo>
                  <a:pt x="0" y="407988"/>
                </a:lnTo>
                <a:lnTo>
                  <a:pt x="784" y="408315"/>
                </a:lnTo>
                <a:lnTo>
                  <a:pt x="951497" y="0"/>
                </a:lnTo>
                <a:close/>
              </a:path>
            </a:pathLst>
          </a:custGeom>
          <a:solidFill>
            <a:srgbClr val="F0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202" name="Freeform 201">
            <a:extLst>
              <a:ext uri="{FF2B5EF4-FFF2-40B4-BE49-F238E27FC236}">
                <a16:creationId xmlns:a16="http://schemas.microsoft.com/office/drawing/2014/main" id="{2FAC7B68-1CB1-CE4D-BB64-32212A54DD53}"/>
              </a:ext>
            </a:extLst>
          </p:cNvPr>
          <p:cNvSpPr>
            <a:spLocks/>
          </p:cNvSpPr>
          <p:nvPr/>
        </p:nvSpPr>
        <p:spPr bwMode="auto">
          <a:xfrm>
            <a:off x="3957953" y="826124"/>
            <a:ext cx="631565" cy="672872"/>
          </a:xfrm>
          <a:custGeom>
            <a:avLst/>
            <a:gdLst>
              <a:gd name="connsiteX0" fmla="*/ 951497 w 2014538"/>
              <a:gd name="connsiteY0" fmla="*/ 0 h 2146301"/>
              <a:gd name="connsiteX1" fmla="*/ 2013766 w 2014538"/>
              <a:gd name="connsiteY1" fmla="*/ 408355 h 2146301"/>
              <a:gd name="connsiteX2" fmla="*/ 2014538 w 2014538"/>
              <a:gd name="connsiteY2" fmla="*/ 407988 h 2146301"/>
              <a:gd name="connsiteX3" fmla="*/ 2014489 w 2014538"/>
              <a:gd name="connsiteY3" fmla="*/ 408633 h 2146301"/>
              <a:gd name="connsiteX4" fmla="*/ 2014538 w 2014538"/>
              <a:gd name="connsiteY4" fmla="*/ 408651 h 2146301"/>
              <a:gd name="connsiteX5" fmla="*/ 2014486 w 2014538"/>
              <a:gd name="connsiteY5" fmla="*/ 408676 h 2146301"/>
              <a:gd name="connsiteX6" fmla="*/ 1921291 w 2014538"/>
              <a:gd name="connsiteY6" fmla="*/ 1641841 h 2146301"/>
              <a:gd name="connsiteX7" fmla="*/ 1012825 w 2014538"/>
              <a:gd name="connsiteY7" fmla="*/ 2146301 h 2146301"/>
              <a:gd name="connsiteX8" fmla="*/ 1073883 w 2014538"/>
              <a:gd name="connsiteY8" fmla="*/ 855510 h 2146301"/>
              <a:gd name="connsiteX9" fmla="*/ 1073560 w 2014538"/>
              <a:gd name="connsiteY9" fmla="*/ 855663 h 2146301"/>
              <a:gd name="connsiteX10" fmla="*/ 1073103 w 2014538"/>
              <a:gd name="connsiteY10" fmla="*/ 855473 h 2146301"/>
              <a:gd name="connsiteX11" fmla="*/ 1012043 w 2014538"/>
              <a:gd name="connsiteY11" fmla="*/ 2146301 h 2146301"/>
              <a:gd name="connsiteX12" fmla="*/ 851537 w 2014538"/>
              <a:gd name="connsiteY12" fmla="*/ 2078802 h 2146301"/>
              <a:gd name="connsiteX13" fmla="*/ 851537 w 2014538"/>
              <a:gd name="connsiteY13" fmla="*/ 929919 h 2146301"/>
              <a:gd name="connsiteX14" fmla="*/ 0 w 2014538"/>
              <a:gd name="connsiteY14" fmla="*/ 555892 h 2146301"/>
              <a:gd name="connsiteX15" fmla="*/ 0 w 2014538"/>
              <a:gd name="connsiteY15" fmla="*/ 408651 h 2146301"/>
              <a:gd name="connsiteX16" fmla="*/ 0 w 2014538"/>
              <a:gd name="connsiteY16" fmla="*/ 407988 h 2146301"/>
              <a:gd name="connsiteX17" fmla="*/ 784 w 2014538"/>
              <a:gd name="connsiteY17" fmla="*/ 408315 h 2146301"/>
              <a:gd name="connsiteX0" fmla="*/ 951497 w 2014538"/>
              <a:gd name="connsiteY0" fmla="*/ 0 h 2146301"/>
              <a:gd name="connsiteX1" fmla="*/ 2013766 w 2014538"/>
              <a:gd name="connsiteY1" fmla="*/ 408355 h 2146301"/>
              <a:gd name="connsiteX2" fmla="*/ 2014538 w 2014538"/>
              <a:gd name="connsiteY2" fmla="*/ 407988 h 2146301"/>
              <a:gd name="connsiteX3" fmla="*/ 2014489 w 2014538"/>
              <a:gd name="connsiteY3" fmla="*/ 408633 h 2146301"/>
              <a:gd name="connsiteX4" fmla="*/ 2014538 w 2014538"/>
              <a:gd name="connsiteY4" fmla="*/ 408651 h 2146301"/>
              <a:gd name="connsiteX5" fmla="*/ 2014486 w 2014538"/>
              <a:gd name="connsiteY5" fmla="*/ 408676 h 2146301"/>
              <a:gd name="connsiteX6" fmla="*/ 1921291 w 2014538"/>
              <a:gd name="connsiteY6" fmla="*/ 1641841 h 2146301"/>
              <a:gd name="connsiteX7" fmla="*/ 1012825 w 2014538"/>
              <a:gd name="connsiteY7" fmla="*/ 2146301 h 2146301"/>
              <a:gd name="connsiteX8" fmla="*/ 1073883 w 2014538"/>
              <a:gd name="connsiteY8" fmla="*/ 855510 h 2146301"/>
              <a:gd name="connsiteX9" fmla="*/ 1073560 w 2014538"/>
              <a:gd name="connsiteY9" fmla="*/ 855663 h 2146301"/>
              <a:gd name="connsiteX10" fmla="*/ 1012043 w 2014538"/>
              <a:gd name="connsiteY10" fmla="*/ 2146301 h 2146301"/>
              <a:gd name="connsiteX11" fmla="*/ 851537 w 2014538"/>
              <a:gd name="connsiteY11" fmla="*/ 2078802 h 2146301"/>
              <a:gd name="connsiteX12" fmla="*/ 851537 w 2014538"/>
              <a:gd name="connsiteY12" fmla="*/ 929919 h 2146301"/>
              <a:gd name="connsiteX13" fmla="*/ 0 w 2014538"/>
              <a:gd name="connsiteY13" fmla="*/ 555892 h 2146301"/>
              <a:gd name="connsiteX14" fmla="*/ 0 w 2014538"/>
              <a:gd name="connsiteY14" fmla="*/ 408651 h 2146301"/>
              <a:gd name="connsiteX15" fmla="*/ 0 w 2014538"/>
              <a:gd name="connsiteY15" fmla="*/ 407988 h 2146301"/>
              <a:gd name="connsiteX16" fmla="*/ 784 w 2014538"/>
              <a:gd name="connsiteY16" fmla="*/ 408315 h 2146301"/>
              <a:gd name="connsiteX17" fmla="*/ 951497 w 2014538"/>
              <a:gd name="connsiteY17" fmla="*/ 0 h 2146301"/>
              <a:gd name="connsiteX0" fmla="*/ 951497 w 2014538"/>
              <a:gd name="connsiteY0" fmla="*/ 0 h 2146301"/>
              <a:gd name="connsiteX1" fmla="*/ 2013766 w 2014538"/>
              <a:gd name="connsiteY1" fmla="*/ 408355 h 2146301"/>
              <a:gd name="connsiteX2" fmla="*/ 2014538 w 2014538"/>
              <a:gd name="connsiteY2" fmla="*/ 407988 h 2146301"/>
              <a:gd name="connsiteX3" fmla="*/ 2014489 w 2014538"/>
              <a:gd name="connsiteY3" fmla="*/ 408633 h 2146301"/>
              <a:gd name="connsiteX4" fmla="*/ 2014538 w 2014538"/>
              <a:gd name="connsiteY4" fmla="*/ 408651 h 2146301"/>
              <a:gd name="connsiteX5" fmla="*/ 2014486 w 2014538"/>
              <a:gd name="connsiteY5" fmla="*/ 408676 h 2146301"/>
              <a:gd name="connsiteX6" fmla="*/ 1921291 w 2014538"/>
              <a:gd name="connsiteY6" fmla="*/ 1641841 h 2146301"/>
              <a:gd name="connsiteX7" fmla="*/ 1012825 w 2014538"/>
              <a:gd name="connsiteY7" fmla="*/ 2146301 h 2146301"/>
              <a:gd name="connsiteX8" fmla="*/ 1073883 w 2014538"/>
              <a:gd name="connsiteY8" fmla="*/ 855510 h 2146301"/>
              <a:gd name="connsiteX9" fmla="*/ 1012043 w 2014538"/>
              <a:gd name="connsiteY9" fmla="*/ 2146301 h 2146301"/>
              <a:gd name="connsiteX10" fmla="*/ 851537 w 2014538"/>
              <a:gd name="connsiteY10" fmla="*/ 2078802 h 2146301"/>
              <a:gd name="connsiteX11" fmla="*/ 851537 w 2014538"/>
              <a:gd name="connsiteY11" fmla="*/ 929919 h 2146301"/>
              <a:gd name="connsiteX12" fmla="*/ 0 w 2014538"/>
              <a:gd name="connsiteY12" fmla="*/ 555892 h 2146301"/>
              <a:gd name="connsiteX13" fmla="*/ 0 w 2014538"/>
              <a:gd name="connsiteY13" fmla="*/ 408651 h 2146301"/>
              <a:gd name="connsiteX14" fmla="*/ 0 w 2014538"/>
              <a:gd name="connsiteY14" fmla="*/ 407988 h 2146301"/>
              <a:gd name="connsiteX15" fmla="*/ 784 w 2014538"/>
              <a:gd name="connsiteY15" fmla="*/ 408315 h 2146301"/>
              <a:gd name="connsiteX16" fmla="*/ 951497 w 2014538"/>
              <a:gd name="connsiteY16" fmla="*/ 0 h 2146301"/>
              <a:gd name="connsiteX0" fmla="*/ 951497 w 2014538"/>
              <a:gd name="connsiteY0" fmla="*/ 0 h 2146301"/>
              <a:gd name="connsiteX1" fmla="*/ 2013766 w 2014538"/>
              <a:gd name="connsiteY1" fmla="*/ 408355 h 2146301"/>
              <a:gd name="connsiteX2" fmla="*/ 2014538 w 2014538"/>
              <a:gd name="connsiteY2" fmla="*/ 407988 h 2146301"/>
              <a:gd name="connsiteX3" fmla="*/ 2014489 w 2014538"/>
              <a:gd name="connsiteY3" fmla="*/ 408633 h 2146301"/>
              <a:gd name="connsiteX4" fmla="*/ 2014538 w 2014538"/>
              <a:gd name="connsiteY4" fmla="*/ 408651 h 2146301"/>
              <a:gd name="connsiteX5" fmla="*/ 2014486 w 2014538"/>
              <a:gd name="connsiteY5" fmla="*/ 408676 h 2146301"/>
              <a:gd name="connsiteX6" fmla="*/ 1921291 w 2014538"/>
              <a:gd name="connsiteY6" fmla="*/ 1641841 h 2146301"/>
              <a:gd name="connsiteX7" fmla="*/ 1012825 w 2014538"/>
              <a:gd name="connsiteY7" fmla="*/ 2146301 h 2146301"/>
              <a:gd name="connsiteX8" fmla="*/ 1012043 w 2014538"/>
              <a:gd name="connsiteY8" fmla="*/ 2146301 h 2146301"/>
              <a:gd name="connsiteX9" fmla="*/ 851537 w 2014538"/>
              <a:gd name="connsiteY9" fmla="*/ 2078802 h 2146301"/>
              <a:gd name="connsiteX10" fmla="*/ 851537 w 2014538"/>
              <a:gd name="connsiteY10" fmla="*/ 929919 h 2146301"/>
              <a:gd name="connsiteX11" fmla="*/ 0 w 2014538"/>
              <a:gd name="connsiteY11" fmla="*/ 555892 h 2146301"/>
              <a:gd name="connsiteX12" fmla="*/ 0 w 2014538"/>
              <a:gd name="connsiteY12" fmla="*/ 408651 h 2146301"/>
              <a:gd name="connsiteX13" fmla="*/ 0 w 2014538"/>
              <a:gd name="connsiteY13" fmla="*/ 407988 h 2146301"/>
              <a:gd name="connsiteX14" fmla="*/ 784 w 2014538"/>
              <a:gd name="connsiteY14" fmla="*/ 408315 h 2146301"/>
              <a:gd name="connsiteX15" fmla="*/ 951497 w 2014538"/>
              <a:gd name="connsiteY15" fmla="*/ 0 h 214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14538" h="2146301">
                <a:moveTo>
                  <a:pt x="951497" y="0"/>
                </a:moveTo>
                <a:lnTo>
                  <a:pt x="2013766" y="408355"/>
                </a:lnTo>
                <a:lnTo>
                  <a:pt x="2014538" y="407988"/>
                </a:lnTo>
                <a:cubicBezTo>
                  <a:pt x="2014522" y="408203"/>
                  <a:pt x="2014505" y="408418"/>
                  <a:pt x="2014489" y="408633"/>
                </a:cubicBezTo>
                <a:lnTo>
                  <a:pt x="2014538" y="408651"/>
                </a:lnTo>
                <a:cubicBezTo>
                  <a:pt x="2014521" y="408659"/>
                  <a:pt x="2014503" y="408668"/>
                  <a:pt x="2014486" y="408676"/>
                </a:cubicBezTo>
                <a:lnTo>
                  <a:pt x="1921291" y="1641841"/>
                </a:lnTo>
                <a:lnTo>
                  <a:pt x="1012825" y="2146301"/>
                </a:lnTo>
                <a:lnTo>
                  <a:pt x="1012043" y="2146301"/>
                </a:lnTo>
                <a:lnTo>
                  <a:pt x="851537" y="2078802"/>
                </a:lnTo>
                <a:lnTo>
                  <a:pt x="851537" y="929919"/>
                </a:lnTo>
                <a:lnTo>
                  <a:pt x="0" y="555892"/>
                </a:lnTo>
                <a:lnTo>
                  <a:pt x="0" y="408651"/>
                </a:lnTo>
                <a:lnTo>
                  <a:pt x="0" y="407988"/>
                </a:lnTo>
                <a:lnTo>
                  <a:pt x="784" y="408315"/>
                </a:lnTo>
                <a:lnTo>
                  <a:pt x="951497" y="0"/>
                </a:lnTo>
                <a:close/>
              </a:path>
            </a:pathLst>
          </a:custGeom>
          <a:solidFill>
            <a:srgbClr val="C13018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203" name="Freeform 202">
            <a:extLst>
              <a:ext uri="{FF2B5EF4-FFF2-40B4-BE49-F238E27FC236}">
                <a16:creationId xmlns:a16="http://schemas.microsoft.com/office/drawing/2014/main" id="{1F49C1A8-459F-1D44-B484-3C2B2517E395}"/>
              </a:ext>
            </a:extLst>
          </p:cNvPr>
          <p:cNvSpPr>
            <a:spLocks/>
          </p:cNvSpPr>
          <p:nvPr/>
        </p:nvSpPr>
        <p:spPr bwMode="auto">
          <a:xfrm>
            <a:off x="3957953" y="954030"/>
            <a:ext cx="336437" cy="544967"/>
          </a:xfrm>
          <a:custGeom>
            <a:avLst/>
            <a:gdLst>
              <a:gd name="T0" fmla="*/ 0 w 5409"/>
              <a:gd name="T1" fmla="*/ 0 h 8756"/>
              <a:gd name="T2" fmla="*/ 0 w 5409"/>
              <a:gd name="T3" fmla="*/ 745 h 8756"/>
              <a:gd name="T4" fmla="*/ 4292 w 5409"/>
              <a:gd name="T5" fmla="*/ 2629 h 8756"/>
              <a:gd name="T6" fmla="*/ 4292 w 5409"/>
              <a:gd name="T7" fmla="*/ 8416 h 8756"/>
              <a:gd name="T8" fmla="*/ 5101 w 5409"/>
              <a:gd name="T9" fmla="*/ 8756 h 8756"/>
              <a:gd name="T10" fmla="*/ 5409 w 5409"/>
              <a:gd name="T11" fmla="*/ 2249 h 8756"/>
              <a:gd name="T12" fmla="*/ 0 w 5409"/>
              <a:gd name="T13" fmla="*/ 0 h 8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09" h="8756">
                <a:moveTo>
                  <a:pt x="0" y="0"/>
                </a:moveTo>
                <a:lnTo>
                  <a:pt x="0" y="745"/>
                </a:lnTo>
                <a:lnTo>
                  <a:pt x="4292" y="2629"/>
                </a:lnTo>
                <a:lnTo>
                  <a:pt x="4292" y="8416"/>
                </a:lnTo>
                <a:lnTo>
                  <a:pt x="5101" y="8756"/>
                </a:lnTo>
                <a:lnTo>
                  <a:pt x="5409" y="224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204" name="Freeform 203">
            <a:extLst>
              <a:ext uri="{FF2B5EF4-FFF2-40B4-BE49-F238E27FC236}">
                <a16:creationId xmlns:a16="http://schemas.microsoft.com/office/drawing/2014/main" id="{6CE58D0D-7F38-6244-B5D9-A1B2175988FE}"/>
              </a:ext>
            </a:extLst>
          </p:cNvPr>
          <p:cNvSpPr>
            <a:spLocks/>
          </p:cNvSpPr>
          <p:nvPr/>
        </p:nvSpPr>
        <p:spPr bwMode="auto">
          <a:xfrm>
            <a:off x="3957953" y="826124"/>
            <a:ext cx="631565" cy="268254"/>
          </a:xfrm>
          <a:custGeom>
            <a:avLst/>
            <a:gdLst>
              <a:gd name="T0" fmla="*/ 5409 w 10150"/>
              <a:gd name="T1" fmla="*/ 4305 h 4305"/>
              <a:gd name="T2" fmla="*/ 0 w 10150"/>
              <a:gd name="T3" fmla="*/ 2056 h 4305"/>
              <a:gd name="T4" fmla="*/ 4794 w 10150"/>
              <a:gd name="T5" fmla="*/ 0 h 4305"/>
              <a:gd name="T6" fmla="*/ 10150 w 10150"/>
              <a:gd name="T7" fmla="*/ 2056 h 4305"/>
              <a:gd name="T8" fmla="*/ 5409 w 10150"/>
              <a:gd name="T9" fmla="*/ 4305 h 4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50" h="4305">
                <a:moveTo>
                  <a:pt x="5409" y="4305"/>
                </a:moveTo>
                <a:lnTo>
                  <a:pt x="0" y="2056"/>
                </a:lnTo>
                <a:lnTo>
                  <a:pt x="4794" y="0"/>
                </a:lnTo>
                <a:lnTo>
                  <a:pt x="10150" y="2056"/>
                </a:lnTo>
                <a:lnTo>
                  <a:pt x="5409" y="430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205" name="Freeform 204">
            <a:extLst>
              <a:ext uri="{FF2B5EF4-FFF2-40B4-BE49-F238E27FC236}">
                <a16:creationId xmlns:a16="http://schemas.microsoft.com/office/drawing/2014/main" id="{EF94AE83-E996-1C43-9488-D33696971741}"/>
              </a:ext>
            </a:extLst>
          </p:cNvPr>
          <p:cNvSpPr>
            <a:spLocks/>
          </p:cNvSpPr>
          <p:nvPr/>
        </p:nvSpPr>
        <p:spPr bwMode="auto">
          <a:xfrm>
            <a:off x="4275478" y="954030"/>
            <a:ext cx="314041" cy="544967"/>
          </a:xfrm>
          <a:custGeom>
            <a:avLst/>
            <a:gdLst>
              <a:gd name="T0" fmla="*/ 308 w 5049"/>
              <a:gd name="T1" fmla="*/ 2249 h 8756"/>
              <a:gd name="T2" fmla="*/ 0 w 5049"/>
              <a:gd name="T3" fmla="*/ 8756 h 8756"/>
              <a:gd name="T4" fmla="*/ 4579 w 5049"/>
              <a:gd name="T5" fmla="*/ 6215 h 8756"/>
              <a:gd name="T6" fmla="*/ 5049 w 5049"/>
              <a:gd name="T7" fmla="*/ 0 h 8756"/>
              <a:gd name="T8" fmla="*/ 308 w 5049"/>
              <a:gd name="T9" fmla="*/ 2249 h 8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9" h="8756">
                <a:moveTo>
                  <a:pt x="308" y="2249"/>
                </a:moveTo>
                <a:lnTo>
                  <a:pt x="0" y="8756"/>
                </a:lnTo>
                <a:lnTo>
                  <a:pt x="4579" y="6215"/>
                </a:lnTo>
                <a:lnTo>
                  <a:pt x="5049" y="0"/>
                </a:lnTo>
                <a:lnTo>
                  <a:pt x="308" y="224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206" name="Freeform 205">
            <a:extLst>
              <a:ext uri="{FF2B5EF4-FFF2-40B4-BE49-F238E27FC236}">
                <a16:creationId xmlns:a16="http://schemas.microsoft.com/office/drawing/2014/main" id="{5711E0F2-53DC-B04E-924F-3D1F57EB0E95}"/>
              </a:ext>
            </a:extLst>
          </p:cNvPr>
          <p:cNvSpPr>
            <a:spLocks/>
          </p:cNvSpPr>
          <p:nvPr/>
        </p:nvSpPr>
        <p:spPr bwMode="auto">
          <a:xfrm>
            <a:off x="3587674" y="966472"/>
            <a:ext cx="671877" cy="724632"/>
          </a:xfrm>
          <a:custGeom>
            <a:avLst/>
            <a:gdLst>
              <a:gd name="connsiteX0" fmla="*/ 1073250 w 2143125"/>
              <a:gd name="connsiteY0" fmla="*/ 0 h 2311401"/>
              <a:gd name="connsiteX1" fmla="*/ 2142582 w 2143125"/>
              <a:gd name="connsiteY1" fmla="*/ 455872 h 2311401"/>
              <a:gd name="connsiteX2" fmla="*/ 2143125 w 2143125"/>
              <a:gd name="connsiteY2" fmla="*/ 455613 h 2311401"/>
              <a:gd name="connsiteX3" fmla="*/ 2143107 w 2143125"/>
              <a:gd name="connsiteY3" fmla="*/ 456096 h 2311401"/>
              <a:gd name="connsiteX4" fmla="*/ 2143125 w 2143125"/>
              <a:gd name="connsiteY4" fmla="*/ 456103 h 2311401"/>
              <a:gd name="connsiteX5" fmla="*/ 2143107 w 2143125"/>
              <a:gd name="connsiteY5" fmla="*/ 456112 h 2311401"/>
              <a:gd name="connsiteX6" fmla="*/ 2095068 w 2143125"/>
              <a:gd name="connsiteY6" fmla="*/ 1752780 h 2311401"/>
              <a:gd name="connsiteX7" fmla="*/ 1073150 w 2143125"/>
              <a:gd name="connsiteY7" fmla="*/ 2311401 h 2311401"/>
              <a:gd name="connsiteX8" fmla="*/ 48247 w 2143125"/>
              <a:gd name="connsiteY8" fmla="*/ 1752780 h 2311401"/>
              <a:gd name="connsiteX9" fmla="*/ 19 w 2143125"/>
              <a:gd name="connsiteY9" fmla="*/ 456112 h 2311401"/>
              <a:gd name="connsiteX10" fmla="*/ 0 w 2143125"/>
              <a:gd name="connsiteY10" fmla="*/ 456103 h 2311401"/>
              <a:gd name="connsiteX11" fmla="*/ 18 w 2143125"/>
              <a:gd name="connsiteY11" fmla="*/ 456096 h 2311401"/>
              <a:gd name="connsiteX12" fmla="*/ 0 w 2143125"/>
              <a:gd name="connsiteY12" fmla="*/ 455613 h 2311401"/>
              <a:gd name="connsiteX13" fmla="*/ 544 w 2143125"/>
              <a:gd name="connsiteY13" fmla="*/ 455872 h 231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3125" h="2311401">
                <a:moveTo>
                  <a:pt x="1073250" y="0"/>
                </a:moveTo>
                <a:lnTo>
                  <a:pt x="2142582" y="455872"/>
                </a:lnTo>
                <a:lnTo>
                  <a:pt x="2143125" y="455613"/>
                </a:lnTo>
                <a:lnTo>
                  <a:pt x="2143107" y="456096"/>
                </a:lnTo>
                <a:lnTo>
                  <a:pt x="2143125" y="456103"/>
                </a:lnTo>
                <a:lnTo>
                  <a:pt x="2143107" y="456112"/>
                </a:lnTo>
                <a:lnTo>
                  <a:pt x="2095068" y="1752780"/>
                </a:lnTo>
                <a:lnTo>
                  <a:pt x="1073150" y="2311401"/>
                </a:lnTo>
                <a:lnTo>
                  <a:pt x="48247" y="1752780"/>
                </a:lnTo>
                <a:lnTo>
                  <a:pt x="19" y="456112"/>
                </a:lnTo>
                <a:lnTo>
                  <a:pt x="0" y="456103"/>
                </a:lnTo>
                <a:lnTo>
                  <a:pt x="18" y="456096"/>
                </a:lnTo>
                <a:lnTo>
                  <a:pt x="0" y="455613"/>
                </a:lnTo>
                <a:lnTo>
                  <a:pt x="544" y="455872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831"/>
          </a:p>
        </p:txBody>
      </p:sp>
      <p:sp>
        <p:nvSpPr>
          <p:cNvPr id="207" name="Freeform 206">
            <a:extLst>
              <a:ext uri="{FF2B5EF4-FFF2-40B4-BE49-F238E27FC236}">
                <a16:creationId xmlns:a16="http://schemas.microsoft.com/office/drawing/2014/main" id="{C41AF67D-5ABA-CD40-A1E7-A5981487A7A6}"/>
              </a:ext>
            </a:extLst>
          </p:cNvPr>
          <p:cNvSpPr>
            <a:spLocks/>
          </p:cNvSpPr>
          <p:nvPr/>
        </p:nvSpPr>
        <p:spPr bwMode="auto">
          <a:xfrm>
            <a:off x="3587674" y="1109308"/>
            <a:ext cx="336437" cy="581797"/>
          </a:xfrm>
          <a:custGeom>
            <a:avLst/>
            <a:gdLst>
              <a:gd name="T0" fmla="*/ 0 w 5405"/>
              <a:gd name="T1" fmla="*/ 0 h 9355"/>
              <a:gd name="T2" fmla="*/ 243 w 5405"/>
              <a:gd name="T3" fmla="*/ 6539 h 9355"/>
              <a:gd name="T4" fmla="*/ 5405 w 5405"/>
              <a:gd name="T5" fmla="*/ 9355 h 9355"/>
              <a:gd name="T6" fmla="*/ 5405 w 5405"/>
              <a:gd name="T7" fmla="*/ 2573 h 9355"/>
              <a:gd name="T8" fmla="*/ 0 w 5405"/>
              <a:gd name="T9" fmla="*/ 0 h 9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05" h="9355">
                <a:moveTo>
                  <a:pt x="0" y="0"/>
                </a:moveTo>
                <a:lnTo>
                  <a:pt x="243" y="6539"/>
                </a:lnTo>
                <a:lnTo>
                  <a:pt x="5405" y="9355"/>
                </a:lnTo>
                <a:lnTo>
                  <a:pt x="5405" y="25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 dirty="0"/>
          </a:p>
        </p:txBody>
      </p:sp>
      <p:sp>
        <p:nvSpPr>
          <p:cNvPr id="208" name="Freeform 207">
            <a:extLst>
              <a:ext uri="{FF2B5EF4-FFF2-40B4-BE49-F238E27FC236}">
                <a16:creationId xmlns:a16="http://schemas.microsoft.com/office/drawing/2014/main" id="{3BA10445-D349-EA4D-9A6F-1C8C851BE9EA}"/>
              </a:ext>
            </a:extLst>
          </p:cNvPr>
          <p:cNvSpPr>
            <a:spLocks/>
          </p:cNvSpPr>
          <p:nvPr/>
        </p:nvSpPr>
        <p:spPr bwMode="auto">
          <a:xfrm>
            <a:off x="3924111" y="1109308"/>
            <a:ext cx="335441" cy="581797"/>
          </a:xfrm>
          <a:custGeom>
            <a:avLst/>
            <a:gdLst>
              <a:gd name="T0" fmla="*/ 0 w 5388"/>
              <a:gd name="T1" fmla="*/ 2573 h 9355"/>
              <a:gd name="T2" fmla="*/ 5388 w 5388"/>
              <a:gd name="T3" fmla="*/ 0 h 9355"/>
              <a:gd name="T4" fmla="*/ 5146 w 5388"/>
              <a:gd name="T5" fmla="*/ 6539 h 9355"/>
              <a:gd name="T6" fmla="*/ 0 w 5388"/>
              <a:gd name="T7" fmla="*/ 9355 h 9355"/>
              <a:gd name="T8" fmla="*/ 0 w 5388"/>
              <a:gd name="T9" fmla="*/ 2573 h 9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8" h="9355">
                <a:moveTo>
                  <a:pt x="0" y="2573"/>
                </a:moveTo>
                <a:lnTo>
                  <a:pt x="5388" y="0"/>
                </a:lnTo>
                <a:lnTo>
                  <a:pt x="5146" y="6539"/>
                </a:lnTo>
                <a:lnTo>
                  <a:pt x="0" y="9355"/>
                </a:lnTo>
                <a:lnTo>
                  <a:pt x="0" y="257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209" name="Freeform 208">
            <a:extLst>
              <a:ext uri="{FF2B5EF4-FFF2-40B4-BE49-F238E27FC236}">
                <a16:creationId xmlns:a16="http://schemas.microsoft.com/office/drawing/2014/main" id="{04BAC71A-8F2B-A94E-AA48-247A523872A1}"/>
              </a:ext>
            </a:extLst>
          </p:cNvPr>
          <p:cNvSpPr>
            <a:spLocks/>
          </p:cNvSpPr>
          <p:nvPr/>
        </p:nvSpPr>
        <p:spPr bwMode="auto">
          <a:xfrm>
            <a:off x="3587674" y="966472"/>
            <a:ext cx="671877" cy="303091"/>
          </a:xfrm>
          <a:custGeom>
            <a:avLst/>
            <a:gdLst>
              <a:gd name="T0" fmla="*/ 0 w 10793"/>
              <a:gd name="T1" fmla="*/ 2298 h 4871"/>
              <a:gd name="T2" fmla="*/ 5405 w 10793"/>
              <a:gd name="T3" fmla="*/ 0 h 4871"/>
              <a:gd name="T4" fmla="*/ 10793 w 10793"/>
              <a:gd name="T5" fmla="*/ 2298 h 4871"/>
              <a:gd name="T6" fmla="*/ 5405 w 10793"/>
              <a:gd name="T7" fmla="*/ 4871 h 4871"/>
              <a:gd name="T8" fmla="*/ 0 w 10793"/>
              <a:gd name="T9" fmla="*/ 2298 h 48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3" h="4871">
                <a:moveTo>
                  <a:pt x="0" y="2298"/>
                </a:moveTo>
                <a:lnTo>
                  <a:pt x="5405" y="0"/>
                </a:lnTo>
                <a:lnTo>
                  <a:pt x="10793" y="2298"/>
                </a:lnTo>
                <a:lnTo>
                  <a:pt x="5405" y="4871"/>
                </a:lnTo>
                <a:lnTo>
                  <a:pt x="0" y="229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 dirty="0"/>
          </a:p>
        </p:txBody>
      </p:sp>
      <p:sp>
        <p:nvSpPr>
          <p:cNvPr id="210" name="Freeform 209">
            <a:extLst>
              <a:ext uri="{FF2B5EF4-FFF2-40B4-BE49-F238E27FC236}">
                <a16:creationId xmlns:a16="http://schemas.microsoft.com/office/drawing/2014/main" id="{79BCB007-D4A2-4A45-9C4F-2BAE34BE42B8}"/>
              </a:ext>
            </a:extLst>
          </p:cNvPr>
          <p:cNvSpPr>
            <a:spLocks/>
          </p:cNvSpPr>
          <p:nvPr/>
        </p:nvSpPr>
        <p:spPr bwMode="auto">
          <a:xfrm>
            <a:off x="3603102" y="1556231"/>
            <a:ext cx="321008" cy="560893"/>
          </a:xfrm>
          <a:custGeom>
            <a:avLst/>
            <a:gdLst>
              <a:gd name="T0" fmla="*/ 5162 w 5162"/>
              <a:gd name="T1" fmla="*/ 9015 h 9015"/>
              <a:gd name="T2" fmla="*/ 5162 w 5162"/>
              <a:gd name="T3" fmla="*/ 2897 h 9015"/>
              <a:gd name="T4" fmla="*/ 0 w 5162"/>
              <a:gd name="T5" fmla="*/ 0 h 9015"/>
              <a:gd name="T6" fmla="*/ 243 w 5162"/>
              <a:gd name="T7" fmla="*/ 5907 h 9015"/>
              <a:gd name="T8" fmla="*/ 5162 w 5162"/>
              <a:gd name="T9" fmla="*/ 9015 h 9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62" h="9015">
                <a:moveTo>
                  <a:pt x="5162" y="9015"/>
                </a:moveTo>
                <a:lnTo>
                  <a:pt x="5162" y="2897"/>
                </a:lnTo>
                <a:lnTo>
                  <a:pt x="0" y="0"/>
                </a:lnTo>
                <a:lnTo>
                  <a:pt x="243" y="5907"/>
                </a:lnTo>
                <a:lnTo>
                  <a:pt x="5162" y="901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831"/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64E12365-E609-E94E-B047-73F7E636C9EB}"/>
              </a:ext>
            </a:extLst>
          </p:cNvPr>
          <p:cNvSpPr txBox="1"/>
          <p:nvPr/>
        </p:nvSpPr>
        <p:spPr>
          <a:xfrm>
            <a:off x="2528028" y="1097431"/>
            <a:ext cx="655949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923" b="1" dirty="0"/>
              <a:t>Observed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2C8DBEEA-1357-8541-9920-C4361D340566}"/>
              </a:ext>
            </a:extLst>
          </p:cNvPr>
          <p:cNvSpPr txBox="1"/>
          <p:nvPr/>
        </p:nvSpPr>
        <p:spPr>
          <a:xfrm rot="1435707">
            <a:off x="4323276" y="1749044"/>
            <a:ext cx="705144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923" b="1" dirty="0"/>
              <a:t>Low reliability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219F5CEF-E6BB-E84A-94E7-937177231026}"/>
              </a:ext>
            </a:extLst>
          </p:cNvPr>
          <p:cNvSpPr txBox="1"/>
          <p:nvPr/>
        </p:nvSpPr>
        <p:spPr>
          <a:xfrm>
            <a:off x="2539412" y="1473524"/>
            <a:ext cx="633507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923" b="1" dirty="0"/>
              <a:t>Potential</a:t>
            </a:r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C0D8C8F5-091B-834B-9769-A098869B86CE}"/>
              </a:ext>
            </a:extLst>
          </p:cNvPr>
          <p:cNvGrpSpPr/>
          <p:nvPr/>
        </p:nvGrpSpPr>
        <p:grpSpPr>
          <a:xfrm>
            <a:off x="4569762" y="2337830"/>
            <a:ext cx="131809" cy="142156"/>
            <a:chOff x="2986761" y="2841054"/>
            <a:chExt cx="126633" cy="136575"/>
          </a:xfrm>
        </p:grpSpPr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A017D3D4-2482-8B48-A55C-7754D70D5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6761" y="2867975"/>
              <a:ext cx="63410" cy="109654"/>
            </a:xfrm>
            <a:custGeom>
              <a:avLst/>
              <a:gdLst>
                <a:gd name="T0" fmla="*/ 0 w 5405"/>
                <a:gd name="T1" fmla="*/ 0 h 9355"/>
                <a:gd name="T2" fmla="*/ 243 w 5405"/>
                <a:gd name="T3" fmla="*/ 6539 h 9355"/>
                <a:gd name="T4" fmla="*/ 5405 w 5405"/>
                <a:gd name="T5" fmla="*/ 9355 h 9355"/>
                <a:gd name="T6" fmla="*/ 5405 w 5405"/>
                <a:gd name="T7" fmla="*/ 2573 h 9355"/>
                <a:gd name="T8" fmla="*/ 0 w 5405"/>
                <a:gd name="T9" fmla="*/ 0 h 9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5" h="9355">
                  <a:moveTo>
                    <a:pt x="0" y="0"/>
                  </a:moveTo>
                  <a:lnTo>
                    <a:pt x="243" y="6539"/>
                  </a:lnTo>
                  <a:lnTo>
                    <a:pt x="5405" y="9355"/>
                  </a:lnTo>
                  <a:lnTo>
                    <a:pt x="5405" y="25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31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CE2C8D62-CFB1-2D42-8FBE-A0191FE54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0172" y="2867975"/>
              <a:ext cx="63222" cy="109654"/>
            </a:xfrm>
            <a:custGeom>
              <a:avLst/>
              <a:gdLst>
                <a:gd name="T0" fmla="*/ 0 w 5388"/>
                <a:gd name="T1" fmla="*/ 2573 h 9355"/>
                <a:gd name="T2" fmla="*/ 5388 w 5388"/>
                <a:gd name="T3" fmla="*/ 0 h 9355"/>
                <a:gd name="T4" fmla="*/ 5146 w 5388"/>
                <a:gd name="T5" fmla="*/ 6539 h 9355"/>
                <a:gd name="T6" fmla="*/ 0 w 5388"/>
                <a:gd name="T7" fmla="*/ 9355 h 9355"/>
                <a:gd name="T8" fmla="*/ 0 w 5388"/>
                <a:gd name="T9" fmla="*/ 2573 h 9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8" h="9355">
                  <a:moveTo>
                    <a:pt x="0" y="2573"/>
                  </a:moveTo>
                  <a:lnTo>
                    <a:pt x="5388" y="0"/>
                  </a:lnTo>
                  <a:lnTo>
                    <a:pt x="5146" y="6539"/>
                  </a:lnTo>
                  <a:lnTo>
                    <a:pt x="0" y="9355"/>
                  </a:lnTo>
                  <a:lnTo>
                    <a:pt x="0" y="2573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31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A9C786D-5E65-DF48-AE5B-4F2D45162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6761" y="2841054"/>
              <a:ext cx="126632" cy="57125"/>
            </a:xfrm>
            <a:custGeom>
              <a:avLst/>
              <a:gdLst>
                <a:gd name="T0" fmla="*/ 0 w 10793"/>
                <a:gd name="T1" fmla="*/ 2298 h 4871"/>
                <a:gd name="T2" fmla="*/ 5405 w 10793"/>
                <a:gd name="T3" fmla="*/ 0 h 4871"/>
                <a:gd name="T4" fmla="*/ 10793 w 10793"/>
                <a:gd name="T5" fmla="*/ 2298 h 4871"/>
                <a:gd name="T6" fmla="*/ 5405 w 10793"/>
                <a:gd name="T7" fmla="*/ 4871 h 4871"/>
                <a:gd name="T8" fmla="*/ 0 w 10793"/>
                <a:gd name="T9" fmla="*/ 2298 h 4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3" h="4871">
                  <a:moveTo>
                    <a:pt x="0" y="2298"/>
                  </a:moveTo>
                  <a:lnTo>
                    <a:pt x="5405" y="0"/>
                  </a:lnTo>
                  <a:lnTo>
                    <a:pt x="10793" y="2298"/>
                  </a:lnTo>
                  <a:lnTo>
                    <a:pt x="5405" y="4871"/>
                  </a:lnTo>
                  <a:lnTo>
                    <a:pt x="0" y="229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31" dirty="0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2B43D762-1C4F-CE42-85A7-F58B967141A2}"/>
              </a:ext>
            </a:extLst>
          </p:cNvPr>
          <p:cNvGrpSpPr/>
          <p:nvPr/>
        </p:nvGrpSpPr>
        <p:grpSpPr>
          <a:xfrm>
            <a:off x="4907980" y="2096208"/>
            <a:ext cx="131807" cy="142156"/>
            <a:chOff x="3694316" y="3313851"/>
            <a:chExt cx="126632" cy="136575"/>
          </a:xfrm>
        </p:grpSpPr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6EF1007E-6E6A-2442-964F-06A7F6522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316" y="3340772"/>
              <a:ext cx="63410" cy="109654"/>
            </a:xfrm>
            <a:custGeom>
              <a:avLst/>
              <a:gdLst>
                <a:gd name="T0" fmla="*/ 0 w 5405"/>
                <a:gd name="T1" fmla="*/ 0 h 9355"/>
                <a:gd name="T2" fmla="*/ 243 w 5405"/>
                <a:gd name="T3" fmla="*/ 6539 h 9355"/>
                <a:gd name="T4" fmla="*/ 5405 w 5405"/>
                <a:gd name="T5" fmla="*/ 9355 h 9355"/>
                <a:gd name="T6" fmla="*/ 5405 w 5405"/>
                <a:gd name="T7" fmla="*/ 2573 h 9355"/>
                <a:gd name="T8" fmla="*/ 0 w 5405"/>
                <a:gd name="T9" fmla="*/ 0 h 9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5" h="9355">
                  <a:moveTo>
                    <a:pt x="0" y="0"/>
                  </a:moveTo>
                  <a:lnTo>
                    <a:pt x="243" y="6539"/>
                  </a:lnTo>
                  <a:lnTo>
                    <a:pt x="5405" y="9355"/>
                  </a:lnTo>
                  <a:lnTo>
                    <a:pt x="5405" y="25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31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6B7D7626-F449-3543-AE9E-7451703EB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726" y="3340772"/>
              <a:ext cx="63222" cy="109654"/>
            </a:xfrm>
            <a:custGeom>
              <a:avLst/>
              <a:gdLst>
                <a:gd name="T0" fmla="*/ 0 w 5388"/>
                <a:gd name="T1" fmla="*/ 2573 h 9355"/>
                <a:gd name="T2" fmla="*/ 5388 w 5388"/>
                <a:gd name="T3" fmla="*/ 0 h 9355"/>
                <a:gd name="T4" fmla="*/ 5146 w 5388"/>
                <a:gd name="T5" fmla="*/ 6539 h 9355"/>
                <a:gd name="T6" fmla="*/ 0 w 5388"/>
                <a:gd name="T7" fmla="*/ 9355 h 9355"/>
                <a:gd name="T8" fmla="*/ 0 w 5388"/>
                <a:gd name="T9" fmla="*/ 2573 h 9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8" h="9355">
                  <a:moveTo>
                    <a:pt x="0" y="2573"/>
                  </a:moveTo>
                  <a:lnTo>
                    <a:pt x="5388" y="0"/>
                  </a:lnTo>
                  <a:lnTo>
                    <a:pt x="5146" y="6539"/>
                  </a:lnTo>
                  <a:lnTo>
                    <a:pt x="0" y="9355"/>
                  </a:lnTo>
                  <a:lnTo>
                    <a:pt x="0" y="2573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31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D5625AC6-B452-C440-B13E-CC0DA90E9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316" y="3313851"/>
              <a:ext cx="126632" cy="57125"/>
            </a:xfrm>
            <a:custGeom>
              <a:avLst/>
              <a:gdLst>
                <a:gd name="T0" fmla="*/ 0 w 10793"/>
                <a:gd name="T1" fmla="*/ 2298 h 4871"/>
                <a:gd name="T2" fmla="*/ 5405 w 10793"/>
                <a:gd name="T3" fmla="*/ 0 h 4871"/>
                <a:gd name="T4" fmla="*/ 10793 w 10793"/>
                <a:gd name="T5" fmla="*/ 2298 h 4871"/>
                <a:gd name="T6" fmla="*/ 5405 w 10793"/>
                <a:gd name="T7" fmla="*/ 4871 h 4871"/>
                <a:gd name="T8" fmla="*/ 0 w 10793"/>
                <a:gd name="T9" fmla="*/ 2298 h 4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3" h="4871">
                  <a:moveTo>
                    <a:pt x="0" y="2298"/>
                  </a:moveTo>
                  <a:lnTo>
                    <a:pt x="5405" y="0"/>
                  </a:lnTo>
                  <a:lnTo>
                    <a:pt x="10793" y="2298"/>
                  </a:lnTo>
                  <a:lnTo>
                    <a:pt x="5405" y="4871"/>
                  </a:lnTo>
                  <a:lnTo>
                    <a:pt x="0" y="229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83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6F4710D-5553-AD4C-98E9-BB3CD1F470C1}"/>
              </a:ext>
            </a:extLst>
          </p:cNvPr>
          <p:cNvGrpSpPr/>
          <p:nvPr/>
        </p:nvGrpSpPr>
        <p:grpSpPr>
          <a:xfrm>
            <a:off x="5134848" y="2233710"/>
            <a:ext cx="1009953" cy="729432"/>
            <a:chOff x="5562753" y="2134102"/>
            <a:chExt cx="1094116" cy="790218"/>
          </a:xfrm>
        </p:grpSpPr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F30A7910-F4BB-7644-A22C-6AA5B4A1A9EC}"/>
                </a:ext>
              </a:extLst>
            </p:cNvPr>
            <p:cNvSpPr/>
            <p:nvPr/>
          </p:nvSpPr>
          <p:spPr>
            <a:xfrm rot="4010133" flipV="1">
              <a:off x="5491168" y="2205687"/>
              <a:ext cx="790218" cy="647048"/>
            </a:xfrm>
            <a:custGeom>
              <a:avLst/>
              <a:gdLst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12767"/>
                <a:gd name="connsiteY0" fmla="*/ 0 h 5775648"/>
                <a:gd name="connsiteX1" fmla="*/ 5057192 w 6512767"/>
                <a:gd name="connsiteY1" fmla="*/ 3610946 h 5775648"/>
                <a:gd name="connsiteX2" fmla="*/ 5057192 w 6512767"/>
                <a:gd name="connsiteY2" fmla="*/ 2883159 h 5775648"/>
                <a:gd name="connsiteX3" fmla="*/ 6512767 w 6512767"/>
                <a:gd name="connsiteY3" fmla="*/ 4198775 h 5775648"/>
                <a:gd name="connsiteX4" fmla="*/ 5057192 w 6512767"/>
                <a:gd name="connsiteY4" fmla="*/ 5775648 h 5775648"/>
                <a:gd name="connsiteX5" fmla="*/ 5066522 w 6512767"/>
                <a:gd name="connsiteY5" fmla="*/ 5038530 h 5775648"/>
                <a:gd name="connsiteX6" fmla="*/ 0 w 6512767"/>
                <a:gd name="connsiteY6" fmla="*/ 0 h 5775648"/>
                <a:gd name="connsiteX0" fmla="*/ 0 w 6904653"/>
                <a:gd name="connsiteY0" fmla="*/ 0 h 5775648"/>
                <a:gd name="connsiteX1" fmla="*/ 5057192 w 6904653"/>
                <a:gd name="connsiteY1" fmla="*/ 3610946 h 5775648"/>
                <a:gd name="connsiteX2" fmla="*/ 5057192 w 6904653"/>
                <a:gd name="connsiteY2" fmla="*/ 2883159 h 5775648"/>
                <a:gd name="connsiteX3" fmla="*/ 6904653 w 6904653"/>
                <a:gd name="connsiteY3" fmla="*/ 4320073 h 5775648"/>
                <a:gd name="connsiteX4" fmla="*/ 5057192 w 6904653"/>
                <a:gd name="connsiteY4" fmla="*/ 5775648 h 5775648"/>
                <a:gd name="connsiteX5" fmla="*/ 5066522 w 6904653"/>
                <a:gd name="connsiteY5" fmla="*/ 5038530 h 5775648"/>
                <a:gd name="connsiteX6" fmla="*/ 0 w 6904653"/>
                <a:gd name="connsiteY6" fmla="*/ 0 h 5775648"/>
                <a:gd name="connsiteX0" fmla="*/ 0 w 6885992"/>
                <a:gd name="connsiteY0" fmla="*/ 0 h 5775648"/>
                <a:gd name="connsiteX1" fmla="*/ 5057192 w 6885992"/>
                <a:gd name="connsiteY1" fmla="*/ 3610946 h 5775648"/>
                <a:gd name="connsiteX2" fmla="*/ 5057192 w 6885992"/>
                <a:gd name="connsiteY2" fmla="*/ 2883159 h 5775648"/>
                <a:gd name="connsiteX3" fmla="*/ 6885992 w 6885992"/>
                <a:gd name="connsiteY3" fmla="*/ 4245428 h 5775648"/>
                <a:gd name="connsiteX4" fmla="*/ 5057192 w 6885992"/>
                <a:gd name="connsiteY4" fmla="*/ 5775648 h 5775648"/>
                <a:gd name="connsiteX5" fmla="*/ 5066522 w 6885992"/>
                <a:gd name="connsiteY5" fmla="*/ 5038530 h 5775648"/>
                <a:gd name="connsiteX6" fmla="*/ 0 w 6885992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7331" h="5775648">
                  <a:moveTo>
                    <a:pt x="0" y="0"/>
                  </a:moveTo>
                  <a:cubicBezTo>
                    <a:pt x="1461796" y="2192694"/>
                    <a:pt x="2503715" y="3592285"/>
                    <a:pt x="5057192" y="3610946"/>
                  </a:cubicBezTo>
                  <a:lnTo>
                    <a:pt x="5057192" y="2883159"/>
                  </a:lnTo>
                  <a:lnTo>
                    <a:pt x="6867331" y="4329404"/>
                  </a:lnTo>
                  <a:lnTo>
                    <a:pt x="5057192" y="5775648"/>
                  </a:lnTo>
                  <a:lnTo>
                    <a:pt x="5066522" y="5038530"/>
                  </a:lnTo>
                  <a:cubicBezTo>
                    <a:pt x="1903443" y="5057192"/>
                    <a:pt x="1091682" y="2677885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2DF01318-2D6D-144B-9C2C-491C16395EC8}"/>
                </a:ext>
              </a:extLst>
            </p:cNvPr>
            <p:cNvSpPr/>
            <p:nvPr/>
          </p:nvSpPr>
          <p:spPr>
            <a:xfrm rot="5400000">
              <a:off x="5939895" y="2191108"/>
              <a:ext cx="769349" cy="664598"/>
            </a:xfrm>
            <a:custGeom>
              <a:avLst/>
              <a:gdLst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12767"/>
                <a:gd name="connsiteY0" fmla="*/ 0 h 5775648"/>
                <a:gd name="connsiteX1" fmla="*/ 5057192 w 6512767"/>
                <a:gd name="connsiteY1" fmla="*/ 3610946 h 5775648"/>
                <a:gd name="connsiteX2" fmla="*/ 5057192 w 6512767"/>
                <a:gd name="connsiteY2" fmla="*/ 2883159 h 5775648"/>
                <a:gd name="connsiteX3" fmla="*/ 6512767 w 6512767"/>
                <a:gd name="connsiteY3" fmla="*/ 4198775 h 5775648"/>
                <a:gd name="connsiteX4" fmla="*/ 5057192 w 6512767"/>
                <a:gd name="connsiteY4" fmla="*/ 5775648 h 5775648"/>
                <a:gd name="connsiteX5" fmla="*/ 5066522 w 6512767"/>
                <a:gd name="connsiteY5" fmla="*/ 5038530 h 5775648"/>
                <a:gd name="connsiteX6" fmla="*/ 0 w 6512767"/>
                <a:gd name="connsiteY6" fmla="*/ 0 h 5775648"/>
                <a:gd name="connsiteX0" fmla="*/ 0 w 6904653"/>
                <a:gd name="connsiteY0" fmla="*/ 0 h 5775648"/>
                <a:gd name="connsiteX1" fmla="*/ 5057192 w 6904653"/>
                <a:gd name="connsiteY1" fmla="*/ 3610946 h 5775648"/>
                <a:gd name="connsiteX2" fmla="*/ 5057192 w 6904653"/>
                <a:gd name="connsiteY2" fmla="*/ 2883159 h 5775648"/>
                <a:gd name="connsiteX3" fmla="*/ 6904653 w 6904653"/>
                <a:gd name="connsiteY3" fmla="*/ 4320073 h 5775648"/>
                <a:gd name="connsiteX4" fmla="*/ 5057192 w 6904653"/>
                <a:gd name="connsiteY4" fmla="*/ 5775648 h 5775648"/>
                <a:gd name="connsiteX5" fmla="*/ 5066522 w 6904653"/>
                <a:gd name="connsiteY5" fmla="*/ 5038530 h 5775648"/>
                <a:gd name="connsiteX6" fmla="*/ 0 w 6904653"/>
                <a:gd name="connsiteY6" fmla="*/ 0 h 5775648"/>
                <a:gd name="connsiteX0" fmla="*/ 0 w 6885992"/>
                <a:gd name="connsiteY0" fmla="*/ 0 h 5775648"/>
                <a:gd name="connsiteX1" fmla="*/ 5057192 w 6885992"/>
                <a:gd name="connsiteY1" fmla="*/ 3610946 h 5775648"/>
                <a:gd name="connsiteX2" fmla="*/ 5057192 w 6885992"/>
                <a:gd name="connsiteY2" fmla="*/ 2883159 h 5775648"/>
                <a:gd name="connsiteX3" fmla="*/ 6885992 w 6885992"/>
                <a:gd name="connsiteY3" fmla="*/ 4245428 h 5775648"/>
                <a:gd name="connsiteX4" fmla="*/ 5057192 w 6885992"/>
                <a:gd name="connsiteY4" fmla="*/ 5775648 h 5775648"/>
                <a:gd name="connsiteX5" fmla="*/ 5066522 w 6885992"/>
                <a:gd name="connsiteY5" fmla="*/ 5038530 h 5775648"/>
                <a:gd name="connsiteX6" fmla="*/ 0 w 6885992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7331" h="5775648">
                  <a:moveTo>
                    <a:pt x="0" y="0"/>
                  </a:moveTo>
                  <a:cubicBezTo>
                    <a:pt x="1461796" y="2192694"/>
                    <a:pt x="2503715" y="3592285"/>
                    <a:pt x="5057192" y="3610946"/>
                  </a:cubicBezTo>
                  <a:lnTo>
                    <a:pt x="5057192" y="2883159"/>
                  </a:lnTo>
                  <a:lnTo>
                    <a:pt x="6867331" y="4329404"/>
                  </a:lnTo>
                  <a:lnTo>
                    <a:pt x="5057192" y="5775648"/>
                  </a:lnTo>
                  <a:lnTo>
                    <a:pt x="5066522" y="5038530"/>
                  </a:lnTo>
                  <a:cubicBezTo>
                    <a:pt x="1903443" y="5057192"/>
                    <a:pt x="1091682" y="2677885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78" name="TextBox 177">
            <a:extLst>
              <a:ext uri="{FF2B5EF4-FFF2-40B4-BE49-F238E27FC236}">
                <a16:creationId xmlns:a16="http://schemas.microsoft.com/office/drawing/2014/main" id="{AC8817AE-4D7D-494C-9BA5-A6D70764E052}"/>
              </a:ext>
            </a:extLst>
          </p:cNvPr>
          <p:cNvSpPr txBox="1"/>
          <p:nvPr/>
        </p:nvSpPr>
        <p:spPr>
          <a:xfrm>
            <a:off x="342359" y="215337"/>
            <a:ext cx="2308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F7F2D"/>
                </a:solidFill>
              </a:rPr>
              <a:t>Data selection</a:t>
            </a:r>
          </a:p>
        </p:txBody>
      </p:sp>
    </p:spTree>
    <p:extLst>
      <p:ext uri="{BB962C8B-B14F-4D97-AF65-F5344CB8AC3E}">
        <p14:creationId xmlns:p14="http://schemas.microsoft.com/office/powerpoint/2010/main" val="4215919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vasive species costing Africa $3.66 tn a year: study">
            <a:extLst>
              <a:ext uri="{FF2B5EF4-FFF2-40B4-BE49-F238E27FC236}">
                <a16:creationId xmlns:a16="http://schemas.microsoft.com/office/drawing/2014/main" id="{5D666BAD-584E-3444-A45A-CA8AE862B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352" y="1978402"/>
            <a:ext cx="4572000" cy="304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0" name="Picture 2" descr="mage result for mon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778" y="3949686"/>
            <a:ext cx="3687232" cy="2076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mage result for scientific artic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4" y="5212376"/>
            <a:ext cx="1905361" cy="1429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4444" y="526558"/>
            <a:ext cx="5026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600" dirty="0">
                <a:latin typeface="Cambria" panose="02040503050406030204" pitchFamily="18" charset="0"/>
              </a:rPr>
              <a:t>&gt; </a:t>
            </a:r>
            <a:r>
              <a:rPr lang="fr-FR" sz="3600" b="1" dirty="0">
                <a:solidFill>
                  <a:srgbClr val="EF7F2D"/>
                </a:solidFill>
                <a:latin typeface="Cambria" panose="02040503050406030204" pitchFamily="18" charset="0"/>
              </a:rPr>
              <a:t>13,000</a:t>
            </a:r>
            <a:r>
              <a:rPr lang="fr-FR" sz="3600" dirty="0">
                <a:latin typeface="Cambria" panose="02040503050406030204" pitchFamily="18" charset="0"/>
              </a:rPr>
              <a:t> </a:t>
            </a:r>
            <a:r>
              <a:rPr lang="fr-FR" sz="3600" dirty="0" err="1">
                <a:latin typeface="Cambria" panose="02040503050406030204" pitchFamily="18" charset="0"/>
              </a:rPr>
              <a:t>cost</a:t>
            </a:r>
            <a:r>
              <a:rPr lang="fr-FR" sz="3600" dirty="0">
                <a:latin typeface="Cambria" panose="02040503050406030204" pitchFamily="18" charset="0"/>
              </a:rPr>
              <a:t> entries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53424E-9053-B94F-B948-DE3087529FB0}"/>
              </a:ext>
            </a:extLst>
          </p:cNvPr>
          <p:cNvSpPr/>
          <p:nvPr/>
        </p:nvSpPr>
        <p:spPr>
          <a:xfrm>
            <a:off x="564444" y="1173901"/>
            <a:ext cx="5026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600" dirty="0">
                <a:latin typeface="Cambria" panose="02040503050406030204" pitchFamily="18" charset="0"/>
              </a:rPr>
              <a:t>&gt; </a:t>
            </a:r>
            <a:r>
              <a:rPr lang="fr-FR" sz="3600" b="1" dirty="0">
                <a:solidFill>
                  <a:srgbClr val="EF7F2D"/>
                </a:solidFill>
                <a:latin typeface="Cambria" panose="02040503050406030204" pitchFamily="18" charset="0"/>
              </a:rPr>
              <a:t>60</a:t>
            </a:r>
            <a:r>
              <a:rPr lang="fr-FR" sz="3600" dirty="0">
                <a:latin typeface="Cambria" panose="02040503050406030204" pitchFamily="18" charset="0"/>
              </a:rPr>
              <a:t> </a:t>
            </a:r>
            <a:r>
              <a:rPr lang="fr-FR" sz="3600" dirty="0" err="1">
                <a:latin typeface="Cambria" panose="02040503050406030204" pitchFamily="18" charset="0"/>
              </a:rPr>
              <a:t>descriptors</a:t>
            </a:r>
            <a:endParaRPr lang="fr-FR" sz="3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320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7D0520-0F20-FD4A-8601-9CD42B76D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"/>
          <a:stretch/>
        </p:blipFill>
        <p:spPr>
          <a:xfrm>
            <a:off x="705678" y="1271667"/>
            <a:ext cx="7802217" cy="3628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1887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ta Overload: When It All Becomes Too Much - Vizion Interactive">
            <a:extLst>
              <a:ext uri="{FF2B5EF4-FFF2-40B4-BE49-F238E27FC236}">
                <a16:creationId xmlns:a16="http://schemas.microsoft.com/office/drawing/2014/main" id="{74756E86-B3D6-E049-BB15-5A976120D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05803"/>
            <a:ext cx="9155809" cy="495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77946E-A567-1548-BABD-3CCB2883C654}"/>
              </a:ext>
            </a:extLst>
          </p:cNvPr>
          <p:cNvSpPr/>
          <p:nvPr/>
        </p:nvSpPr>
        <p:spPr>
          <a:xfrm>
            <a:off x="564444" y="526558"/>
            <a:ext cx="5026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600" dirty="0">
                <a:latin typeface="Cambria" panose="02040503050406030204" pitchFamily="18" charset="0"/>
              </a:rPr>
              <a:t>~ </a:t>
            </a:r>
            <a:r>
              <a:rPr lang="fr-FR" sz="3600" b="1" dirty="0">
                <a:solidFill>
                  <a:srgbClr val="EF7F2D"/>
                </a:solidFill>
                <a:latin typeface="Cambria" panose="02040503050406030204" pitchFamily="18" charset="0"/>
              </a:rPr>
              <a:t>10,000</a:t>
            </a:r>
            <a:r>
              <a:rPr lang="fr-FR" sz="3600" dirty="0">
                <a:latin typeface="Cambria" panose="02040503050406030204" pitchFamily="18" charset="0"/>
              </a:rPr>
              <a:t> </a:t>
            </a:r>
            <a:r>
              <a:rPr lang="fr-FR" sz="3600" dirty="0" err="1">
                <a:latin typeface="Cambria" panose="02040503050406030204" pitchFamily="18" charset="0"/>
              </a:rPr>
              <a:t>cost</a:t>
            </a:r>
            <a:r>
              <a:rPr lang="fr-FR" sz="3600" dirty="0">
                <a:latin typeface="Cambria" panose="02040503050406030204" pitchFamily="18" charset="0"/>
              </a:rPr>
              <a:t> entries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73E7A6-64A8-7A49-8C93-ECED5573B3BD}"/>
              </a:ext>
            </a:extLst>
          </p:cNvPr>
          <p:cNvSpPr/>
          <p:nvPr/>
        </p:nvSpPr>
        <p:spPr>
          <a:xfrm>
            <a:off x="564444" y="1173901"/>
            <a:ext cx="5026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600" dirty="0">
                <a:latin typeface="Cambria" panose="02040503050406030204" pitchFamily="18" charset="0"/>
              </a:rPr>
              <a:t>~ </a:t>
            </a:r>
            <a:r>
              <a:rPr lang="fr-FR" sz="3600" b="1" dirty="0">
                <a:solidFill>
                  <a:srgbClr val="EF7F2D"/>
                </a:solidFill>
                <a:latin typeface="Cambria" panose="02040503050406030204" pitchFamily="18" charset="0"/>
              </a:rPr>
              <a:t>60</a:t>
            </a:r>
            <a:r>
              <a:rPr lang="fr-FR" sz="3600" dirty="0">
                <a:latin typeface="Cambria" panose="02040503050406030204" pitchFamily="18" charset="0"/>
              </a:rPr>
              <a:t> </a:t>
            </a:r>
            <a:r>
              <a:rPr lang="fr-FR" sz="3600" dirty="0" err="1">
                <a:latin typeface="Cambria" panose="02040503050406030204" pitchFamily="18" charset="0"/>
              </a:rPr>
              <a:t>descriptors</a:t>
            </a:r>
            <a:endParaRPr lang="fr-FR" sz="3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6891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4" t="7788" r="5247" b="11908"/>
          <a:stretch/>
        </p:blipFill>
        <p:spPr bwMode="auto">
          <a:xfrm>
            <a:off x="981784" y="481338"/>
            <a:ext cx="7207157" cy="4014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10782" y="4749282"/>
            <a:ext cx="6984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/>
              <a:buChar char="è"/>
            </a:pPr>
            <a:r>
              <a:rPr lang="fr-FR" sz="3600" b="1" dirty="0">
                <a:solidFill>
                  <a:srgbClr val="EF7F2D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Workshop </a:t>
            </a:r>
          </a:p>
          <a:p>
            <a:pPr algn="ctr"/>
            <a:r>
              <a:rPr lang="fr-FR" sz="3600" b="1" dirty="0">
                <a:solidFill>
                  <a:srgbClr val="EF7F2D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to </a:t>
            </a:r>
            <a:r>
              <a:rPr lang="fr-FR" sz="3600" b="1" dirty="0" err="1">
                <a:solidFill>
                  <a:srgbClr val="EF7F2D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share</a:t>
            </a:r>
            <a:r>
              <a:rPr lang="fr-FR" sz="3600" b="1" dirty="0">
                <a:solidFill>
                  <a:srgbClr val="EF7F2D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 the </a:t>
            </a:r>
            <a:r>
              <a:rPr lang="fr-FR" sz="3600" b="1" dirty="0" err="1">
                <a:solidFill>
                  <a:srgbClr val="EF7F2D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database</a:t>
            </a:r>
            <a:r>
              <a:rPr lang="fr-FR" sz="3600" b="1" dirty="0">
                <a:solidFill>
                  <a:srgbClr val="EF7F2D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 and </a:t>
            </a:r>
            <a:r>
              <a:rPr lang="fr-FR" sz="3600" b="1" dirty="0" err="1">
                <a:solidFill>
                  <a:srgbClr val="EF7F2D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launch</a:t>
            </a:r>
            <a:r>
              <a:rPr lang="fr-FR" sz="3600" b="1" dirty="0">
                <a:solidFill>
                  <a:srgbClr val="EF7F2D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3600" b="1" dirty="0" err="1">
                <a:solidFill>
                  <a:srgbClr val="EF7F2D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projects</a:t>
            </a:r>
            <a:r>
              <a:rPr lang="fr-FR" sz="3600" b="1" dirty="0">
                <a:solidFill>
                  <a:srgbClr val="EF7F2D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 to analyse </a:t>
            </a:r>
            <a:r>
              <a:rPr lang="fr-FR" sz="3600" b="1" dirty="0" err="1">
                <a:solidFill>
                  <a:srgbClr val="EF7F2D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it</a:t>
            </a:r>
            <a:endParaRPr lang="en-US" sz="3600" b="1" dirty="0">
              <a:solidFill>
                <a:srgbClr val="EF7F2D"/>
              </a:solidFill>
              <a:latin typeface="Cambria" panose="020405030504060302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132673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EC3DBA-16AB-1A45-9C41-4ACD58D12B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6"/>
          <a:stretch/>
        </p:blipFill>
        <p:spPr>
          <a:xfrm>
            <a:off x="447261" y="1073426"/>
            <a:ext cx="8249478" cy="543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93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8"/>
          <a:stretch>
            <a:fillRect/>
          </a:stretch>
        </p:blipFill>
        <p:spPr bwMode="auto">
          <a:xfrm>
            <a:off x="1280346" y="583185"/>
            <a:ext cx="6106773" cy="462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2436639" y="5694916"/>
            <a:ext cx="50727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x-none" sz="2800" dirty="0">
                <a:solidFill>
                  <a:srgbClr val="EF7F2D"/>
                </a:solidFill>
                <a:latin typeface="+mn-lt"/>
                <a:ea typeface="+mn-ea"/>
              </a:rPr>
              <a:t>~14 000 </a:t>
            </a:r>
            <a:r>
              <a:rPr lang="fr-FR" altLang="x-none" sz="2800" dirty="0" err="1">
                <a:solidFill>
                  <a:srgbClr val="EF7F2D"/>
                </a:solidFill>
                <a:latin typeface="+mn-lt"/>
                <a:ea typeface="+mn-ea"/>
              </a:rPr>
              <a:t>alien</a:t>
            </a:r>
            <a:r>
              <a:rPr lang="fr-FR" altLang="x-none" sz="2800" dirty="0">
                <a:solidFill>
                  <a:srgbClr val="EF7F2D"/>
                </a:solidFill>
                <a:latin typeface="+mn-lt"/>
                <a:ea typeface="+mn-ea"/>
              </a:rPr>
              <a:t> </a:t>
            </a:r>
            <a:r>
              <a:rPr lang="fr-FR" altLang="x-none" sz="2800" dirty="0" err="1">
                <a:solidFill>
                  <a:srgbClr val="EF7F2D"/>
                </a:solidFill>
                <a:latin typeface="+mn-lt"/>
                <a:ea typeface="+mn-ea"/>
              </a:rPr>
              <a:t>species</a:t>
            </a:r>
            <a:r>
              <a:rPr lang="fr-FR" altLang="x-none" sz="2800" dirty="0">
                <a:solidFill>
                  <a:srgbClr val="EF7F2D"/>
                </a:solidFill>
                <a:latin typeface="+mn-lt"/>
                <a:ea typeface="+mn-ea"/>
              </a:rPr>
              <a:t> in Europe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x-none" sz="2800" dirty="0" err="1">
                <a:solidFill>
                  <a:srgbClr val="EF7F2D"/>
                </a:solidFill>
                <a:latin typeface="+mn-lt"/>
                <a:ea typeface="+mn-ea"/>
              </a:rPr>
              <a:t>Perhaps</a:t>
            </a:r>
            <a:r>
              <a:rPr lang="fr-FR" altLang="x-none" sz="2800" dirty="0">
                <a:solidFill>
                  <a:srgbClr val="EF7F2D"/>
                </a:solidFill>
                <a:latin typeface="+mn-lt"/>
                <a:ea typeface="+mn-ea"/>
              </a:rPr>
              <a:t> </a:t>
            </a:r>
            <a:r>
              <a:rPr lang="fr-FR" altLang="x-none" sz="2800" dirty="0" err="1">
                <a:solidFill>
                  <a:srgbClr val="EF7F2D"/>
                </a:solidFill>
                <a:latin typeface="+mn-lt"/>
                <a:ea typeface="+mn-ea"/>
              </a:rPr>
              <a:t>around</a:t>
            </a:r>
            <a:r>
              <a:rPr lang="fr-FR" altLang="x-none" sz="2800" dirty="0">
                <a:solidFill>
                  <a:srgbClr val="EF7F2D"/>
                </a:solidFill>
                <a:latin typeface="+mn-lt"/>
                <a:ea typeface="+mn-ea"/>
              </a:rPr>
              <a:t> 5 000 invasive</a:t>
            </a:r>
          </a:p>
        </p:txBody>
      </p:sp>
    </p:spTree>
    <p:extLst>
      <p:ext uri="{BB962C8B-B14F-4D97-AF65-F5344CB8AC3E}">
        <p14:creationId xmlns:p14="http://schemas.microsoft.com/office/powerpoint/2010/main" val="107337693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7" y="912148"/>
            <a:ext cx="8648700" cy="469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8FFE9C-EBA2-A54B-ABE0-2E3B2BD12027}"/>
              </a:ext>
            </a:extLst>
          </p:cNvPr>
          <p:cNvSpPr txBox="1"/>
          <p:nvPr/>
        </p:nvSpPr>
        <p:spPr>
          <a:xfrm>
            <a:off x="5165387" y="6079788"/>
            <a:ext cx="195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800" dirty="0"/>
              <a:t>11 detailed studies</a:t>
            </a: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FCEDA65F-A071-894B-9073-FC28282F4D42}"/>
              </a:ext>
            </a:extLst>
          </p:cNvPr>
          <p:cNvSpPr/>
          <p:nvPr/>
        </p:nvSpPr>
        <p:spPr>
          <a:xfrm>
            <a:off x="4572000" y="6019896"/>
            <a:ext cx="418289" cy="429224"/>
          </a:xfrm>
          <a:prstGeom prst="stripedRightArrow">
            <a:avLst>
              <a:gd name="adj1" fmla="val 5207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D9BF35-FBBC-3F4A-AC0C-47067DFBF5AC}"/>
              </a:ext>
            </a:extLst>
          </p:cNvPr>
          <p:cNvSpPr txBox="1"/>
          <p:nvPr/>
        </p:nvSpPr>
        <p:spPr>
          <a:xfrm>
            <a:off x="2832934" y="154902"/>
            <a:ext cx="331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F7F2D"/>
                </a:solidFill>
              </a:rPr>
              <a:t>Cost from major taxa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E076C2-5049-1A43-BEB1-DD8A1871B689}"/>
              </a:ext>
            </a:extLst>
          </p:cNvPr>
          <p:cNvGrpSpPr/>
          <p:nvPr/>
        </p:nvGrpSpPr>
        <p:grpSpPr>
          <a:xfrm>
            <a:off x="9191567" y="4132959"/>
            <a:ext cx="1893211" cy="2582953"/>
            <a:chOff x="7133266" y="4220508"/>
            <a:chExt cx="1893211" cy="258295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5599FBD-166D-EE45-B796-437DACFD793F}"/>
                </a:ext>
              </a:extLst>
            </p:cNvPr>
            <p:cNvSpPr txBox="1"/>
            <p:nvPr/>
          </p:nvSpPr>
          <p:spPr>
            <a:xfrm>
              <a:off x="7133266" y="4905369"/>
              <a:ext cx="176465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terrestrial vertebrates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5508F6-811E-844A-8564-4E282E85321C}"/>
                </a:ext>
              </a:extLst>
            </p:cNvPr>
            <p:cNvSpPr txBox="1"/>
            <p:nvPr/>
          </p:nvSpPr>
          <p:spPr>
            <a:xfrm>
              <a:off x="7133266" y="6275091"/>
              <a:ext cx="87716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</a:t>
              </a:r>
              <a:r>
                <a:rPr lang="en-FR" dirty="0"/>
                <a:t>lants	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B17677-1955-C34A-9AFA-B7E780694A87}"/>
                </a:ext>
              </a:extLst>
            </p:cNvPr>
            <p:cNvSpPr txBox="1"/>
            <p:nvPr/>
          </p:nvSpPr>
          <p:spPr>
            <a:xfrm>
              <a:off x="7133266" y="6503379"/>
              <a:ext cx="70403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aquatic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6BDD8F-7B5A-6545-A659-10174CA53257}"/>
                </a:ext>
              </a:extLst>
            </p:cNvPr>
            <p:cNvSpPr txBox="1"/>
            <p:nvPr/>
          </p:nvSpPr>
          <p:spPr>
            <a:xfrm>
              <a:off x="7133266" y="5133656"/>
              <a:ext cx="83747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ambrosia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DD6F63-3B25-584C-9BBE-CBC36E91FE46}"/>
                </a:ext>
              </a:extLst>
            </p:cNvPr>
            <p:cNvSpPr txBox="1"/>
            <p:nvPr/>
          </p:nvSpPr>
          <p:spPr>
            <a:xfrm>
              <a:off x="7133266" y="6046804"/>
              <a:ext cx="48282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ants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78B0DC-627D-7143-8F84-447A8366E714}"/>
                </a:ext>
              </a:extLst>
            </p:cNvPr>
            <p:cNvSpPr txBox="1"/>
            <p:nvPr/>
          </p:nvSpPr>
          <p:spPr>
            <a:xfrm>
              <a:off x="7133266" y="5590230"/>
              <a:ext cx="44884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rats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8D2FFE-FDDF-E54B-A1B1-3D56B20A3F5F}"/>
                </a:ext>
              </a:extLst>
            </p:cNvPr>
            <p:cNvSpPr txBox="1"/>
            <p:nvPr/>
          </p:nvSpPr>
          <p:spPr>
            <a:xfrm>
              <a:off x="7133266" y="5361943"/>
              <a:ext cx="74629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bivalves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1950C5-1F57-9046-BEA4-46C3DBA9EF13}"/>
                </a:ext>
              </a:extLst>
            </p:cNvPr>
            <p:cNvSpPr txBox="1"/>
            <p:nvPr/>
          </p:nvSpPr>
          <p:spPr>
            <a:xfrm>
              <a:off x="7133266" y="5818517"/>
              <a:ext cx="85972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decapods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8AF42B-4C24-4144-86B1-A5A308C9E493}"/>
                </a:ext>
              </a:extLst>
            </p:cNvPr>
            <p:cNvSpPr txBox="1"/>
            <p:nvPr/>
          </p:nvSpPr>
          <p:spPr>
            <a:xfrm>
              <a:off x="7133266" y="4448795"/>
              <a:ext cx="100534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mosquitoes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2640BC-8937-EC4C-9871-86EF26618FBD}"/>
                </a:ext>
              </a:extLst>
            </p:cNvPr>
            <p:cNvSpPr txBox="1"/>
            <p:nvPr/>
          </p:nvSpPr>
          <p:spPr>
            <a:xfrm>
              <a:off x="7133266" y="4220508"/>
              <a:ext cx="189321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terrestrial invertebrates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AAB38F4-1398-794D-B1EC-74D5A9B7033C}"/>
                </a:ext>
              </a:extLst>
            </p:cNvPr>
            <p:cNvSpPr txBox="1"/>
            <p:nvPr/>
          </p:nvSpPr>
          <p:spPr>
            <a:xfrm>
              <a:off x="7133266" y="4677082"/>
              <a:ext cx="46358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</a:t>
              </a:r>
              <a:r>
                <a:rPr lang="en-FR" dirty="0"/>
                <a:t>ish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1828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228">
            <a:extLst>
              <a:ext uri="{FF2B5EF4-FFF2-40B4-BE49-F238E27FC236}">
                <a16:creationId xmlns:a16="http://schemas.microsoft.com/office/drawing/2014/main" id="{0F677128-7E65-8649-8D4F-026C2EECA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738"/>
            <a:ext cx="9144000" cy="49825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56B382-7980-4E44-803F-018CEB9A4922}"/>
              </a:ext>
            </a:extLst>
          </p:cNvPr>
          <p:cNvSpPr txBox="1"/>
          <p:nvPr/>
        </p:nvSpPr>
        <p:spPr>
          <a:xfrm>
            <a:off x="2832934" y="154902"/>
            <a:ext cx="3478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F7F2D"/>
                </a:solidFill>
              </a:rPr>
              <a:t>Cost for major regions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8D2C00-E725-8148-B52E-73E405CB1F58}"/>
              </a:ext>
            </a:extLst>
          </p:cNvPr>
          <p:cNvSpPr txBox="1"/>
          <p:nvPr/>
        </p:nvSpPr>
        <p:spPr>
          <a:xfrm>
            <a:off x="5165387" y="6079788"/>
            <a:ext cx="195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800" dirty="0"/>
              <a:t>23 detailed studies</a:t>
            </a:r>
          </a:p>
        </p:txBody>
      </p:sp>
      <p:sp>
        <p:nvSpPr>
          <p:cNvPr id="4" name="Striped Right Arrow 3">
            <a:extLst>
              <a:ext uri="{FF2B5EF4-FFF2-40B4-BE49-F238E27FC236}">
                <a16:creationId xmlns:a16="http://schemas.microsoft.com/office/drawing/2014/main" id="{44EEF291-418F-1841-9119-6A01D743B8A3}"/>
              </a:ext>
            </a:extLst>
          </p:cNvPr>
          <p:cNvSpPr/>
          <p:nvPr/>
        </p:nvSpPr>
        <p:spPr>
          <a:xfrm>
            <a:off x="4572000" y="6019896"/>
            <a:ext cx="418289" cy="429224"/>
          </a:xfrm>
          <a:prstGeom prst="stripedRightArrow">
            <a:avLst>
              <a:gd name="adj1" fmla="val 5207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5804392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226428-B5A2-0745-8583-188309367009}"/>
              </a:ext>
            </a:extLst>
          </p:cNvPr>
          <p:cNvSpPr txBox="1"/>
          <p:nvPr/>
        </p:nvSpPr>
        <p:spPr>
          <a:xfrm>
            <a:off x="2832934" y="154902"/>
            <a:ext cx="3008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F7F2D"/>
                </a:solidFill>
              </a:rPr>
              <a:t>Conceptual studies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E5C4D1-F2FD-794C-9A96-D82089252C6A}"/>
              </a:ext>
            </a:extLst>
          </p:cNvPr>
          <p:cNvGrpSpPr/>
          <p:nvPr/>
        </p:nvGrpSpPr>
        <p:grpSpPr>
          <a:xfrm>
            <a:off x="1493236" y="2299244"/>
            <a:ext cx="2371483" cy="2491032"/>
            <a:chOff x="2221516" y="2204053"/>
            <a:chExt cx="2371483" cy="14021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2DF7F2B-A38D-1144-B254-336EA65560F3}"/>
                </a:ext>
              </a:extLst>
            </p:cNvPr>
            <p:cNvSpPr txBox="1"/>
            <p:nvPr/>
          </p:nvSpPr>
          <p:spPr>
            <a:xfrm>
              <a:off x="2221516" y="2965561"/>
              <a:ext cx="1857368" cy="259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/>
                <a:t>P</a:t>
              </a:r>
              <a:r>
                <a:rPr lang="en-FR" sz="2400" dirty="0"/>
                <a:t>redicting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D59A19-83C2-3141-9193-6776FEC322B6}"/>
                </a:ext>
              </a:extLst>
            </p:cNvPr>
            <p:cNvSpPr txBox="1"/>
            <p:nvPr/>
          </p:nvSpPr>
          <p:spPr>
            <a:xfrm>
              <a:off x="2221516" y="3346315"/>
              <a:ext cx="2184957" cy="259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/>
                <a:t>E</a:t>
              </a:r>
              <a:r>
                <a:rPr lang="en-FR" sz="2400" dirty="0"/>
                <a:t>xtrapolating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7D2675-18B7-EE4F-916E-297925A56597}"/>
                </a:ext>
              </a:extLst>
            </p:cNvPr>
            <p:cNvSpPr txBox="1"/>
            <p:nvPr/>
          </p:nvSpPr>
          <p:spPr>
            <a:xfrm>
              <a:off x="2221516" y="2204053"/>
              <a:ext cx="2371483" cy="259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FR" sz="2400" dirty="0"/>
                <a:t>Understanding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6D221A-02E1-D449-8BC5-D39CFD6BB10B}"/>
                </a:ext>
              </a:extLst>
            </p:cNvPr>
            <p:cNvSpPr txBox="1"/>
            <p:nvPr/>
          </p:nvSpPr>
          <p:spPr>
            <a:xfrm>
              <a:off x="2221516" y="2584807"/>
              <a:ext cx="1840568" cy="259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FR" sz="2400" dirty="0"/>
                <a:t>Describing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F28F9A0-79AF-FD4A-8D9D-4EA01AE1439D}"/>
              </a:ext>
            </a:extLst>
          </p:cNvPr>
          <p:cNvSpPr txBox="1"/>
          <p:nvPr/>
        </p:nvSpPr>
        <p:spPr>
          <a:xfrm>
            <a:off x="5165387" y="6079788"/>
            <a:ext cx="113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800" dirty="0"/>
              <a:t>27 studies</a:t>
            </a: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997FC982-BDEB-2648-88DB-43CFCBDEA553}"/>
              </a:ext>
            </a:extLst>
          </p:cNvPr>
          <p:cNvSpPr/>
          <p:nvPr/>
        </p:nvSpPr>
        <p:spPr>
          <a:xfrm>
            <a:off x="4572000" y="6019896"/>
            <a:ext cx="418289" cy="429224"/>
          </a:xfrm>
          <a:prstGeom prst="stripedRightArrow">
            <a:avLst>
              <a:gd name="adj1" fmla="val 5207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002E80-F19E-F347-AAC8-0BB83BA07DF9}"/>
              </a:ext>
            </a:extLst>
          </p:cNvPr>
          <p:cNvGrpSpPr/>
          <p:nvPr/>
        </p:nvGrpSpPr>
        <p:grpSpPr>
          <a:xfrm>
            <a:off x="4185571" y="1685677"/>
            <a:ext cx="3878657" cy="3538330"/>
            <a:chOff x="3605527" y="1156528"/>
            <a:chExt cx="4458701" cy="406747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D561420-69A0-964B-8A7C-447A92EF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5527" y="1156528"/>
              <a:ext cx="4458701" cy="40674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064D5C0-49A8-5E4F-9A73-5F680AF1F517}"/>
                </a:ext>
              </a:extLst>
            </p:cNvPr>
            <p:cNvGrpSpPr/>
            <p:nvPr/>
          </p:nvGrpSpPr>
          <p:grpSpPr>
            <a:xfrm>
              <a:off x="3623981" y="1351721"/>
              <a:ext cx="4368689" cy="3638111"/>
              <a:chOff x="3205692" y="779618"/>
              <a:chExt cx="4931554" cy="410684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484110B-E193-2340-9447-29349FBE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5692" y="779618"/>
                <a:ext cx="4700966" cy="410684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D4770DC-5A14-9043-BFC9-DD12253A8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2752" y="2971726"/>
                <a:ext cx="1414494" cy="1807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771460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4" b="8194"/>
          <a:stretch/>
        </p:blipFill>
        <p:spPr>
          <a:xfrm>
            <a:off x="1662138" y="1542553"/>
            <a:ext cx="5676599" cy="312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DF9520-CDD7-8B47-8FCB-3FF1A19E9B58}"/>
              </a:ext>
            </a:extLst>
          </p:cNvPr>
          <p:cNvSpPr txBox="1"/>
          <p:nvPr/>
        </p:nvSpPr>
        <p:spPr>
          <a:xfrm>
            <a:off x="519929" y="5178147"/>
            <a:ext cx="8472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3200" b="1" dirty="0">
                <a:solidFill>
                  <a:srgbClr val="EF7F2D"/>
                </a:solidFill>
              </a:rPr>
              <a:t>66 </a:t>
            </a:r>
            <a:r>
              <a:rPr lang="en-FR" sz="3200" b="1" dirty="0"/>
              <a:t>studies with </a:t>
            </a:r>
            <a:r>
              <a:rPr lang="en-FR" sz="3200" b="1" dirty="0">
                <a:solidFill>
                  <a:srgbClr val="EF7F2D"/>
                </a:solidFill>
              </a:rPr>
              <a:t>102 </a:t>
            </a:r>
            <a:r>
              <a:rPr lang="en-FR" sz="3200" b="1" dirty="0"/>
              <a:t>colleagues from </a:t>
            </a:r>
            <a:r>
              <a:rPr lang="en-FR" sz="3200" b="1" dirty="0">
                <a:solidFill>
                  <a:srgbClr val="EF7F2D"/>
                </a:solidFill>
              </a:rPr>
              <a:t>39 </a:t>
            </a:r>
            <a:r>
              <a:rPr lang="en-FR" sz="3200" b="1" dirty="0"/>
              <a:t>countries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4D729D-2841-A04C-B9FF-919E742D714D}"/>
              </a:ext>
            </a:extLst>
          </p:cNvPr>
          <p:cNvSpPr txBox="1"/>
          <p:nvPr/>
        </p:nvSpPr>
        <p:spPr>
          <a:xfrm>
            <a:off x="354152" y="265977"/>
            <a:ext cx="8595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A long-term, massive </a:t>
            </a:r>
            <a:r>
              <a:rPr lang="en-GB" sz="3200" b="1" dirty="0">
                <a:solidFill>
                  <a:srgbClr val="EF7F2D"/>
                </a:solidFill>
              </a:rPr>
              <a:t>collaborative effort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22A39-10EE-A348-87DE-2FD70A46C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665" y="5762922"/>
            <a:ext cx="24511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295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DC4B97-8620-E846-81FE-E05032BA32DD}"/>
              </a:ext>
            </a:extLst>
          </p:cNvPr>
          <p:cNvSpPr txBox="1"/>
          <p:nvPr/>
        </p:nvSpPr>
        <p:spPr>
          <a:xfrm>
            <a:off x="2870200" y="562310"/>
            <a:ext cx="2134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EF7F2D"/>
                </a:solidFill>
              </a:rPr>
              <a:t>Results?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pic>
        <p:nvPicPr>
          <p:cNvPr id="5" name="Image 3" descr="big-headed-ant-bonin-petral-kure-atol-sheldon-plentovich.jpg">
            <a:extLst>
              <a:ext uri="{FF2B5EF4-FFF2-40B4-BE49-F238E27FC236}">
                <a16:creationId xmlns:a16="http://schemas.microsoft.com/office/drawing/2014/main" id="{2FF827BE-9528-A04C-B322-E06B0EB06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20" y="1454671"/>
            <a:ext cx="3734997" cy="497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ile Of Money Stock Photo &amp;amp; More Pictures of Abundance ...">
            <a:extLst>
              <a:ext uri="{FF2B5EF4-FFF2-40B4-BE49-F238E27FC236}">
                <a16:creationId xmlns:a16="http://schemas.microsoft.com/office/drawing/2014/main" id="{E9C84694-6B6F-8B4F-9783-5B511D725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16488" r="6871" b="9679"/>
          <a:stretch/>
        </p:blipFill>
        <p:spPr bwMode="auto">
          <a:xfrm>
            <a:off x="252803" y="4445000"/>
            <a:ext cx="3799917" cy="216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4407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are </a:t>
            </a:r>
            <a:r>
              <a:rPr lang="en-GB" sz="3200" b="1" dirty="0">
                <a:solidFill>
                  <a:srgbClr val="EF7F2D"/>
                </a:solidFill>
              </a:rPr>
              <a:t>massive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58" y="3221731"/>
            <a:ext cx="2577620" cy="2410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Alien Vegetation Clearing - Grootbos Foundation - Conservation">
            <a:extLst>
              <a:ext uri="{FF2B5EF4-FFF2-40B4-BE49-F238E27FC236}">
                <a16:creationId xmlns:a16="http://schemas.microsoft.com/office/drawing/2014/main" id="{3A84C111-4479-1843-A459-160C96DF9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85" y="3222423"/>
            <a:ext cx="3616349" cy="2410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5689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are </a:t>
            </a:r>
            <a:r>
              <a:rPr lang="en-GB" sz="3200" b="1" dirty="0">
                <a:solidFill>
                  <a:srgbClr val="EF7F2D"/>
                </a:solidFill>
              </a:rPr>
              <a:t>massive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58" y="3221731"/>
            <a:ext cx="2577620" cy="2410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65059" y="34081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0FBC81-9627-D644-9C8E-3590CB68EFA0}"/>
              </a:ext>
            </a:extLst>
          </p:cNvPr>
          <p:cNvSpPr txBox="1"/>
          <p:nvPr/>
        </p:nvSpPr>
        <p:spPr>
          <a:xfrm>
            <a:off x="2208842" y="1239754"/>
            <a:ext cx="48862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Invasive species cost globally a minimum of </a:t>
            </a:r>
            <a:endParaRPr lang="en-GB" sz="4400" b="1" dirty="0">
              <a:solidFill>
                <a:srgbClr val="FF6600"/>
              </a:solidFill>
            </a:endParaRPr>
          </a:p>
          <a:p>
            <a:pPr algn="ctr"/>
            <a:r>
              <a:rPr lang="fr-FR" sz="3600" b="1" dirty="0">
                <a:solidFill>
                  <a:srgbClr val="EF7F2D"/>
                </a:solidFill>
              </a:rPr>
              <a:t>1,288 </a:t>
            </a:r>
            <a:r>
              <a:rPr lang="en-GB" sz="3600" b="1" dirty="0">
                <a:solidFill>
                  <a:srgbClr val="EF7F2D"/>
                </a:solidFill>
              </a:rPr>
              <a:t>trillion $</a:t>
            </a:r>
            <a:endParaRPr lang="en-GB" sz="2800" b="1" dirty="0">
              <a:solidFill>
                <a:srgbClr val="EF7F2D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64C8CC-9F41-0F45-9575-B6CBB3CA3AEA}"/>
              </a:ext>
            </a:extLst>
          </p:cNvPr>
          <p:cNvSpPr txBox="1"/>
          <p:nvPr/>
        </p:nvSpPr>
        <p:spPr>
          <a:xfrm>
            <a:off x="4016374" y="2723938"/>
            <a:ext cx="10486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(1970-2017)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93546C-DEB4-B44C-A2BD-42A1003A3665}"/>
              </a:ext>
            </a:extLst>
          </p:cNvPr>
          <p:cNvSpPr txBox="1"/>
          <p:nvPr/>
        </p:nvSpPr>
        <p:spPr>
          <a:xfrm>
            <a:off x="3099000" y="5977913"/>
            <a:ext cx="2978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EF7F2D"/>
                </a:solidFill>
              </a:rPr>
              <a:t>162.7 billion $ in 2017</a:t>
            </a:r>
            <a:endParaRPr lang="en-GB" sz="1800" b="1" dirty="0">
              <a:solidFill>
                <a:srgbClr val="EF7F2D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CEB6E6-33CF-8A46-ACAE-900C963D2A01}"/>
              </a:ext>
            </a:extLst>
          </p:cNvPr>
          <p:cNvGrpSpPr/>
          <p:nvPr/>
        </p:nvGrpSpPr>
        <p:grpSpPr>
          <a:xfrm>
            <a:off x="66285" y="1678826"/>
            <a:ext cx="3157611" cy="954806"/>
            <a:chOff x="66285" y="1678826"/>
            <a:chExt cx="3157611" cy="95480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997A4-E5F7-7843-B4F6-1F93B705268A}"/>
                </a:ext>
              </a:extLst>
            </p:cNvPr>
            <p:cNvSpPr txBox="1"/>
            <p:nvPr/>
          </p:nvSpPr>
          <p:spPr>
            <a:xfrm>
              <a:off x="66285" y="1678826"/>
              <a:ext cx="27029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accent5">
                      <a:lumMod val="75000"/>
                    </a:schemeClr>
                  </a:solidFill>
                </a:rPr>
                <a:t>(a million millions $)</a:t>
              </a:r>
              <a:endParaRPr lang="en-GB" sz="18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11" name="Image 2">
              <a:extLst>
                <a:ext uri="{FF2B5EF4-FFF2-40B4-BE49-F238E27FC236}">
                  <a16:creationId xmlns:a16="http://schemas.microsoft.com/office/drawing/2014/main" id="{3D4A2B46-A384-3649-9C9B-458FE937F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13" b="100000" l="10646" r="100000">
                          <a14:foregroundMark x1="85551" y1="13873" x2="85551" y2="13873"/>
                          <a14:backgroundMark x1="59696" y1="75723" x2="59696" y2="75723"/>
                          <a14:backgroundMark x1="34221" y1="35549" x2="34221" y2="355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365995" flipV="1">
              <a:off x="2524699" y="1934436"/>
              <a:ext cx="408743" cy="98965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Picture 2" descr="Alien Vegetation Clearing - Grootbos Foundation - Conservation">
            <a:extLst>
              <a:ext uri="{FF2B5EF4-FFF2-40B4-BE49-F238E27FC236}">
                <a16:creationId xmlns:a16="http://schemas.microsoft.com/office/drawing/2014/main" id="{C61076FC-FE46-2943-A79C-EB071EACA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85" y="3222423"/>
            <a:ext cx="3616349" cy="2410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58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2DD73E-733A-EB49-A062-1C2D5308F106}"/>
              </a:ext>
            </a:extLst>
          </p:cNvPr>
          <p:cNvSpPr txBox="1"/>
          <p:nvPr/>
        </p:nvSpPr>
        <p:spPr>
          <a:xfrm>
            <a:off x="1441452" y="942972"/>
            <a:ext cx="6293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This average annual cost largely exceeds the GDP of 50 out of 54 countries on the African continent in 2017</a:t>
            </a:r>
            <a:endParaRPr lang="en-FR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0594BE-11EE-E44B-B71C-8775B1282711}"/>
              </a:ext>
            </a:extLst>
          </p:cNvPr>
          <p:cNvGrpSpPr/>
          <p:nvPr/>
        </p:nvGrpSpPr>
        <p:grpSpPr>
          <a:xfrm>
            <a:off x="3595076" y="1675969"/>
            <a:ext cx="1263093" cy="2225573"/>
            <a:chOff x="3865420" y="1675969"/>
            <a:chExt cx="1263093" cy="2225573"/>
          </a:xfrm>
          <a:solidFill>
            <a:schemeClr val="bg1">
              <a:lumMod val="75000"/>
            </a:schemeClr>
          </a:solidFill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E823AD1-DFD3-CC40-91F3-EFD407A68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6406" y="1867637"/>
              <a:ext cx="322107" cy="320066"/>
            </a:xfrm>
            <a:custGeom>
              <a:avLst/>
              <a:gdLst>
                <a:gd name="T0" fmla="*/ 0 w 36"/>
                <a:gd name="T1" fmla="*/ 2147483647 h 35"/>
                <a:gd name="T2" fmla="*/ 2147483647 w 36"/>
                <a:gd name="T3" fmla="*/ 2147483647 h 35"/>
                <a:gd name="T4" fmla="*/ 2147483647 w 36"/>
                <a:gd name="T5" fmla="*/ 2147483647 h 35"/>
                <a:gd name="T6" fmla="*/ 2147483647 w 36"/>
                <a:gd name="T7" fmla="*/ 2147483647 h 35"/>
                <a:gd name="T8" fmla="*/ 2147483647 w 36"/>
                <a:gd name="T9" fmla="*/ 2147483647 h 35"/>
                <a:gd name="T10" fmla="*/ 2147483647 w 36"/>
                <a:gd name="T11" fmla="*/ 2147483647 h 35"/>
                <a:gd name="T12" fmla="*/ 2147483647 w 36"/>
                <a:gd name="T13" fmla="*/ 2147483647 h 35"/>
                <a:gd name="T14" fmla="*/ 2147483647 w 36"/>
                <a:gd name="T15" fmla="*/ 2147483647 h 35"/>
                <a:gd name="T16" fmla="*/ 2147483647 w 36"/>
                <a:gd name="T17" fmla="*/ 2147483647 h 35"/>
                <a:gd name="T18" fmla="*/ 2147483647 w 36"/>
                <a:gd name="T19" fmla="*/ 2147483647 h 35"/>
                <a:gd name="T20" fmla="*/ 2147483647 w 36"/>
                <a:gd name="T21" fmla="*/ 2147483647 h 35"/>
                <a:gd name="T22" fmla="*/ 2147483647 w 36"/>
                <a:gd name="T23" fmla="*/ 2147483647 h 35"/>
                <a:gd name="T24" fmla="*/ 2147483647 w 36"/>
                <a:gd name="T25" fmla="*/ 2147483647 h 35"/>
                <a:gd name="T26" fmla="*/ 2147483647 w 36"/>
                <a:gd name="T27" fmla="*/ 2147483647 h 35"/>
                <a:gd name="T28" fmla="*/ 2147483647 w 36"/>
                <a:gd name="T29" fmla="*/ 2147483647 h 35"/>
                <a:gd name="T30" fmla="*/ 2147483647 w 36"/>
                <a:gd name="T31" fmla="*/ 2147483647 h 35"/>
                <a:gd name="T32" fmla="*/ 2147483647 w 36"/>
                <a:gd name="T33" fmla="*/ 2147483647 h 35"/>
                <a:gd name="T34" fmla="*/ 2147483647 w 36"/>
                <a:gd name="T35" fmla="*/ 2147483647 h 35"/>
                <a:gd name="T36" fmla="*/ 2147483647 w 36"/>
                <a:gd name="T37" fmla="*/ 2147483647 h 35"/>
                <a:gd name="T38" fmla="*/ 2147483647 w 36"/>
                <a:gd name="T39" fmla="*/ 2147483647 h 35"/>
                <a:gd name="T40" fmla="*/ 2147483647 w 36"/>
                <a:gd name="T41" fmla="*/ 0 h 35"/>
                <a:gd name="T42" fmla="*/ 2147483647 w 36"/>
                <a:gd name="T43" fmla="*/ 0 h 35"/>
                <a:gd name="T44" fmla="*/ 2147483647 w 36"/>
                <a:gd name="T45" fmla="*/ 2147483647 h 35"/>
                <a:gd name="T46" fmla="*/ 0 w 36"/>
                <a:gd name="T47" fmla="*/ 2147483647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6" h="35">
                  <a:moveTo>
                    <a:pt x="0" y="5"/>
                  </a:moveTo>
                  <a:cubicBezTo>
                    <a:pt x="0" y="5"/>
                    <a:pt x="1" y="7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0"/>
                    <a:pt x="1" y="35"/>
                    <a:pt x="2" y="35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7" y="35"/>
                    <a:pt x="29" y="35"/>
                    <a:pt x="29" y="35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B5DDDE3-436D-BA49-A4EB-2B589AA8E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420" y="1675969"/>
              <a:ext cx="584497" cy="591749"/>
            </a:xfrm>
            <a:custGeom>
              <a:avLst/>
              <a:gdLst>
                <a:gd name="T0" fmla="*/ 2147483647 w 390"/>
                <a:gd name="T1" fmla="*/ 2147483647 h 390"/>
                <a:gd name="T2" fmla="*/ 2147483647 w 390"/>
                <a:gd name="T3" fmla="*/ 2147483647 h 390"/>
                <a:gd name="T4" fmla="*/ 2147483647 w 390"/>
                <a:gd name="T5" fmla="*/ 2147483647 h 390"/>
                <a:gd name="T6" fmla="*/ 2147483647 w 390"/>
                <a:gd name="T7" fmla="*/ 2147483647 h 390"/>
                <a:gd name="T8" fmla="*/ 2147483647 w 390"/>
                <a:gd name="T9" fmla="*/ 2147483647 h 390"/>
                <a:gd name="T10" fmla="*/ 2147483647 w 390"/>
                <a:gd name="T11" fmla="*/ 2147483647 h 390"/>
                <a:gd name="T12" fmla="*/ 2147483647 w 390"/>
                <a:gd name="T13" fmla="*/ 2147483647 h 390"/>
                <a:gd name="T14" fmla="*/ 2147483647 w 390"/>
                <a:gd name="T15" fmla="*/ 2147483647 h 390"/>
                <a:gd name="T16" fmla="*/ 2147483647 w 390"/>
                <a:gd name="T17" fmla="*/ 2147483647 h 390"/>
                <a:gd name="T18" fmla="*/ 2147483647 w 390"/>
                <a:gd name="T19" fmla="*/ 2147483647 h 390"/>
                <a:gd name="T20" fmla="*/ 2147483647 w 390"/>
                <a:gd name="T21" fmla="*/ 2147483647 h 390"/>
                <a:gd name="T22" fmla="*/ 2147483647 w 390"/>
                <a:gd name="T23" fmla="*/ 2147483647 h 390"/>
                <a:gd name="T24" fmla="*/ 2147483647 w 390"/>
                <a:gd name="T25" fmla="*/ 2147483647 h 390"/>
                <a:gd name="T26" fmla="*/ 2147483647 w 390"/>
                <a:gd name="T27" fmla="*/ 2147483647 h 390"/>
                <a:gd name="T28" fmla="*/ 2147483647 w 390"/>
                <a:gd name="T29" fmla="*/ 2147483647 h 390"/>
                <a:gd name="T30" fmla="*/ 2147483647 w 390"/>
                <a:gd name="T31" fmla="*/ 2147483647 h 390"/>
                <a:gd name="T32" fmla="*/ 2147483647 w 390"/>
                <a:gd name="T33" fmla="*/ 2147483647 h 390"/>
                <a:gd name="T34" fmla="*/ 2147483647 w 390"/>
                <a:gd name="T35" fmla="*/ 2147483647 h 390"/>
                <a:gd name="T36" fmla="*/ 2147483647 w 390"/>
                <a:gd name="T37" fmla="*/ 2147483647 h 390"/>
                <a:gd name="T38" fmla="*/ 2147483647 w 390"/>
                <a:gd name="T39" fmla="*/ 2147483647 h 390"/>
                <a:gd name="T40" fmla="*/ 2147483647 w 390"/>
                <a:gd name="T41" fmla="*/ 2147483647 h 390"/>
                <a:gd name="T42" fmla="*/ 2147483647 w 390"/>
                <a:gd name="T43" fmla="*/ 2147483647 h 390"/>
                <a:gd name="T44" fmla="*/ 2147483647 w 390"/>
                <a:gd name="T45" fmla="*/ 2147483647 h 390"/>
                <a:gd name="T46" fmla="*/ 2147483647 w 390"/>
                <a:gd name="T47" fmla="*/ 2147483647 h 390"/>
                <a:gd name="T48" fmla="*/ 2147483647 w 390"/>
                <a:gd name="T49" fmla="*/ 0 h 390"/>
                <a:gd name="T50" fmla="*/ 2147483647 w 390"/>
                <a:gd name="T51" fmla="*/ 2147483647 h 390"/>
                <a:gd name="T52" fmla="*/ 2147483647 w 390"/>
                <a:gd name="T53" fmla="*/ 2147483647 h 390"/>
                <a:gd name="T54" fmla="*/ 2147483647 w 390"/>
                <a:gd name="T55" fmla="*/ 2147483647 h 390"/>
                <a:gd name="T56" fmla="*/ 2147483647 w 390"/>
                <a:gd name="T57" fmla="*/ 2147483647 h 390"/>
                <a:gd name="T58" fmla="*/ 2147483647 w 390"/>
                <a:gd name="T59" fmla="*/ 2147483647 h 390"/>
                <a:gd name="T60" fmla="*/ 2147483647 w 390"/>
                <a:gd name="T61" fmla="*/ 2147483647 h 390"/>
                <a:gd name="T62" fmla="*/ 2147483647 w 390"/>
                <a:gd name="T63" fmla="*/ 2147483647 h 390"/>
                <a:gd name="T64" fmla="*/ 2147483647 w 390"/>
                <a:gd name="T65" fmla="*/ 2147483647 h 390"/>
                <a:gd name="T66" fmla="*/ 2147483647 w 390"/>
                <a:gd name="T67" fmla="*/ 2147483647 h 390"/>
                <a:gd name="T68" fmla="*/ 2147483647 w 390"/>
                <a:gd name="T69" fmla="*/ 2147483647 h 390"/>
                <a:gd name="T70" fmla="*/ 2147483647 w 390"/>
                <a:gd name="T71" fmla="*/ 2147483647 h 390"/>
                <a:gd name="T72" fmla="*/ 2147483647 w 390"/>
                <a:gd name="T73" fmla="*/ 2147483647 h 390"/>
                <a:gd name="T74" fmla="*/ 2147483647 w 390"/>
                <a:gd name="T75" fmla="*/ 2147483647 h 390"/>
                <a:gd name="T76" fmla="*/ 2147483647 w 390"/>
                <a:gd name="T77" fmla="*/ 2147483647 h 390"/>
                <a:gd name="T78" fmla="*/ 0 w 390"/>
                <a:gd name="T79" fmla="*/ 2147483647 h 390"/>
                <a:gd name="T80" fmla="*/ 2147483647 w 390"/>
                <a:gd name="T81" fmla="*/ 2147483647 h 390"/>
                <a:gd name="T82" fmla="*/ 2147483647 w 390"/>
                <a:gd name="T83" fmla="*/ 2147483647 h 390"/>
                <a:gd name="T84" fmla="*/ 2147483647 w 390"/>
                <a:gd name="T85" fmla="*/ 2147483647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35173EA-6CAB-E242-BA0B-0AADB090B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3827" y="3486574"/>
              <a:ext cx="454206" cy="414968"/>
            </a:xfrm>
            <a:custGeom>
              <a:avLst/>
              <a:gdLst>
                <a:gd name="T0" fmla="*/ 2147483647 w 51"/>
                <a:gd name="T1" fmla="*/ 2147483647 h 45"/>
                <a:gd name="T2" fmla="*/ 2147483647 w 51"/>
                <a:gd name="T3" fmla="*/ 2147483647 h 45"/>
                <a:gd name="T4" fmla="*/ 2147483647 w 51"/>
                <a:gd name="T5" fmla="*/ 2147483647 h 45"/>
                <a:gd name="T6" fmla="*/ 2147483647 w 51"/>
                <a:gd name="T7" fmla="*/ 2147483647 h 45"/>
                <a:gd name="T8" fmla="*/ 2147483647 w 51"/>
                <a:gd name="T9" fmla="*/ 0 h 45"/>
                <a:gd name="T10" fmla="*/ 2147483647 w 51"/>
                <a:gd name="T11" fmla="*/ 2147483647 h 45"/>
                <a:gd name="T12" fmla="*/ 2147483647 w 51"/>
                <a:gd name="T13" fmla="*/ 2147483647 h 45"/>
                <a:gd name="T14" fmla="*/ 2147483647 w 51"/>
                <a:gd name="T15" fmla="*/ 2147483647 h 45"/>
                <a:gd name="T16" fmla="*/ 2147483647 w 51"/>
                <a:gd name="T17" fmla="*/ 2147483647 h 45"/>
                <a:gd name="T18" fmla="*/ 2147483647 w 51"/>
                <a:gd name="T19" fmla="*/ 2147483647 h 45"/>
                <a:gd name="T20" fmla="*/ 2147483647 w 51"/>
                <a:gd name="T21" fmla="*/ 2147483647 h 45"/>
                <a:gd name="T22" fmla="*/ 2147483647 w 51"/>
                <a:gd name="T23" fmla="*/ 2147483647 h 45"/>
                <a:gd name="T24" fmla="*/ 2147483647 w 51"/>
                <a:gd name="T25" fmla="*/ 2147483647 h 45"/>
                <a:gd name="T26" fmla="*/ 2147483647 w 51"/>
                <a:gd name="T27" fmla="*/ 2147483647 h 45"/>
                <a:gd name="T28" fmla="*/ 2147483647 w 51"/>
                <a:gd name="T29" fmla="*/ 2147483647 h 45"/>
                <a:gd name="T30" fmla="*/ 2147483647 w 51"/>
                <a:gd name="T31" fmla="*/ 2147483647 h 45"/>
                <a:gd name="T32" fmla="*/ 2147483647 w 51"/>
                <a:gd name="T33" fmla="*/ 2147483647 h 45"/>
                <a:gd name="T34" fmla="*/ 0 w 51"/>
                <a:gd name="T35" fmla="*/ 2147483647 h 45"/>
                <a:gd name="T36" fmla="*/ 2147483647 w 51"/>
                <a:gd name="T37" fmla="*/ 2147483647 h 45"/>
                <a:gd name="T38" fmla="*/ 2147483647 w 51"/>
                <a:gd name="T39" fmla="*/ 2147483647 h 45"/>
                <a:gd name="T40" fmla="*/ 2147483647 w 51"/>
                <a:gd name="T41" fmla="*/ 2147483647 h 45"/>
                <a:gd name="T42" fmla="*/ 2147483647 w 51"/>
                <a:gd name="T43" fmla="*/ 2147483647 h 45"/>
                <a:gd name="T44" fmla="*/ 2147483647 w 51"/>
                <a:gd name="T45" fmla="*/ 2147483647 h 45"/>
                <a:gd name="T46" fmla="*/ 2147483647 w 51"/>
                <a:gd name="T47" fmla="*/ 2147483647 h 45"/>
                <a:gd name="T48" fmla="*/ 2147483647 w 51"/>
                <a:gd name="T49" fmla="*/ 2147483647 h 45"/>
                <a:gd name="T50" fmla="*/ 2147483647 w 51"/>
                <a:gd name="T51" fmla="*/ 2147483647 h 45"/>
                <a:gd name="T52" fmla="*/ 2147483647 w 51"/>
                <a:gd name="T53" fmla="*/ 2147483647 h 45"/>
                <a:gd name="T54" fmla="*/ 2147483647 w 51"/>
                <a:gd name="T55" fmla="*/ 2147483647 h 45"/>
                <a:gd name="T56" fmla="*/ 2147483647 w 51"/>
                <a:gd name="T57" fmla="*/ 2147483647 h 45"/>
                <a:gd name="T58" fmla="*/ 2147483647 w 51"/>
                <a:gd name="T59" fmla="*/ 2147483647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45">
                  <a:moveTo>
                    <a:pt x="48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50" y="19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9" y="16"/>
                    <a:pt x="49" y="16"/>
                    <a:pt x="49" y="16"/>
                  </a:cubicBezTo>
                  <a:lnTo>
                    <a:pt x="48" y="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CF918B4-BAA4-0443-B302-A48D71ACE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194" y="2397977"/>
              <a:ext cx="338393" cy="312622"/>
            </a:xfrm>
            <a:custGeom>
              <a:avLst/>
              <a:gdLst>
                <a:gd name="T0" fmla="*/ 2147483647 w 228"/>
                <a:gd name="T1" fmla="*/ 2147483647 h 205"/>
                <a:gd name="T2" fmla="*/ 2147483647 w 228"/>
                <a:gd name="T3" fmla="*/ 2147483647 h 205"/>
                <a:gd name="T4" fmla="*/ 2147483647 w 228"/>
                <a:gd name="T5" fmla="*/ 2147483647 h 205"/>
                <a:gd name="T6" fmla="*/ 2147483647 w 228"/>
                <a:gd name="T7" fmla="*/ 2147483647 h 205"/>
                <a:gd name="T8" fmla="*/ 2147483647 w 228"/>
                <a:gd name="T9" fmla="*/ 2147483647 h 205"/>
                <a:gd name="T10" fmla="*/ 2147483647 w 228"/>
                <a:gd name="T11" fmla="*/ 2147483647 h 205"/>
                <a:gd name="T12" fmla="*/ 2147483647 w 228"/>
                <a:gd name="T13" fmla="*/ 2147483647 h 205"/>
                <a:gd name="T14" fmla="*/ 2147483647 w 228"/>
                <a:gd name="T15" fmla="*/ 2147483647 h 205"/>
                <a:gd name="T16" fmla="*/ 2147483647 w 228"/>
                <a:gd name="T17" fmla="*/ 2147483647 h 205"/>
                <a:gd name="T18" fmla="*/ 2147483647 w 228"/>
                <a:gd name="T19" fmla="*/ 0 h 205"/>
                <a:gd name="T20" fmla="*/ 2147483647 w 228"/>
                <a:gd name="T21" fmla="*/ 2147483647 h 205"/>
                <a:gd name="T22" fmla="*/ 2147483647 w 228"/>
                <a:gd name="T23" fmla="*/ 2147483647 h 205"/>
                <a:gd name="T24" fmla="*/ 2147483647 w 228"/>
                <a:gd name="T25" fmla="*/ 2147483647 h 205"/>
                <a:gd name="T26" fmla="*/ 2147483647 w 228"/>
                <a:gd name="T27" fmla="*/ 2147483647 h 205"/>
                <a:gd name="T28" fmla="*/ 2147483647 w 228"/>
                <a:gd name="T29" fmla="*/ 2147483647 h 205"/>
                <a:gd name="T30" fmla="*/ 2147483647 w 228"/>
                <a:gd name="T31" fmla="*/ 2147483647 h 205"/>
                <a:gd name="T32" fmla="*/ 2147483647 w 228"/>
                <a:gd name="T33" fmla="*/ 2147483647 h 205"/>
                <a:gd name="T34" fmla="*/ 2147483647 w 228"/>
                <a:gd name="T35" fmla="*/ 2147483647 h 205"/>
                <a:gd name="T36" fmla="*/ 2147483647 w 228"/>
                <a:gd name="T37" fmla="*/ 2147483647 h 205"/>
                <a:gd name="T38" fmla="*/ 0 w 228"/>
                <a:gd name="T39" fmla="*/ 2147483647 h 205"/>
                <a:gd name="T40" fmla="*/ 0 w 228"/>
                <a:gd name="T41" fmla="*/ 2147483647 h 205"/>
                <a:gd name="T42" fmla="*/ 2147483647 w 228"/>
                <a:gd name="T43" fmla="*/ 2147483647 h 205"/>
                <a:gd name="T44" fmla="*/ 2147483647 w 228"/>
                <a:gd name="T45" fmla="*/ 2147483647 h 205"/>
                <a:gd name="T46" fmla="*/ 2147483647 w 228"/>
                <a:gd name="T47" fmla="*/ 2147483647 h 205"/>
                <a:gd name="T48" fmla="*/ 2147483647 w 228"/>
                <a:gd name="T49" fmla="*/ 2147483647 h 205"/>
                <a:gd name="T50" fmla="*/ 2147483647 w 228"/>
                <a:gd name="T51" fmla="*/ 2147483647 h 205"/>
                <a:gd name="T52" fmla="*/ 2147483647 w 228"/>
                <a:gd name="T53" fmla="*/ 2147483647 h 2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28" h="205">
                  <a:moveTo>
                    <a:pt x="120" y="151"/>
                  </a:moveTo>
                  <a:lnTo>
                    <a:pt x="150" y="163"/>
                  </a:lnTo>
                  <a:lnTo>
                    <a:pt x="180" y="121"/>
                  </a:lnTo>
                  <a:lnTo>
                    <a:pt x="198" y="73"/>
                  </a:lnTo>
                  <a:lnTo>
                    <a:pt x="204" y="55"/>
                  </a:lnTo>
                  <a:lnTo>
                    <a:pt x="222" y="49"/>
                  </a:lnTo>
                  <a:lnTo>
                    <a:pt x="228" y="31"/>
                  </a:lnTo>
                  <a:lnTo>
                    <a:pt x="210" y="25"/>
                  </a:lnTo>
                  <a:lnTo>
                    <a:pt x="198" y="7"/>
                  </a:lnTo>
                  <a:lnTo>
                    <a:pt x="204" y="0"/>
                  </a:lnTo>
                  <a:lnTo>
                    <a:pt x="174" y="25"/>
                  </a:lnTo>
                  <a:lnTo>
                    <a:pt x="144" y="31"/>
                  </a:lnTo>
                  <a:lnTo>
                    <a:pt x="108" y="31"/>
                  </a:lnTo>
                  <a:lnTo>
                    <a:pt x="84" y="43"/>
                  </a:lnTo>
                  <a:lnTo>
                    <a:pt x="48" y="31"/>
                  </a:lnTo>
                  <a:lnTo>
                    <a:pt x="24" y="31"/>
                  </a:lnTo>
                  <a:lnTo>
                    <a:pt x="12" y="49"/>
                  </a:lnTo>
                  <a:lnTo>
                    <a:pt x="12" y="67"/>
                  </a:lnTo>
                  <a:lnTo>
                    <a:pt x="12" y="91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24" y="163"/>
                  </a:lnTo>
                  <a:lnTo>
                    <a:pt x="48" y="193"/>
                  </a:lnTo>
                  <a:lnTo>
                    <a:pt x="72" y="199"/>
                  </a:lnTo>
                  <a:lnTo>
                    <a:pt x="96" y="205"/>
                  </a:lnTo>
                  <a:lnTo>
                    <a:pt x="102" y="175"/>
                  </a:lnTo>
                  <a:lnTo>
                    <a:pt x="120" y="15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3303C6A-4418-7247-8033-19874B835B23}"/>
              </a:ext>
            </a:extLst>
          </p:cNvPr>
          <p:cNvGrpSpPr/>
          <p:nvPr/>
        </p:nvGrpSpPr>
        <p:grpSpPr>
          <a:xfrm>
            <a:off x="3356210" y="1675969"/>
            <a:ext cx="1923593" cy="2030184"/>
            <a:chOff x="3626554" y="1675969"/>
            <a:chExt cx="1923593" cy="2030184"/>
          </a:xfrm>
          <a:solidFill>
            <a:schemeClr val="accent2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32B9F9-1AAC-044A-AB3D-C970C956E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4806" y="3183256"/>
              <a:ext cx="190008" cy="405665"/>
            </a:xfrm>
            <a:custGeom>
              <a:avLst/>
              <a:gdLst>
                <a:gd name="T0" fmla="*/ 2147483647 w 126"/>
                <a:gd name="T1" fmla="*/ 2147483647 h 265"/>
                <a:gd name="T2" fmla="*/ 0 w 126"/>
                <a:gd name="T3" fmla="*/ 2147483647 h 265"/>
                <a:gd name="T4" fmla="*/ 2147483647 w 126"/>
                <a:gd name="T5" fmla="*/ 2147483647 h 265"/>
                <a:gd name="T6" fmla="*/ 2147483647 w 126"/>
                <a:gd name="T7" fmla="*/ 2147483647 h 265"/>
                <a:gd name="T8" fmla="*/ 2147483647 w 126"/>
                <a:gd name="T9" fmla="*/ 2147483647 h 265"/>
                <a:gd name="T10" fmla="*/ 2147483647 w 126"/>
                <a:gd name="T11" fmla="*/ 2147483647 h 265"/>
                <a:gd name="T12" fmla="*/ 2147483647 w 126"/>
                <a:gd name="T13" fmla="*/ 2147483647 h 265"/>
                <a:gd name="T14" fmla="*/ 2147483647 w 126"/>
                <a:gd name="T15" fmla="*/ 2147483647 h 265"/>
                <a:gd name="T16" fmla="*/ 2147483647 w 126"/>
                <a:gd name="T17" fmla="*/ 0 h 265"/>
                <a:gd name="T18" fmla="*/ 2147483647 w 126"/>
                <a:gd name="T19" fmla="*/ 2147483647 h 265"/>
                <a:gd name="T20" fmla="*/ 2147483647 w 126"/>
                <a:gd name="T21" fmla="*/ 2147483647 h 265"/>
                <a:gd name="T22" fmla="*/ 2147483647 w 126"/>
                <a:gd name="T23" fmla="*/ 2147483647 h 265"/>
                <a:gd name="T24" fmla="*/ 2147483647 w 126"/>
                <a:gd name="T25" fmla="*/ 2147483647 h 265"/>
                <a:gd name="T26" fmla="*/ 2147483647 w 126"/>
                <a:gd name="T27" fmla="*/ 2147483647 h 265"/>
                <a:gd name="T28" fmla="*/ 2147483647 w 126"/>
                <a:gd name="T29" fmla="*/ 2147483647 h 265"/>
                <a:gd name="T30" fmla="*/ 2147483647 w 126"/>
                <a:gd name="T31" fmla="*/ 2147483647 h 265"/>
                <a:gd name="T32" fmla="*/ 2147483647 w 126"/>
                <a:gd name="T33" fmla="*/ 2147483647 h 2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265">
                  <a:moveTo>
                    <a:pt x="6" y="217"/>
                  </a:moveTo>
                  <a:lnTo>
                    <a:pt x="0" y="193"/>
                  </a:lnTo>
                  <a:lnTo>
                    <a:pt x="12" y="169"/>
                  </a:lnTo>
                  <a:lnTo>
                    <a:pt x="24" y="139"/>
                  </a:lnTo>
                  <a:lnTo>
                    <a:pt x="12" y="91"/>
                  </a:lnTo>
                  <a:lnTo>
                    <a:pt x="30" y="78"/>
                  </a:lnTo>
                  <a:lnTo>
                    <a:pt x="54" y="60"/>
                  </a:lnTo>
                  <a:lnTo>
                    <a:pt x="78" y="24"/>
                  </a:lnTo>
                  <a:lnTo>
                    <a:pt x="108" y="0"/>
                  </a:lnTo>
                  <a:lnTo>
                    <a:pt x="126" y="24"/>
                  </a:lnTo>
                  <a:lnTo>
                    <a:pt x="126" y="66"/>
                  </a:lnTo>
                  <a:lnTo>
                    <a:pt x="126" y="91"/>
                  </a:lnTo>
                  <a:lnTo>
                    <a:pt x="78" y="253"/>
                  </a:lnTo>
                  <a:lnTo>
                    <a:pt x="54" y="259"/>
                  </a:lnTo>
                  <a:lnTo>
                    <a:pt x="30" y="265"/>
                  </a:lnTo>
                  <a:lnTo>
                    <a:pt x="6" y="247"/>
                  </a:lnTo>
                  <a:lnTo>
                    <a:pt x="6" y="21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0A2B15B-E801-BF41-90EC-99F11677D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9033" y="2461246"/>
              <a:ext cx="215341" cy="165616"/>
            </a:xfrm>
            <a:custGeom>
              <a:avLst/>
              <a:gdLst>
                <a:gd name="T0" fmla="*/ 2147483647 w 24"/>
                <a:gd name="T1" fmla="*/ 2147483647 h 18"/>
                <a:gd name="T2" fmla="*/ 2147483647 w 24"/>
                <a:gd name="T3" fmla="*/ 2147483647 h 18"/>
                <a:gd name="T4" fmla="*/ 2147483647 w 24"/>
                <a:gd name="T5" fmla="*/ 2147483647 h 18"/>
                <a:gd name="T6" fmla="*/ 2147483647 w 24"/>
                <a:gd name="T7" fmla="*/ 2147483647 h 18"/>
                <a:gd name="T8" fmla="*/ 2147483647 w 24"/>
                <a:gd name="T9" fmla="*/ 2147483647 h 18"/>
                <a:gd name="T10" fmla="*/ 2147483647 w 24"/>
                <a:gd name="T11" fmla="*/ 2147483647 h 18"/>
                <a:gd name="T12" fmla="*/ 2147483647 w 24"/>
                <a:gd name="T13" fmla="*/ 2147483647 h 18"/>
                <a:gd name="T14" fmla="*/ 2147483647 w 24"/>
                <a:gd name="T15" fmla="*/ 2147483647 h 18"/>
                <a:gd name="T16" fmla="*/ 2147483647 w 24"/>
                <a:gd name="T17" fmla="*/ 2147483647 h 18"/>
                <a:gd name="T18" fmla="*/ 2147483647 w 24"/>
                <a:gd name="T19" fmla="*/ 2147483647 h 18"/>
                <a:gd name="T20" fmla="*/ 2147483647 w 24"/>
                <a:gd name="T21" fmla="*/ 2147483647 h 18"/>
                <a:gd name="T22" fmla="*/ 2147483647 w 24"/>
                <a:gd name="T23" fmla="*/ 2147483647 h 18"/>
                <a:gd name="T24" fmla="*/ 2147483647 w 24"/>
                <a:gd name="T25" fmla="*/ 2147483647 h 18"/>
                <a:gd name="T26" fmla="*/ 2147483647 w 24"/>
                <a:gd name="T27" fmla="*/ 2147483647 h 18"/>
                <a:gd name="T28" fmla="*/ 2147483647 w 24"/>
                <a:gd name="T29" fmla="*/ 2147483647 h 18"/>
                <a:gd name="T30" fmla="*/ 2147483647 w 24"/>
                <a:gd name="T31" fmla="*/ 2147483647 h 18"/>
                <a:gd name="T32" fmla="*/ 2147483647 w 24"/>
                <a:gd name="T33" fmla="*/ 0 h 18"/>
                <a:gd name="T34" fmla="*/ 2147483647 w 24"/>
                <a:gd name="T35" fmla="*/ 0 h 18"/>
                <a:gd name="T36" fmla="*/ 2147483647 w 24"/>
                <a:gd name="T37" fmla="*/ 2147483647 h 18"/>
                <a:gd name="T38" fmla="*/ 2147483647 w 24"/>
                <a:gd name="T39" fmla="*/ 2147483647 h 18"/>
                <a:gd name="T40" fmla="*/ 2147483647 w 24"/>
                <a:gd name="T41" fmla="*/ 2147483647 h 18"/>
                <a:gd name="T42" fmla="*/ 0 w 24"/>
                <a:gd name="T43" fmla="*/ 2147483647 h 18"/>
                <a:gd name="T44" fmla="*/ 2147483647 w 24"/>
                <a:gd name="T45" fmla="*/ 2147483647 h 18"/>
                <a:gd name="T46" fmla="*/ 2147483647 w 24"/>
                <a:gd name="T47" fmla="*/ 2147483647 h 18"/>
                <a:gd name="T48" fmla="*/ 2147483647 w 24"/>
                <a:gd name="T49" fmla="*/ 2147483647 h 18"/>
                <a:gd name="T50" fmla="*/ 2147483647 w 24"/>
                <a:gd name="T51" fmla="*/ 2147483647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8">
                  <a:moveTo>
                    <a:pt x="9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9" y="18"/>
                    <a:pt x="20" y="18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7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1"/>
                    <a:pt x="20" y="1"/>
                  </a:cubicBezTo>
                  <a:cubicBezTo>
                    <a:pt x="20" y="1"/>
                    <a:pt x="16" y="2"/>
                    <a:pt x="16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9" y="1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61E44A5-FA4E-4C40-ADDC-E7C733D0F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6554" y="2342152"/>
              <a:ext cx="168292" cy="130260"/>
            </a:xfrm>
            <a:custGeom>
              <a:avLst/>
              <a:gdLst>
                <a:gd name="T0" fmla="*/ 2147483647 w 114"/>
                <a:gd name="T1" fmla="*/ 2147483647 h 85"/>
                <a:gd name="T2" fmla="*/ 2147483647 w 114"/>
                <a:gd name="T3" fmla="*/ 2147483647 h 85"/>
                <a:gd name="T4" fmla="*/ 2147483647 w 114"/>
                <a:gd name="T5" fmla="*/ 2147483647 h 85"/>
                <a:gd name="T6" fmla="*/ 2147483647 w 114"/>
                <a:gd name="T7" fmla="*/ 2147483647 h 85"/>
                <a:gd name="T8" fmla="*/ 2147483647 w 114"/>
                <a:gd name="T9" fmla="*/ 2147483647 h 85"/>
                <a:gd name="T10" fmla="*/ 2147483647 w 114"/>
                <a:gd name="T11" fmla="*/ 2147483647 h 85"/>
                <a:gd name="T12" fmla="*/ 2147483647 w 114"/>
                <a:gd name="T13" fmla="*/ 2147483647 h 85"/>
                <a:gd name="T14" fmla="*/ 2147483647 w 114"/>
                <a:gd name="T15" fmla="*/ 2147483647 h 85"/>
                <a:gd name="T16" fmla="*/ 2147483647 w 114"/>
                <a:gd name="T17" fmla="*/ 2147483647 h 85"/>
                <a:gd name="T18" fmla="*/ 2147483647 w 114"/>
                <a:gd name="T19" fmla="*/ 2147483647 h 85"/>
                <a:gd name="T20" fmla="*/ 2147483647 w 114"/>
                <a:gd name="T21" fmla="*/ 2147483647 h 85"/>
                <a:gd name="T22" fmla="*/ 2147483647 w 114"/>
                <a:gd name="T23" fmla="*/ 0 h 85"/>
                <a:gd name="T24" fmla="*/ 2147483647 w 114"/>
                <a:gd name="T25" fmla="*/ 2147483647 h 85"/>
                <a:gd name="T26" fmla="*/ 2147483647 w 114"/>
                <a:gd name="T27" fmla="*/ 2147483647 h 85"/>
                <a:gd name="T28" fmla="*/ 0 w 114"/>
                <a:gd name="T29" fmla="*/ 2147483647 h 85"/>
                <a:gd name="T30" fmla="*/ 2147483647 w 114"/>
                <a:gd name="T31" fmla="*/ 2147483647 h 85"/>
                <a:gd name="T32" fmla="*/ 2147483647 w 114"/>
                <a:gd name="T33" fmla="*/ 2147483647 h 85"/>
                <a:gd name="T34" fmla="*/ 2147483647 w 114"/>
                <a:gd name="T35" fmla="*/ 2147483647 h 85"/>
                <a:gd name="T36" fmla="*/ 2147483647 w 114"/>
                <a:gd name="T37" fmla="*/ 2147483647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4" h="85">
                  <a:moveTo>
                    <a:pt x="54" y="79"/>
                  </a:moveTo>
                  <a:lnTo>
                    <a:pt x="66" y="79"/>
                  </a:lnTo>
                  <a:lnTo>
                    <a:pt x="78" y="79"/>
                  </a:lnTo>
                  <a:lnTo>
                    <a:pt x="108" y="85"/>
                  </a:lnTo>
                  <a:lnTo>
                    <a:pt x="114" y="85"/>
                  </a:lnTo>
                  <a:lnTo>
                    <a:pt x="102" y="61"/>
                  </a:lnTo>
                  <a:lnTo>
                    <a:pt x="96" y="43"/>
                  </a:lnTo>
                  <a:lnTo>
                    <a:pt x="96" y="36"/>
                  </a:lnTo>
                  <a:lnTo>
                    <a:pt x="84" y="30"/>
                  </a:lnTo>
                  <a:lnTo>
                    <a:pt x="72" y="18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12" y="6"/>
                  </a:lnTo>
                  <a:lnTo>
                    <a:pt x="0" y="43"/>
                  </a:lnTo>
                  <a:lnTo>
                    <a:pt x="12" y="85"/>
                  </a:lnTo>
                  <a:lnTo>
                    <a:pt x="18" y="85"/>
                  </a:lnTo>
                  <a:lnTo>
                    <a:pt x="24" y="85"/>
                  </a:lnTo>
                  <a:lnTo>
                    <a:pt x="54" y="7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6685A0C-B031-E44B-8FAF-536BD45D5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602" y="2023948"/>
              <a:ext cx="340203" cy="374030"/>
            </a:xfrm>
            <a:custGeom>
              <a:avLst/>
              <a:gdLst>
                <a:gd name="T0" fmla="*/ 2147483647 w 38"/>
                <a:gd name="T1" fmla="*/ 2147483647 h 41"/>
                <a:gd name="T2" fmla="*/ 2147483647 w 38"/>
                <a:gd name="T3" fmla="*/ 2147483647 h 41"/>
                <a:gd name="T4" fmla="*/ 2147483647 w 38"/>
                <a:gd name="T5" fmla="*/ 2147483647 h 41"/>
                <a:gd name="T6" fmla="*/ 2147483647 w 38"/>
                <a:gd name="T7" fmla="*/ 2147483647 h 41"/>
                <a:gd name="T8" fmla="*/ 2147483647 w 38"/>
                <a:gd name="T9" fmla="*/ 2147483647 h 41"/>
                <a:gd name="T10" fmla="*/ 2147483647 w 38"/>
                <a:gd name="T11" fmla="*/ 2147483647 h 41"/>
                <a:gd name="T12" fmla="*/ 2147483647 w 38"/>
                <a:gd name="T13" fmla="*/ 2147483647 h 41"/>
                <a:gd name="T14" fmla="*/ 2147483647 w 38"/>
                <a:gd name="T15" fmla="*/ 2147483647 h 41"/>
                <a:gd name="T16" fmla="*/ 2147483647 w 38"/>
                <a:gd name="T17" fmla="*/ 2147483647 h 41"/>
                <a:gd name="T18" fmla="*/ 2147483647 w 38"/>
                <a:gd name="T19" fmla="*/ 2147483647 h 41"/>
                <a:gd name="T20" fmla="*/ 2147483647 w 38"/>
                <a:gd name="T21" fmla="*/ 2147483647 h 41"/>
                <a:gd name="T22" fmla="*/ 2147483647 w 38"/>
                <a:gd name="T23" fmla="*/ 2147483647 h 41"/>
                <a:gd name="T24" fmla="*/ 2147483647 w 38"/>
                <a:gd name="T25" fmla="*/ 2147483647 h 41"/>
                <a:gd name="T26" fmla="*/ 2147483647 w 38"/>
                <a:gd name="T27" fmla="*/ 0 h 41"/>
                <a:gd name="T28" fmla="*/ 2147483647 w 38"/>
                <a:gd name="T29" fmla="*/ 2147483647 h 41"/>
                <a:gd name="T30" fmla="*/ 2147483647 w 38"/>
                <a:gd name="T31" fmla="*/ 2147483647 h 41"/>
                <a:gd name="T32" fmla="*/ 2147483647 w 38"/>
                <a:gd name="T33" fmla="*/ 2147483647 h 41"/>
                <a:gd name="T34" fmla="*/ 2147483647 w 38"/>
                <a:gd name="T35" fmla="*/ 2147483647 h 41"/>
                <a:gd name="T36" fmla="*/ 2147483647 w 38"/>
                <a:gd name="T37" fmla="*/ 2147483647 h 41"/>
                <a:gd name="T38" fmla="*/ 2147483647 w 38"/>
                <a:gd name="T39" fmla="*/ 2147483647 h 41"/>
                <a:gd name="T40" fmla="*/ 0 w 38"/>
                <a:gd name="T41" fmla="*/ 2147483647 h 41"/>
                <a:gd name="T42" fmla="*/ 2147483647 w 38"/>
                <a:gd name="T43" fmla="*/ 2147483647 h 41"/>
                <a:gd name="T44" fmla="*/ 2147483647 w 38"/>
                <a:gd name="T45" fmla="*/ 2147483647 h 41"/>
                <a:gd name="T46" fmla="*/ 2147483647 w 38"/>
                <a:gd name="T47" fmla="*/ 2147483647 h 41"/>
                <a:gd name="T48" fmla="*/ 2147483647 w 38"/>
                <a:gd name="T49" fmla="*/ 2147483647 h 41"/>
                <a:gd name="T50" fmla="*/ 2147483647 w 38"/>
                <a:gd name="T51" fmla="*/ 2147483647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8" h="41">
                  <a:moveTo>
                    <a:pt x="6" y="35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20"/>
                    <a:pt x="13" y="20"/>
                  </a:cubicBezTo>
                  <a:cubicBezTo>
                    <a:pt x="13" y="20"/>
                    <a:pt x="5" y="19"/>
                    <a:pt x="1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4" y="36"/>
                    <a:pt x="4" y="36"/>
                    <a:pt x="4" y="36"/>
                  </a:cubicBezTo>
                  <a:lnTo>
                    <a:pt x="6" y="3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4389051-0A00-324F-A7CC-2CAAF320C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6677" y="1811812"/>
              <a:ext cx="466874" cy="455907"/>
            </a:xfrm>
            <a:custGeom>
              <a:avLst/>
              <a:gdLst>
                <a:gd name="T0" fmla="*/ 2147483647 w 52"/>
                <a:gd name="T1" fmla="*/ 2147483647 h 50"/>
                <a:gd name="T2" fmla="*/ 2147483647 w 52"/>
                <a:gd name="T3" fmla="*/ 2147483647 h 50"/>
                <a:gd name="T4" fmla="*/ 2147483647 w 52"/>
                <a:gd name="T5" fmla="*/ 2147483647 h 50"/>
                <a:gd name="T6" fmla="*/ 0 w 52"/>
                <a:gd name="T7" fmla="*/ 2147483647 h 50"/>
                <a:gd name="T8" fmla="*/ 0 w 52"/>
                <a:gd name="T9" fmla="*/ 2147483647 h 50"/>
                <a:gd name="T10" fmla="*/ 2147483647 w 52"/>
                <a:gd name="T11" fmla="*/ 2147483647 h 50"/>
                <a:gd name="T12" fmla="*/ 2147483647 w 52"/>
                <a:gd name="T13" fmla="*/ 2147483647 h 50"/>
                <a:gd name="T14" fmla="*/ 2147483647 w 52"/>
                <a:gd name="T15" fmla="*/ 2147483647 h 50"/>
                <a:gd name="T16" fmla="*/ 2147483647 w 52"/>
                <a:gd name="T17" fmla="*/ 2147483647 h 50"/>
                <a:gd name="T18" fmla="*/ 2147483647 w 52"/>
                <a:gd name="T19" fmla="*/ 2147483647 h 50"/>
                <a:gd name="T20" fmla="*/ 2147483647 w 52"/>
                <a:gd name="T21" fmla="*/ 2147483647 h 50"/>
                <a:gd name="T22" fmla="*/ 2147483647 w 52"/>
                <a:gd name="T23" fmla="*/ 2147483647 h 50"/>
                <a:gd name="T24" fmla="*/ 2147483647 w 52"/>
                <a:gd name="T25" fmla="*/ 2147483647 h 50"/>
                <a:gd name="T26" fmla="*/ 2147483647 w 52"/>
                <a:gd name="T27" fmla="*/ 2147483647 h 50"/>
                <a:gd name="T28" fmla="*/ 2147483647 w 52"/>
                <a:gd name="T29" fmla="*/ 2147483647 h 50"/>
                <a:gd name="T30" fmla="*/ 2147483647 w 52"/>
                <a:gd name="T31" fmla="*/ 2147483647 h 50"/>
                <a:gd name="T32" fmla="*/ 2147483647 w 52"/>
                <a:gd name="T33" fmla="*/ 2147483647 h 50"/>
                <a:gd name="T34" fmla="*/ 2147483647 w 52"/>
                <a:gd name="T35" fmla="*/ 2147483647 h 50"/>
                <a:gd name="T36" fmla="*/ 2147483647 w 52"/>
                <a:gd name="T37" fmla="*/ 2147483647 h 50"/>
                <a:gd name="T38" fmla="*/ 2147483647 w 52"/>
                <a:gd name="T39" fmla="*/ 2147483647 h 50"/>
                <a:gd name="T40" fmla="*/ 2147483647 w 52"/>
                <a:gd name="T41" fmla="*/ 2147483647 h 50"/>
                <a:gd name="T42" fmla="*/ 2147483647 w 52"/>
                <a:gd name="T43" fmla="*/ 2147483647 h 50"/>
                <a:gd name="T44" fmla="*/ 2147483647 w 52"/>
                <a:gd name="T45" fmla="*/ 2147483647 h 50"/>
                <a:gd name="T46" fmla="*/ 2147483647 w 52"/>
                <a:gd name="T47" fmla="*/ 2147483647 h 50"/>
                <a:gd name="T48" fmla="*/ 2147483647 w 52"/>
                <a:gd name="T49" fmla="*/ 2147483647 h 50"/>
                <a:gd name="T50" fmla="*/ 2147483647 w 52"/>
                <a:gd name="T51" fmla="*/ 2147483647 h 50"/>
                <a:gd name="T52" fmla="*/ 2147483647 w 52"/>
                <a:gd name="T53" fmla="*/ 2147483647 h 50"/>
                <a:gd name="T54" fmla="*/ 2147483647 w 52"/>
                <a:gd name="T55" fmla="*/ 2147483647 h 50"/>
                <a:gd name="T56" fmla="*/ 2147483647 w 52"/>
                <a:gd name="T57" fmla="*/ 2147483647 h 50"/>
                <a:gd name="T58" fmla="*/ 2147483647 w 52"/>
                <a:gd name="T59" fmla="*/ 2147483647 h 50"/>
                <a:gd name="T60" fmla="*/ 2147483647 w 52"/>
                <a:gd name="T61" fmla="*/ 2147483647 h 50"/>
                <a:gd name="T62" fmla="*/ 2147483647 w 52"/>
                <a:gd name="T63" fmla="*/ 2147483647 h 50"/>
                <a:gd name="T64" fmla="*/ 2147483647 w 52"/>
                <a:gd name="T65" fmla="*/ 2147483647 h 50"/>
                <a:gd name="T66" fmla="*/ 2147483647 w 52"/>
                <a:gd name="T67" fmla="*/ 0 h 50"/>
                <a:gd name="T68" fmla="*/ 2147483647 w 52"/>
                <a:gd name="T69" fmla="*/ 2147483647 h 50"/>
                <a:gd name="T70" fmla="*/ 2147483647 w 52"/>
                <a:gd name="T71" fmla="*/ 2147483647 h 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" h="50">
                  <a:moveTo>
                    <a:pt x="4" y="6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0" y="41"/>
                    <a:pt x="51" y="16"/>
                    <a:pt x="51" y="16"/>
                  </a:cubicBezTo>
                  <a:cubicBezTo>
                    <a:pt x="51" y="16"/>
                    <a:pt x="50" y="14"/>
                    <a:pt x="50" y="14"/>
                  </a:cubicBezTo>
                  <a:cubicBezTo>
                    <a:pt x="50" y="13"/>
                    <a:pt x="49" y="11"/>
                    <a:pt x="49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4" y="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3E83DB7-0A47-1040-A261-955710FF5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436" y="1675969"/>
              <a:ext cx="117624" cy="227023"/>
            </a:xfrm>
            <a:custGeom>
              <a:avLst/>
              <a:gdLst>
                <a:gd name="T0" fmla="*/ 2147483647 w 78"/>
                <a:gd name="T1" fmla="*/ 2147483647 h 150"/>
                <a:gd name="T2" fmla="*/ 2147483647 w 78"/>
                <a:gd name="T3" fmla="*/ 2147483647 h 150"/>
                <a:gd name="T4" fmla="*/ 2147483647 w 78"/>
                <a:gd name="T5" fmla="*/ 2147483647 h 150"/>
                <a:gd name="T6" fmla="*/ 0 w 78"/>
                <a:gd name="T7" fmla="*/ 2147483647 h 150"/>
                <a:gd name="T8" fmla="*/ 0 w 78"/>
                <a:gd name="T9" fmla="*/ 2147483647 h 150"/>
                <a:gd name="T10" fmla="*/ 2147483647 w 78"/>
                <a:gd name="T11" fmla="*/ 2147483647 h 150"/>
                <a:gd name="T12" fmla="*/ 2147483647 w 78"/>
                <a:gd name="T13" fmla="*/ 2147483647 h 150"/>
                <a:gd name="T14" fmla="*/ 2147483647 w 78"/>
                <a:gd name="T15" fmla="*/ 2147483647 h 150"/>
                <a:gd name="T16" fmla="*/ 2147483647 w 78"/>
                <a:gd name="T17" fmla="*/ 2147483647 h 150"/>
                <a:gd name="T18" fmla="*/ 2147483647 w 78"/>
                <a:gd name="T19" fmla="*/ 2147483647 h 150"/>
                <a:gd name="T20" fmla="*/ 2147483647 w 78"/>
                <a:gd name="T21" fmla="*/ 2147483647 h 150"/>
                <a:gd name="T22" fmla="*/ 2147483647 w 78"/>
                <a:gd name="T23" fmla="*/ 2147483647 h 150"/>
                <a:gd name="T24" fmla="*/ 2147483647 w 78"/>
                <a:gd name="T25" fmla="*/ 2147483647 h 150"/>
                <a:gd name="T26" fmla="*/ 2147483647 w 78"/>
                <a:gd name="T27" fmla="*/ 2147483647 h 150"/>
                <a:gd name="T28" fmla="*/ 2147483647 w 78"/>
                <a:gd name="T29" fmla="*/ 2147483647 h 150"/>
                <a:gd name="T30" fmla="*/ 2147483647 w 78"/>
                <a:gd name="T31" fmla="*/ 2147483647 h 150"/>
                <a:gd name="T32" fmla="*/ 2147483647 w 78"/>
                <a:gd name="T33" fmla="*/ 2147483647 h 150"/>
                <a:gd name="T34" fmla="*/ 2147483647 w 78"/>
                <a:gd name="T35" fmla="*/ 2147483647 h 150"/>
                <a:gd name="T36" fmla="*/ 2147483647 w 78"/>
                <a:gd name="T37" fmla="*/ 0 h 150"/>
                <a:gd name="T38" fmla="*/ 2147483647 w 78"/>
                <a:gd name="T39" fmla="*/ 0 h 150"/>
                <a:gd name="T40" fmla="*/ 2147483647 w 78"/>
                <a:gd name="T41" fmla="*/ 2147483647 h 150"/>
                <a:gd name="T42" fmla="*/ 2147483647 w 78"/>
                <a:gd name="T43" fmla="*/ 2147483647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8" h="150">
                  <a:moveTo>
                    <a:pt x="18" y="12"/>
                  </a:moveTo>
                  <a:lnTo>
                    <a:pt x="18" y="30"/>
                  </a:lnTo>
                  <a:lnTo>
                    <a:pt x="18" y="54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44"/>
                  </a:lnTo>
                  <a:lnTo>
                    <a:pt x="54" y="126"/>
                  </a:lnTo>
                  <a:lnTo>
                    <a:pt x="78" y="102"/>
                  </a:lnTo>
                  <a:lnTo>
                    <a:pt x="78" y="90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E58879E-08DE-D94F-9E75-A51B1E8C0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178" y="1729934"/>
              <a:ext cx="338393" cy="266100"/>
            </a:xfrm>
            <a:custGeom>
              <a:avLst/>
              <a:gdLst>
                <a:gd name="T0" fmla="*/ 2147483647 w 228"/>
                <a:gd name="T1" fmla="*/ 2147483647 h 174"/>
                <a:gd name="T2" fmla="*/ 2147483647 w 228"/>
                <a:gd name="T3" fmla="*/ 2147483647 h 174"/>
                <a:gd name="T4" fmla="*/ 2147483647 w 228"/>
                <a:gd name="T5" fmla="*/ 2147483647 h 174"/>
                <a:gd name="T6" fmla="*/ 2147483647 w 228"/>
                <a:gd name="T7" fmla="*/ 2147483647 h 174"/>
                <a:gd name="T8" fmla="*/ 2147483647 w 228"/>
                <a:gd name="T9" fmla="*/ 2147483647 h 174"/>
                <a:gd name="T10" fmla="*/ 2147483647 w 228"/>
                <a:gd name="T11" fmla="*/ 2147483647 h 174"/>
                <a:gd name="T12" fmla="*/ 2147483647 w 228"/>
                <a:gd name="T13" fmla="*/ 2147483647 h 174"/>
                <a:gd name="T14" fmla="*/ 2147483647 w 228"/>
                <a:gd name="T15" fmla="*/ 2147483647 h 174"/>
                <a:gd name="T16" fmla="*/ 2147483647 w 228"/>
                <a:gd name="T17" fmla="*/ 2147483647 h 174"/>
                <a:gd name="T18" fmla="*/ 2147483647 w 228"/>
                <a:gd name="T19" fmla="*/ 2147483647 h 174"/>
                <a:gd name="T20" fmla="*/ 2147483647 w 228"/>
                <a:gd name="T21" fmla="*/ 2147483647 h 174"/>
                <a:gd name="T22" fmla="*/ 2147483647 w 228"/>
                <a:gd name="T23" fmla="*/ 2147483647 h 174"/>
                <a:gd name="T24" fmla="*/ 2147483647 w 228"/>
                <a:gd name="T25" fmla="*/ 2147483647 h 174"/>
                <a:gd name="T26" fmla="*/ 2147483647 w 228"/>
                <a:gd name="T27" fmla="*/ 0 h 174"/>
                <a:gd name="T28" fmla="*/ 2147483647 w 228"/>
                <a:gd name="T29" fmla="*/ 2147483647 h 174"/>
                <a:gd name="T30" fmla="*/ 2147483647 w 228"/>
                <a:gd name="T31" fmla="*/ 2147483647 h 174"/>
                <a:gd name="T32" fmla="*/ 2147483647 w 228"/>
                <a:gd name="T33" fmla="*/ 2147483647 h 174"/>
                <a:gd name="T34" fmla="*/ 2147483647 w 228"/>
                <a:gd name="T35" fmla="*/ 2147483647 h 174"/>
                <a:gd name="T36" fmla="*/ 2147483647 w 228"/>
                <a:gd name="T37" fmla="*/ 2147483647 h 174"/>
                <a:gd name="T38" fmla="*/ 0 w 228"/>
                <a:gd name="T39" fmla="*/ 2147483647 h 174"/>
                <a:gd name="T40" fmla="*/ 2147483647 w 228"/>
                <a:gd name="T41" fmla="*/ 2147483647 h 174"/>
                <a:gd name="T42" fmla="*/ 2147483647 w 228"/>
                <a:gd name="T43" fmla="*/ 2147483647 h 1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28" h="174">
                  <a:moveTo>
                    <a:pt x="90" y="156"/>
                  </a:moveTo>
                  <a:lnTo>
                    <a:pt x="114" y="138"/>
                  </a:lnTo>
                  <a:lnTo>
                    <a:pt x="144" y="120"/>
                  </a:lnTo>
                  <a:lnTo>
                    <a:pt x="180" y="108"/>
                  </a:lnTo>
                  <a:lnTo>
                    <a:pt x="186" y="96"/>
                  </a:lnTo>
                  <a:lnTo>
                    <a:pt x="192" y="84"/>
                  </a:lnTo>
                  <a:lnTo>
                    <a:pt x="216" y="78"/>
                  </a:lnTo>
                  <a:lnTo>
                    <a:pt x="228" y="72"/>
                  </a:lnTo>
                  <a:lnTo>
                    <a:pt x="222" y="42"/>
                  </a:lnTo>
                  <a:lnTo>
                    <a:pt x="216" y="12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8" y="12"/>
                  </a:lnTo>
                  <a:lnTo>
                    <a:pt x="144" y="0"/>
                  </a:lnTo>
                  <a:lnTo>
                    <a:pt x="120" y="36"/>
                  </a:lnTo>
                  <a:lnTo>
                    <a:pt x="96" y="60"/>
                  </a:lnTo>
                  <a:lnTo>
                    <a:pt x="72" y="90"/>
                  </a:lnTo>
                  <a:lnTo>
                    <a:pt x="66" y="138"/>
                  </a:lnTo>
                  <a:lnTo>
                    <a:pt x="12" y="162"/>
                  </a:lnTo>
                  <a:lnTo>
                    <a:pt x="0" y="174"/>
                  </a:lnTo>
                  <a:lnTo>
                    <a:pt x="84" y="174"/>
                  </a:lnTo>
                  <a:lnTo>
                    <a:pt x="90" y="15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B19206F-1139-D44C-A6A7-796A766EB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2840" y="1996035"/>
              <a:ext cx="233437" cy="208415"/>
            </a:xfrm>
            <a:custGeom>
              <a:avLst/>
              <a:gdLst>
                <a:gd name="T0" fmla="*/ 2147483647 w 26"/>
                <a:gd name="T1" fmla="*/ 2147483647 h 23"/>
                <a:gd name="T2" fmla="*/ 2147483647 w 26"/>
                <a:gd name="T3" fmla="*/ 2147483647 h 23"/>
                <a:gd name="T4" fmla="*/ 2147483647 w 26"/>
                <a:gd name="T5" fmla="*/ 2147483647 h 23"/>
                <a:gd name="T6" fmla="*/ 2147483647 w 26"/>
                <a:gd name="T7" fmla="*/ 2147483647 h 23"/>
                <a:gd name="T8" fmla="*/ 2147483647 w 26"/>
                <a:gd name="T9" fmla="*/ 2147483647 h 23"/>
                <a:gd name="T10" fmla="*/ 2147483647 w 26"/>
                <a:gd name="T11" fmla="*/ 2147483647 h 23"/>
                <a:gd name="T12" fmla="*/ 2147483647 w 26"/>
                <a:gd name="T13" fmla="*/ 0 h 23"/>
                <a:gd name="T14" fmla="*/ 2147483647 w 26"/>
                <a:gd name="T15" fmla="*/ 0 h 23"/>
                <a:gd name="T16" fmla="*/ 2147483647 w 26"/>
                <a:gd name="T17" fmla="*/ 2147483647 h 23"/>
                <a:gd name="T18" fmla="*/ 2147483647 w 26"/>
                <a:gd name="T19" fmla="*/ 2147483647 h 23"/>
                <a:gd name="T20" fmla="*/ 0 w 26"/>
                <a:gd name="T21" fmla="*/ 2147483647 h 23"/>
                <a:gd name="T22" fmla="*/ 2147483647 w 26"/>
                <a:gd name="T23" fmla="*/ 2147483647 h 23"/>
                <a:gd name="T24" fmla="*/ 2147483647 w 26"/>
                <a:gd name="T25" fmla="*/ 2147483647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23">
                  <a:moveTo>
                    <a:pt x="13" y="16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12" y="23"/>
                    <a:pt x="12" y="23"/>
                  </a:cubicBezTo>
                  <a:cubicBezTo>
                    <a:pt x="13" y="23"/>
                    <a:pt x="13" y="16"/>
                    <a:pt x="13" y="16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27B4DEB-E56F-0D4B-86B5-F0E236413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699" y="2461246"/>
              <a:ext cx="70574" cy="55826"/>
            </a:xfrm>
            <a:custGeom>
              <a:avLst/>
              <a:gdLst>
                <a:gd name="T0" fmla="*/ 2147483647 w 48"/>
                <a:gd name="T1" fmla="*/ 2147483647 h 36"/>
                <a:gd name="T2" fmla="*/ 2147483647 w 48"/>
                <a:gd name="T3" fmla="*/ 2147483647 h 36"/>
                <a:gd name="T4" fmla="*/ 2147483647 w 48"/>
                <a:gd name="T5" fmla="*/ 0 h 36"/>
                <a:gd name="T6" fmla="*/ 2147483647 w 48"/>
                <a:gd name="T7" fmla="*/ 0 h 36"/>
                <a:gd name="T8" fmla="*/ 2147483647 w 48"/>
                <a:gd name="T9" fmla="*/ 2147483647 h 36"/>
                <a:gd name="T10" fmla="*/ 0 w 48"/>
                <a:gd name="T11" fmla="*/ 2147483647 h 36"/>
                <a:gd name="T12" fmla="*/ 2147483647 w 48"/>
                <a:gd name="T13" fmla="*/ 2147483647 h 36"/>
                <a:gd name="T14" fmla="*/ 2147483647 w 48"/>
                <a:gd name="T15" fmla="*/ 2147483647 h 36"/>
                <a:gd name="T16" fmla="*/ 2147483647 w 48"/>
                <a:gd name="T17" fmla="*/ 2147483647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36">
                  <a:moveTo>
                    <a:pt x="48" y="24"/>
                  </a:moveTo>
                  <a:lnTo>
                    <a:pt x="48" y="6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48" y="2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D77210B-16E7-7D43-8C1B-834D76B0C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833" y="2143043"/>
              <a:ext cx="463254" cy="584306"/>
            </a:xfrm>
            <a:custGeom>
              <a:avLst/>
              <a:gdLst>
                <a:gd name="T0" fmla="*/ 2147483647 w 52"/>
                <a:gd name="T1" fmla="*/ 2147483647 h 64"/>
                <a:gd name="T2" fmla="*/ 2147483647 w 52"/>
                <a:gd name="T3" fmla="*/ 2147483647 h 64"/>
                <a:gd name="T4" fmla="*/ 2147483647 w 52"/>
                <a:gd name="T5" fmla="*/ 2147483647 h 64"/>
                <a:gd name="T6" fmla="*/ 2147483647 w 52"/>
                <a:gd name="T7" fmla="*/ 2147483647 h 64"/>
                <a:gd name="T8" fmla="*/ 2147483647 w 52"/>
                <a:gd name="T9" fmla="*/ 2147483647 h 64"/>
                <a:gd name="T10" fmla="*/ 2147483647 w 52"/>
                <a:gd name="T11" fmla="*/ 2147483647 h 64"/>
                <a:gd name="T12" fmla="*/ 2147483647 w 52"/>
                <a:gd name="T13" fmla="*/ 2147483647 h 64"/>
                <a:gd name="T14" fmla="*/ 2147483647 w 52"/>
                <a:gd name="T15" fmla="*/ 2147483647 h 64"/>
                <a:gd name="T16" fmla="*/ 2147483647 w 52"/>
                <a:gd name="T17" fmla="*/ 2147483647 h 64"/>
                <a:gd name="T18" fmla="*/ 0 w 52"/>
                <a:gd name="T19" fmla="*/ 2147483647 h 64"/>
                <a:gd name="T20" fmla="*/ 2147483647 w 52"/>
                <a:gd name="T21" fmla="*/ 2147483647 h 64"/>
                <a:gd name="T22" fmla="*/ 2147483647 w 52"/>
                <a:gd name="T23" fmla="*/ 2147483647 h 64"/>
                <a:gd name="T24" fmla="*/ 2147483647 w 52"/>
                <a:gd name="T25" fmla="*/ 2147483647 h 64"/>
                <a:gd name="T26" fmla="*/ 2147483647 w 52"/>
                <a:gd name="T27" fmla="*/ 2147483647 h 64"/>
                <a:gd name="T28" fmla="*/ 2147483647 w 52"/>
                <a:gd name="T29" fmla="*/ 2147483647 h 64"/>
                <a:gd name="T30" fmla="*/ 2147483647 w 52"/>
                <a:gd name="T31" fmla="*/ 2147483647 h 64"/>
                <a:gd name="T32" fmla="*/ 2147483647 w 52"/>
                <a:gd name="T33" fmla="*/ 2147483647 h 64"/>
                <a:gd name="T34" fmla="*/ 2147483647 w 52"/>
                <a:gd name="T35" fmla="*/ 2147483647 h 64"/>
                <a:gd name="T36" fmla="*/ 2147483647 w 52"/>
                <a:gd name="T37" fmla="*/ 2147483647 h 64"/>
                <a:gd name="T38" fmla="*/ 2147483647 w 52"/>
                <a:gd name="T39" fmla="*/ 2147483647 h 64"/>
                <a:gd name="T40" fmla="*/ 2147483647 w 52"/>
                <a:gd name="T41" fmla="*/ 2147483647 h 64"/>
                <a:gd name="T42" fmla="*/ 2147483647 w 52"/>
                <a:gd name="T43" fmla="*/ 2147483647 h 64"/>
                <a:gd name="T44" fmla="*/ 2147483647 w 52"/>
                <a:gd name="T45" fmla="*/ 2147483647 h 64"/>
                <a:gd name="T46" fmla="*/ 2147483647 w 52"/>
                <a:gd name="T47" fmla="*/ 2147483647 h 64"/>
                <a:gd name="T48" fmla="*/ 2147483647 w 52"/>
                <a:gd name="T49" fmla="*/ 2147483647 h 64"/>
                <a:gd name="T50" fmla="*/ 2147483647 w 52"/>
                <a:gd name="T51" fmla="*/ 2147483647 h 64"/>
                <a:gd name="T52" fmla="*/ 2147483647 w 52"/>
                <a:gd name="T53" fmla="*/ 2147483647 h 64"/>
                <a:gd name="T54" fmla="*/ 2147483647 w 52"/>
                <a:gd name="T55" fmla="*/ 2147483647 h 64"/>
                <a:gd name="T56" fmla="*/ 2147483647 w 52"/>
                <a:gd name="T57" fmla="*/ 2147483647 h 64"/>
                <a:gd name="T58" fmla="*/ 2147483647 w 52"/>
                <a:gd name="T59" fmla="*/ 2147483647 h 64"/>
                <a:gd name="T60" fmla="*/ 2147483647 w 52"/>
                <a:gd name="T61" fmla="*/ 2147483647 h 64"/>
                <a:gd name="T62" fmla="*/ 2147483647 w 52"/>
                <a:gd name="T63" fmla="*/ 2147483647 h 64"/>
                <a:gd name="T64" fmla="*/ 2147483647 w 52"/>
                <a:gd name="T65" fmla="*/ 2147483647 h 64"/>
                <a:gd name="T66" fmla="*/ 2147483647 w 52"/>
                <a:gd name="T67" fmla="*/ 2147483647 h 64"/>
                <a:gd name="T68" fmla="*/ 2147483647 w 52"/>
                <a:gd name="T69" fmla="*/ 2147483647 h 64"/>
                <a:gd name="T70" fmla="*/ 2147483647 w 52"/>
                <a:gd name="T71" fmla="*/ 0 h 64"/>
                <a:gd name="T72" fmla="*/ 2147483647 w 52"/>
                <a:gd name="T73" fmla="*/ 2147483647 h 64"/>
                <a:gd name="T74" fmla="*/ 2147483647 w 52"/>
                <a:gd name="T75" fmla="*/ 2147483647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2" h="64">
                  <a:moveTo>
                    <a:pt x="37" y="5"/>
                  </a:moveTo>
                  <a:cubicBezTo>
                    <a:pt x="37" y="5"/>
                    <a:pt x="15" y="5"/>
                    <a:pt x="11" y="5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37" y="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46F195B-466F-3243-A197-EF453A5F3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277" y="2526377"/>
              <a:ext cx="170101" cy="173059"/>
            </a:xfrm>
            <a:custGeom>
              <a:avLst/>
              <a:gdLst>
                <a:gd name="T0" fmla="*/ 2147483647 w 19"/>
                <a:gd name="T1" fmla="*/ 2147483647 h 19"/>
                <a:gd name="T2" fmla="*/ 2147483647 w 19"/>
                <a:gd name="T3" fmla="*/ 2147483647 h 19"/>
                <a:gd name="T4" fmla="*/ 2147483647 w 19"/>
                <a:gd name="T5" fmla="*/ 2147483647 h 19"/>
                <a:gd name="T6" fmla="*/ 2147483647 w 19"/>
                <a:gd name="T7" fmla="*/ 2147483647 h 19"/>
                <a:gd name="T8" fmla="*/ 2147483647 w 19"/>
                <a:gd name="T9" fmla="*/ 2147483647 h 19"/>
                <a:gd name="T10" fmla="*/ 2147483647 w 19"/>
                <a:gd name="T11" fmla="*/ 2147483647 h 19"/>
                <a:gd name="T12" fmla="*/ 2147483647 w 19"/>
                <a:gd name="T13" fmla="*/ 0 h 19"/>
                <a:gd name="T14" fmla="*/ 2147483647 w 19"/>
                <a:gd name="T15" fmla="*/ 0 h 19"/>
                <a:gd name="T16" fmla="*/ 2147483647 w 19"/>
                <a:gd name="T17" fmla="*/ 0 h 19"/>
                <a:gd name="T18" fmla="*/ 2147483647 w 19"/>
                <a:gd name="T19" fmla="*/ 2147483647 h 19"/>
                <a:gd name="T20" fmla="*/ 2147483647 w 19"/>
                <a:gd name="T21" fmla="*/ 2147483647 h 19"/>
                <a:gd name="T22" fmla="*/ 2147483647 w 19"/>
                <a:gd name="T23" fmla="*/ 2147483647 h 19"/>
                <a:gd name="T24" fmla="*/ 2147483647 w 19"/>
                <a:gd name="T25" fmla="*/ 2147483647 h 19"/>
                <a:gd name="T26" fmla="*/ 0 w 19"/>
                <a:gd name="T27" fmla="*/ 2147483647 h 19"/>
                <a:gd name="T28" fmla="*/ 2147483647 w 19"/>
                <a:gd name="T29" fmla="*/ 2147483647 h 19"/>
                <a:gd name="T30" fmla="*/ 2147483647 w 19"/>
                <a:gd name="T31" fmla="*/ 2147483647 h 19"/>
                <a:gd name="T32" fmla="*/ 2147483647 w 19"/>
                <a:gd name="T33" fmla="*/ 2147483647 h 19"/>
                <a:gd name="T34" fmla="*/ 2147483647 w 19"/>
                <a:gd name="T35" fmla="*/ 2147483647 h 19"/>
                <a:gd name="T36" fmla="*/ 2147483647 w 19"/>
                <a:gd name="T37" fmla="*/ 2147483647 h 19"/>
                <a:gd name="T38" fmla="*/ 2147483647 w 19"/>
                <a:gd name="T39" fmla="*/ 2147483647 h 19"/>
                <a:gd name="T40" fmla="*/ 2147483647 w 19"/>
                <a:gd name="T41" fmla="*/ 2147483647 h 19"/>
                <a:gd name="T42" fmla="*/ 2147483647 w 19"/>
                <a:gd name="T43" fmla="*/ 2147483647 h 19"/>
                <a:gd name="T44" fmla="*/ 2147483647 w 19"/>
                <a:gd name="T45" fmla="*/ 2147483647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" h="19">
                  <a:moveTo>
                    <a:pt x="17" y="1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1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4"/>
                    <a:pt x="1" y="14"/>
                  </a:cubicBezTo>
                  <a:cubicBezTo>
                    <a:pt x="1" y="14"/>
                    <a:pt x="4" y="16"/>
                    <a:pt x="4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3"/>
                    <a:pt x="17" y="13"/>
                    <a:pt x="17" y="13"/>
                  </a:cubicBezTo>
                  <a:lnTo>
                    <a:pt x="17" y="1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4B1662B-7B11-6B4C-B845-B93B0D088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417" y="2591506"/>
              <a:ext cx="121243" cy="107929"/>
            </a:xfrm>
            <a:custGeom>
              <a:avLst/>
              <a:gdLst>
                <a:gd name="T0" fmla="*/ 2147483647 w 14"/>
                <a:gd name="T1" fmla="*/ 2147483647 h 12"/>
                <a:gd name="T2" fmla="*/ 2147483647 w 14"/>
                <a:gd name="T3" fmla="*/ 2147483647 h 12"/>
                <a:gd name="T4" fmla="*/ 2147483647 w 14"/>
                <a:gd name="T5" fmla="*/ 2147483647 h 12"/>
                <a:gd name="T6" fmla="*/ 2147483647 w 14"/>
                <a:gd name="T7" fmla="*/ 2147483647 h 12"/>
                <a:gd name="T8" fmla="*/ 2147483647 w 14"/>
                <a:gd name="T9" fmla="*/ 2147483647 h 12"/>
                <a:gd name="T10" fmla="*/ 2147483647 w 14"/>
                <a:gd name="T11" fmla="*/ 0 h 12"/>
                <a:gd name="T12" fmla="*/ 2147483647 w 14"/>
                <a:gd name="T13" fmla="*/ 2147483647 h 12"/>
                <a:gd name="T14" fmla="*/ 2147483647 w 14"/>
                <a:gd name="T15" fmla="*/ 2147483647 h 12"/>
                <a:gd name="T16" fmla="*/ 0 w 14"/>
                <a:gd name="T17" fmla="*/ 2147483647 h 12"/>
                <a:gd name="T18" fmla="*/ 2147483647 w 14"/>
                <a:gd name="T19" fmla="*/ 2147483647 h 12"/>
                <a:gd name="T20" fmla="*/ 2147483647 w 14"/>
                <a:gd name="T21" fmla="*/ 2147483647 h 12"/>
                <a:gd name="T22" fmla="*/ 2147483647 w 14"/>
                <a:gd name="T23" fmla="*/ 2147483647 h 12"/>
                <a:gd name="T24" fmla="*/ 2147483647 w 14"/>
                <a:gd name="T25" fmla="*/ 2147483647 h 12"/>
                <a:gd name="T26" fmla="*/ 2147483647 w 14"/>
                <a:gd name="T27" fmla="*/ 2147483647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" h="12">
                  <a:moveTo>
                    <a:pt x="11" y="7"/>
                  </a:moveTo>
                  <a:cubicBezTo>
                    <a:pt x="10" y="7"/>
                    <a:pt x="11" y="4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4"/>
                    <a:pt x="6" y="1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1" y="7"/>
                    <a:pt x="11" y="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9B5A48-92FA-9F4F-8CD9-B8AA90976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321" y="2554289"/>
              <a:ext cx="90479" cy="81877"/>
            </a:xfrm>
            <a:custGeom>
              <a:avLst/>
              <a:gdLst>
                <a:gd name="T0" fmla="*/ 2147483647 w 60"/>
                <a:gd name="T1" fmla="*/ 2147483647 h 54"/>
                <a:gd name="T2" fmla="*/ 2147483647 w 60"/>
                <a:gd name="T3" fmla="*/ 2147483647 h 54"/>
                <a:gd name="T4" fmla="*/ 2147483647 w 60"/>
                <a:gd name="T5" fmla="*/ 2147483647 h 54"/>
                <a:gd name="T6" fmla="*/ 2147483647 w 60"/>
                <a:gd name="T7" fmla="*/ 0 h 54"/>
                <a:gd name="T8" fmla="*/ 2147483647 w 60"/>
                <a:gd name="T9" fmla="*/ 0 h 54"/>
                <a:gd name="T10" fmla="*/ 2147483647 w 60"/>
                <a:gd name="T11" fmla="*/ 2147483647 h 54"/>
                <a:gd name="T12" fmla="*/ 0 w 60"/>
                <a:gd name="T13" fmla="*/ 2147483647 h 54"/>
                <a:gd name="T14" fmla="*/ 2147483647 w 60"/>
                <a:gd name="T15" fmla="*/ 2147483647 h 54"/>
                <a:gd name="T16" fmla="*/ 2147483647 w 60"/>
                <a:gd name="T17" fmla="*/ 2147483647 h 54"/>
                <a:gd name="T18" fmla="*/ 2147483647 w 60"/>
                <a:gd name="T19" fmla="*/ 2147483647 h 54"/>
                <a:gd name="T20" fmla="*/ 2147483647 w 60"/>
                <a:gd name="T21" fmla="*/ 2147483647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4">
                  <a:moveTo>
                    <a:pt x="54" y="36"/>
                  </a:moveTo>
                  <a:lnTo>
                    <a:pt x="60" y="24"/>
                  </a:lnTo>
                  <a:lnTo>
                    <a:pt x="54" y="18"/>
                  </a:lnTo>
                  <a:lnTo>
                    <a:pt x="42" y="0"/>
                  </a:lnTo>
                  <a:lnTo>
                    <a:pt x="18" y="0"/>
                  </a:lnTo>
                  <a:lnTo>
                    <a:pt x="12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36" y="54"/>
                  </a:lnTo>
                  <a:lnTo>
                    <a:pt x="42" y="42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1CFA6F0-7770-8146-9A54-46C221A4E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5420" y="1996035"/>
              <a:ext cx="10857" cy="27913"/>
            </a:xfrm>
            <a:prstGeom prst="rect">
              <a:avLst/>
            </a:prstGeom>
            <a:grpFill/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9F2DAB5-63F5-3348-822A-8980BF80F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420" y="1675969"/>
              <a:ext cx="584497" cy="591749"/>
            </a:xfrm>
            <a:custGeom>
              <a:avLst/>
              <a:gdLst>
                <a:gd name="T0" fmla="*/ 2147483647 w 390"/>
                <a:gd name="T1" fmla="*/ 2147483647 h 390"/>
                <a:gd name="T2" fmla="*/ 2147483647 w 390"/>
                <a:gd name="T3" fmla="*/ 2147483647 h 390"/>
                <a:gd name="T4" fmla="*/ 2147483647 w 390"/>
                <a:gd name="T5" fmla="*/ 2147483647 h 390"/>
                <a:gd name="T6" fmla="*/ 2147483647 w 390"/>
                <a:gd name="T7" fmla="*/ 2147483647 h 390"/>
                <a:gd name="T8" fmla="*/ 2147483647 w 390"/>
                <a:gd name="T9" fmla="*/ 2147483647 h 390"/>
                <a:gd name="T10" fmla="*/ 2147483647 w 390"/>
                <a:gd name="T11" fmla="*/ 2147483647 h 390"/>
                <a:gd name="T12" fmla="*/ 2147483647 w 390"/>
                <a:gd name="T13" fmla="*/ 2147483647 h 390"/>
                <a:gd name="T14" fmla="*/ 2147483647 w 390"/>
                <a:gd name="T15" fmla="*/ 2147483647 h 390"/>
                <a:gd name="T16" fmla="*/ 2147483647 w 390"/>
                <a:gd name="T17" fmla="*/ 2147483647 h 390"/>
                <a:gd name="T18" fmla="*/ 2147483647 w 390"/>
                <a:gd name="T19" fmla="*/ 2147483647 h 390"/>
                <a:gd name="T20" fmla="*/ 2147483647 w 390"/>
                <a:gd name="T21" fmla="*/ 2147483647 h 390"/>
                <a:gd name="T22" fmla="*/ 2147483647 w 390"/>
                <a:gd name="T23" fmla="*/ 2147483647 h 390"/>
                <a:gd name="T24" fmla="*/ 2147483647 w 390"/>
                <a:gd name="T25" fmla="*/ 2147483647 h 390"/>
                <a:gd name="T26" fmla="*/ 2147483647 w 390"/>
                <a:gd name="T27" fmla="*/ 2147483647 h 390"/>
                <a:gd name="T28" fmla="*/ 2147483647 w 390"/>
                <a:gd name="T29" fmla="*/ 2147483647 h 390"/>
                <a:gd name="T30" fmla="*/ 2147483647 w 390"/>
                <a:gd name="T31" fmla="*/ 2147483647 h 390"/>
                <a:gd name="T32" fmla="*/ 2147483647 w 390"/>
                <a:gd name="T33" fmla="*/ 2147483647 h 390"/>
                <a:gd name="T34" fmla="*/ 2147483647 w 390"/>
                <a:gd name="T35" fmla="*/ 2147483647 h 390"/>
                <a:gd name="T36" fmla="*/ 2147483647 w 390"/>
                <a:gd name="T37" fmla="*/ 2147483647 h 390"/>
                <a:gd name="T38" fmla="*/ 2147483647 w 390"/>
                <a:gd name="T39" fmla="*/ 2147483647 h 390"/>
                <a:gd name="T40" fmla="*/ 2147483647 w 390"/>
                <a:gd name="T41" fmla="*/ 2147483647 h 390"/>
                <a:gd name="T42" fmla="*/ 2147483647 w 390"/>
                <a:gd name="T43" fmla="*/ 2147483647 h 390"/>
                <a:gd name="T44" fmla="*/ 2147483647 w 390"/>
                <a:gd name="T45" fmla="*/ 2147483647 h 390"/>
                <a:gd name="T46" fmla="*/ 2147483647 w 390"/>
                <a:gd name="T47" fmla="*/ 2147483647 h 390"/>
                <a:gd name="T48" fmla="*/ 2147483647 w 390"/>
                <a:gd name="T49" fmla="*/ 0 h 390"/>
                <a:gd name="T50" fmla="*/ 2147483647 w 390"/>
                <a:gd name="T51" fmla="*/ 2147483647 h 390"/>
                <a:gd name="T52" fmla="*/ 2147483647 w 390"/>
                <a:gd name="T53" fmla="*/ 2147483647 h 390"/>
                <a:gd name="T54" fmla="*/ 2147483647 w 390"/>
                <a:gd name="T55" fmla="*/ 2147483647 h 390"/>
                <a:gd name="T56" fmla="*/ 2147483647 w 390"/>
                <a:gd name="T57" fmla="*/ 2147483647 h 390"/>
                <a:gd name="T58" fmla="*/ 2147483647 w 390"/>
                <a:gd name="T59" fmla="*/ 2147483647 h 390"/>
                <a:gd name="T60" fmla="*/ 2147483647 w 390"/>
                <a:gd name="T61" fmla="*/ 2147483647 h 390"/>
                <a:gd name="T62" fmla="*/ 2147483647 w 390"/>
                <a:gd name="T63" fmla="*/ 2147483647 h 390"/>
                <a:gd name="T64" fmla="*/ 2147483647 w 390"/>
                <a:gd name="T65" fmla="*/ 2147483647 h 390"/>
                <a:gd name="T66" fmla="*/ 2147483647 w 390"/>
                <a:gd name="T67" fmla="*/ 2147483647 h 390"/>
                <a:gd name="T68" fmla="*/ 2147483647 w 390"/>
                <a:gd name="T69" fmla="*/ 2147483647 h 390"/>
                <a:gd name="T70" fmla="*/ 2147483647 w 390"/>
                <a:gd name="T71" fmla="*/ 2147483647 h 390"/>
                <a:gd name="T72" fmla="*/ 2147483647 w 390"/>
                <a:gd name="T73" fmla="*/ 2147483647 h 390"/>
                <a:gd name="T74" fmla="*/ 2147483647 w 390"/>
                <a:gd name="T75" fmla="*/ 2147483647 h 390"/>
                <a:gd name="T76" fmla="*/ 2147483647 w 390"/>
                <a:gd name="T77" fmla="*/ 2147483647 h 390"/>
                <a:gd name="T78" fmla="*/ 0 w 390"/>
                <a:gd name="T79" fmla="*/ 2147483647 h 390"/>
                <a:gd name="T80" fmla="*/ 2147483647 w 390"/>
                <a:gd name="T81" fmla="*/ 2147483647 h 390"/>
                <a:gd name="T82" fmla="*/ 2147483647 w 390"/>
                <a:gd name="T83" fmla="*/ 2147483647 h 390"/>
                <a:gd name="T84" fmla="*/ 2147483647 w 390"/>
                <a:gd name="T85" fmla="*/ 2147483647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5FF3E12-E1E8-E445-9B9D-9F0E86AAA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53" y="2131877"/>
              <a:ext cx="448779" cy="340534"/>
            </a:xfrm>
            <a:custGeom>
              <a:avLst/>
              <a:gdLst>
                <a:gd name="T0" fmla="*/ 2147483647 w 300"/>
                <a:gd name="T1" fmla="*/ 2147483647 h 223"/>
                <a:gd name="T2" fmla="*/ 2147483647 w 300"/>
                <a:gd name="T3" fmla="*/ 2147483647 h 223"/>
                <a:gd name="T4" fmla="*/ 2147483647 w 300"/>
                <a:gd name="T5" fmla="*/ 2147483647 h 223"/>
                <a:gd name="T6" fmla="*/ 2147483647 w 300"/>
                <a:gd name="T7" fmla="*/ 2147483647 h 223"/>
                <a:gd name="T8" fmla="*/ 2147483647 w 300"/>
                <a:gd name="T9" fmla="*/ 2147483647 h 223"/>
                <a:gd name="T10" fmla="*/ 2147483647 w 300"/>
                <a:gd name="T11" fmla="*/ 2147483647 h 223"/>
                <a:gd name="T12" fmla="*/ 2147483647 w 300"/>
                <a:gd name="T13" fmla="*/ 2147483647 h 223"/>
                <a:gd name="T14" fmla="*/ 2147483647 w 300"/>
                <a:gd name="T15" fmla="*/ 2147483647 h 223"/>
                <a:gd name="T16" fmla="*/ 2147483647 w 300"/>
                <a:gd name="T17" fmla="*/ 2147483647 h 223"/>
                <a:gd name="T18" fmla="*/ 2147483647 w 300"/>
                <a:gd name="T19" fmla="*/ 2147483647 h 223"/>
                <a:gd name="T20" fmla="*/ 2147483647 w 300"/>
                <a:gd name="T21" fmla="*/ 2147483647 h 223"/>
                <a:gd name="T22" fmla="*/ 2147483647 w 300"/>
                <a:gd name="T23" fmla="*/ 2147483647 h 223"/>
                <a:gd name="T24" fmla="*/ 2147483647 w 300"/>
                <a:gd name="T25" fmla="*/ 2147483647 h 223"/>
                <a:gd name="T26" fmla="*/ 2147483647 w 300"/>
                <a:gd name="T27" fmla="*/ 2147483647 h 223"/>
                <a:gd name="T28" fmla="*/ 2147483647 w 300"/>
                <a:gd name="T29" fmla="*/ 2147483647 h 223"/>
                <a:gd name="T30" fmla="*/ 2147483647 w 300"/>
                <a:gd name="T31" fmla="*/ 0 h 223"/>
                <a:gd name="T32" fmla="*/ 2147483647 w 300"/>
                <a:gd name="T33" fmla="*/ 2147483647 h 223"/>
                <a:gd name="T34" fmla="*/ 2147483647 w 300"/>
                <a:gd name="T35" fmla="*/ 2147483647 h 223"/>
                <a:gd name="T36" fmla="*/ 2147483647 w 300"/>
                <a:gd name="T37" fmla="*/ 2147483647 h 223"/>
                <a:gd name="T38" fmla="*/ 2147483647 w 300"/>
                <a:gd name="T39" fmla="*/ 2147483647 h 223"/>
                <a:gd name="T40" fmla="*/ 2147483647 w 300"/>
                <a:gd name="T41" fmla="*/ 2147483647 h 223"/>
                <a:gd name="T42" fmla="*/ 2147483647 w 300"/>
                <a:gd name="T43" fmla="*/ 2147483647 h 223"/>
                <a:gd name="T44" fmla="*/ 0 w 300"/>
                <a:gd name="T45" fmla="*/ 2147483647 h 223"/>
                <a:gd name="T46" fmla="*/ 2147483647 w 300"/>
                <a:gd name="T47" fmla="*/ 2147483647 h 223"/>
                <a:gd name="T48" fmla="*/ 2147483647 w 300"/>
                <a:gd name="T49" fmla="*/ 2147483647 h 223"/>
                <a:gd name="T50" fmla="*/ 2147483647 w 300"/>
                <a:gd name="T51" fmla="*/ 2147483647 h 223"/>
                <a:gd name="T52" fmla="*/ 2147483647 w 300"/>
                <a:gd name="T53" fmla="*/ 2147483647 h 223"/>
                <a:gd name="T54" fmla="*/ 2147483647 w 300"/>
                <a:gd name="T55" fmla="*/ 2147483647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851D813-5079-0246-8BEA-C128E0D9C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53" y="2131877"/>
              <a:ext cx="448779" cy="340534"/>
            </a:xfrm>
            <a:custGeom>
              <a:avLst/>
              <a:gdLst>
                <a:gd name="T0" fmla="*/ 2147483647 w 300"/>
                <a:gd name="T1" fmla="*/ 2147483647 h 223"/>
                <a:gd name="T2" fmla="*/ 2147483647 w 300"/>
                <a:gd name="T3" fmla="*/ 2147483647 h 223"/>
                <a:gd name="T4" fmla="*/ 2147483647 w 300"/>
                <a:gd name="T5" fmla="*/ 2147483647 h 223"/>
                <a:gd name="T6" fmla="*/ 2147483647 w 300"/>
                <a:gd name="T7" fmla="*/ 2147483647 h 223"/>
                <a:gd name="T8" fmla="*/ 2147483647 w 300"/>
                <a:gd name="T9" fmla="*/ 2147483647 h 223"/>
                <a:gd name="T10" fmla="*/ 2147483647 w 300"/>
                <a:gd name="T11" fmla="*/ 2147483647 h 223"/>
                <a:gd name="T12" fmla="*/ 2147483647 w 300"/>
                <a:gd name="T13" fmla="*/ 2147483647 h 223"/>
                <a:gd name="T14" fmla="*/ 2147483647 w 300"/>
                <a:gd name="T15" fmla="*/ 2147483647 h 223"/>
                <a:gd name="T16" fmla="*/ 2147483647 w 300"/>
                <a:gd name="T17" fmla="*/ 2147483647 h 223"/>
                <a:gd name="T18" fmla="*/ 2147483647 w 300"/>
                <a:gd name="T19" fmla="*/ 2147483647 h 223"/>
                <a:gd name="T20" fmla="*/ 2147483647 w 300"/>
                <a:gd name="T21" fmla="*/ 2147483647 h 223"/>
                <a:gd name="T22" fmla="*/ 2147483647 w 300"/>
                <a:gd name="T23" fmla="*/ 2147483647 h 223"/>
                <a:gd name="T24" fmla="*/ 2147483647 w 300"/>
                <a:gd name="T25" fmla="*/ 2147483647 h 223"/>
                <a:gd name="T26" fmla="*/ 2147483647 w 300"/>
                <a:gd name="T27" fmla="*/ 2147483647 h 223"/>
                <a:gd name="T28" fmla="*/ 2147483647 w 300"/>
                <a:gd name="T29" fmla="*/ 2147483647 h 223"/>
                <a:gd name="T30" fmla="*/ 2147483647 w 300"/>
                <a:gd name="T31" fmla="*/ 0 h 223"/>
                <a:gd name="T32" fmla="*/ 2147483647 w 300"/>
                <a:gd name="T33" fmla="*/ 2147483647 h 223"/>
                <a:gd name="T34" fmla="*/ 2147483647 w 300"/>
                <a:gd name="T35" fmla="*/ 2147483647 h 223"/>
                <a:gd name="T36" fmla="*/ 2147483647 w 300"/>
                <a:gd name="T37" fmla="*/ 2147483647 h 223"/>
                <a:gd name="T38" fmla="*/ 2147483647 w 300"/>
                <a:gd name="T39" fmla="*/ 2147483647 h 223"/>
                <a:gd name="T40" fmla="*/ 2147483647 w 300"/>
                <a:gd name="T41" fmla="*/ 2147483647 h 223"/>
                <a:gd name="T42" fmla="*/ 2147483647 w 300"/>
                <a:gd name="T43" fmla="*/ 2147483647 h 223"/>
                <a:gd name="T44" fmla="*/ 0 w 300"/>
                <a:gd name="T45" fmla="*/ 2147483647 h 223"/>
                <a:gd name="T46" fmla="*/ 2147483647 w 300"/>
                <a:gd name="T47" fmla="*/ 2147483647 h 223"/>
                <a:gd name="T48" fmla="*/ 2147483647 w 300"/>
                <a:gd name="T49" fmla="*/ 2147483647 h 223"/>
                <a:gd name="T50" fmla="*/ 2147483647 w 300"/>
                <a:gd name="T51" fmla="*/ 2147483647 h 223"/>
                <a:gd name="T52" fmla="*/ 2147483647 w 300"/>
                <a:gd name="T53" fmla="*/ 2147483647 h 223"/>
                <a:gd name="T54" fmla="*/ 2147483647 w 300"/>
                <a:gd name="T55" fmla="*/ 2147483647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1EB7D09-4141-8349-833A-4C11133F8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512" y="2085355"/>
              <a:ext cx="465063" cy="450325"/>
            </a:xfrm>
            <a:custGeom>
              <a:avLst/>
              <a:gdLst>
                <a:gd name="T0" fmla="*/ 2147483647 w 52"/>
                <a:gd name="T1" fmla="*/ 2147483647 h 49"/>
                <a:gd name="T2" fmla="*/ 2147483647 w 52"/>
                <a:gd name="T3" fmla="*/ 2147483647 h 49"/>
                <a:gd name="T4" fmla="*/ 2147483647 w 52"/>
                <a:gd name="T5" fmla="*/ 2147483647 h 49"/>
                <a:gd name="T6" fmla="*/ 2147483647 w 52"/>
                <a:gd name="T7" fmla="*/ 2147483647 h 49"/>
                <a:gd name="T8" fmla="*/ 2147483647 w 52"/>
                <a:gd name="T9" fmla="*/ 2147483647 h 49"/>
                <a:gd name="T10" fmla="*/ 2147483647 w 52"/>
                <a:gd name="T11" fmla="*/ 2147483647 h 49"/>
                <a:gd name="T12" fmla="*/ 2147483647 w 52"/>
                <a:gd name="T13" fmla="*/ 2147483647 h 49"/>
                <a:gd name="T14" fmla="*/ 2147483647 w 52"/>
                <a:gd name="T15" fmla="*/ 2147483647 h 49"/>
                <a:gd name="T16" fmla="*/ 2147483647 w 52"/>
                <a:gd name="T17" fmla="*/ 2147483647 h 49"/>
                <a:gd name="T18" fmla="*/ 2147483647 w 52"/>
                <a:gd name="T19" fmla="*/ 2147483647 h 49"/>
                <a:gd name="T20" fmla="*/ 2147483647 w 52"/>
                <a:gd name="T21" fmla="*/ 2147483647 h 49"/>
                <a:gd name="T22" fmla="*/ 2147483647 w 52"/>
                <a:gd name="T23" fmla="*/ 0 h 49"/>
                <a:gd name="T24" fmla="*/ 2147483647 w 52"/>
                <a:gd name="T25" fmla="*/ 0 h 49"/>
                <a:gd name="T26" fmla="*/ 2147483647 w 52"/>
                <a:gd name="T27" fmla="*/ 2147483647 h 49"/>
                <a:gd name="T28" fmla="*/ 2147483647 w 52"/>
                <a:gd name="T29" fmla="*/ 2147483647 h 49"/>
                <a:gd name="T30" fmla="*/ 2147483647 w 52"/>
                <a:gd name="T31" fmla="*/ 2147483647 h 49"/>
                <a:gd name="T32" fmla="*/ 2147483647 w 52"/>
                <a:gd name="T33" fmla="*/ 2147483647 h 49"/>
                <a:gd name="T34" fmla="*/ 2147483647 w 52"/>
                <a:gd name="T35" fmla="*/ 2147483647 h 49"/>
                <a:gd name="T36" fmla="*/ 2147483647 w 52"/>
                <a:gd name="T37" fmla="*/ 2147483647 h 49"/>
                <a:gd name="T38" fmla="*/ 0 w 52"/>
                <a:gd name="T39" fmla="*/ 2147483647 h 49"/>
                <a:gd name="T40" fmla="*/ 0 w 52"/>
                <a:gd name="T41" fmla="*/ 2147483647 h 49"/>
                <a:gd name="T42" fmla="*/ 2147483647 w 52"/>
                <a:gd name="T43" fmla="*/ 2147483647 h 49"/>
                <a:gd name="T44" fmla="*/ 2147483647 w 52"/>
                <a:gd name="T45" fmla="*/ 2147483647 h 49"/>
                <a:gd name="T46" fmla="*/ 2147483647 w 52"/>
                <a:gd name="T47" fmla="*/ 2147483647 h 49"/>
                <a:gd name="T48" fmla="*/ 2147483647 w 52"/>
                <a:gd name="T49" fmla="*/ 2147483647 h 49"/>
                <a:gd name="T50" fmla="*/ 2147483647 w 52"/>
                <a:gd name="T51" fmla="*/ 2147483647 h 49"/>
                <a:gd name="T52" fmla="*/ 2147483647 w 52"/>
                <a:gd name="T53" fmla="*/ 2147483647 h 49"/>
                <a:gd name="T54" fmla="*/ 2147483647 w 52"/>
                <a:gd name="T55" fmla="*/ 2147483647 h 49"/>
                <a:gd name="T56" fmla="*/ 2147483647 w 52"/>
                <a:gd name="T57" fmla="*/ 2147483647 h 49"/>
                <a:gd name="T58" fmla="*/ 2147483647 w 52"/>
                <a:gd name="T59" fmla="*/ 2147483647 h 49"/>
                <a:gd name="T60" fmla="*/ 2147483647 w 52"/>
                <a:gd name="T61" fmla="*/ 2147483647 h 49"/>
                <a:gd name="T62" fmla="*/ 2147483647 w 52"/>
                <a:gd name="T63" fmla="*/ 2147483647 h 49"/>
                <a:gd name="T64" fmla="*/ 2147483647 w 52"/>
                <a:gd name="T65" fmla="*/ 2147483647 h 49"/>
                <a:gd name="T66" fmla="*/ 2147483647 w 52"/>
                <a:gd name="T67" fmla="*/ 2147483647 h 49"/>
                <a:gd name="T68" fmla="*/ 2147483647 w 52"/>
                <a:gd name="T69" fmla="*/ 2147483647 h 49"/>
                <a:gd name="T70" fmla="*/ 2147483647 w 52"/>
                <a:gd name="T71" fmla="*/ 2147483647 h 49"/>
                <a:gd name="T72" fmla="*/ 2147483647 w 52"/>
                <a:gd name="T73" fmla="*/ 2147483647 h 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2" h="49">
                  <a:moveTo>
                    <a:pt x="24" y="44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3"/>
                    <a:pt x="10" y="42"/>
                    <a:pt x="10" y="42"/>
                  </a:cubicBezTo>
                  <a:cubicBezTo>
                    <a:pt x="11" y="42"/>
                    <a:pt x="11" y="44"/>
                    <a:pt x="11" y="4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4" y="4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6EA8EC11-DC08-904C-99F4-B3B8947A4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328" y="2500325"/>
              <a:ext cx="267819" cy="372169"/>
            </a:xfrm>
            <a:custGeom>
              <a:avLst/>
              <a:gdLst>
                <a:gd name="T0" fmla="*/ 2147483647 w 180"/>
                <a:gd name="T1" fmla="*/ 2147483647 h 246"/>
                <a:gd name="T2" fmla="*/ 2147483647 w 180"/>
                <a:gd name="T3" fmla="*/ 2147483647 h 246"/>
                <a:gd name="T4" fmla="*/ 2147483647 w 180"/>
                <a:gd name="T5" fmla="*/ 2147483647 h 246"/>
                <a:gd name="T6" fmla="*/ 2147483647 w 180"/>
                <a:gd name="T7" fmla="*/ 2147483647 h 246"/>
                <a:gd name="T8" fmla="*/ 2147483647 w 180"/>
                <a:gd name="T9" fmla="*/ 2147483647 h 246"/>
                <a:gd name="T10" fmla="*/ 2147483647 w 180"/>
                <a:gd name="T11" fmla="*/ 2147483647 h 246"/>
                <a:gd name="T12" fmla="*/ 2147483647 w 180"/>
                <a:gd name="T13" fmla="*/ 2147483647 h 246"/>
                <a:gd name="T14" fmla="*/ 2147483647 w 180"/>
                <a:gd name="T15" fmla="*/ 2147483647 h 246"/>
                <a:gd name="T16" fmla="*/ 2147483647 w 180"/>
                <a:gd name="T17" fmla="*/ 2147483647 h 246"/>
                <a:gd name="T18" fmla="*/ 2147483647 w 180"/>
                <a:gd name="T19" fmla="*/ 2147483647 h 246"/>
                <a:gd name="T20" fmla="*/ 2147483647 w 180"/>
                <a:gd name="T21" fmla="*/ 2147483647 h 246"/>
                <a:gd name="T22" fmla="*/ 2147483647 w 180"/>
                <a:gd name="T23" fmla="*/ 2147483647 h 246"/>
                <a:gd name="T24" fmla="*/ 2147483647 w 180"/>
                <a:gd name="T25" fmla="*/ 2147483647 h 246"/>
                <a:gd name="T26" fmla="*/ 0 w 180"/>
                <a:gd name="T27" fmla="*/ 2147483647 h 246"/>
                <a:gd name="T28" fmla="*/ 0 w 180"/>
                <a:gd name="T29" fmla="*/ 2147483647 h 246"/>
                <a:gd name="T30" fmla="*/ 2147483647 w 180"/>
                <a:gd name="T31" fmla="*/ 2147483647 h 246"/>
                <a:gd name="T32" fmla="*/ 2147483647 w 180"/>
                <a:gd name="T33" fmla="*/ 2147483647 h 246"/>
                <a:gd name="T34" fmla="*/ 2147483647 w 180"/>
                <a:gd name="T35" fmla="*/ 2147483647 h 246"/>
                <a:gd name="T36" fmla="*/ 2147483647 w 180"/>
                <a:gd name="T37" fmla="*/ 2147483647 h 246"/>
                <a:gd name="T38" fmla="*/ 2147483647 w 180"/>
                <a:gd name="T39" fmla="*/ 2147483647 h 246"/>
                <a:gd name="T40" fmla="*/ 2147483647 w 180"/>
                <a:gd name="T41" fmla="*/ 0 h 246"/>
                <a:gd name="T42" fmla="*/ 2147483647 w 180"/>
                <a:gd name="T43" fmla="*/ 2147483647 h 2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246">
                  <a:moveTo>
                    <a:pt x="72" y="18"/>
                  </a:moveTo>
                  <a:lnTo>
                    <a:pt x="48" y="12"/>
                  </a:lnTo>
                  <a:lnTo>
                    <a:pt x="48" y="6"/>
                  </a:lnTo>
                  <a:lnTo>
                    <a:pt x="30" y="18"/>
                  </a:lnTo>
                  <a:lnTo>
                    <a:pt x="42" y="36"/>
                  </a:lnTo>
                  <a:lnTo>
                    <a:pt x="84" y="60"/>
                  </a:lnTo>
                  <a:lnTo>
                    <a:pt x="126" y="66"/>
                  </a:lnTo>
                  <a:lnTo>
                    <a:pt x="78" y="120"/>
                  </a:lnTo>
                  <a:lnTo>
                    <a:pt x="36" y="132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44"/>
                  </a:lnTo>
                  <a:lnTo>
                    <a:pt x="18" y="150"/>
                  </a:lnTo>
                  <a:lnTo>
                    <a:pt x="0" y="168"/>
                  </a:lnTo>
                  <a:lnTo>
                    <a:pt x="0" y="228"/>
                  </a:lnTo>
                  <a:lnTo>
                    <a:pt x="12" y="246"/>
                  </a:lnTo>
                  <a:lnTo>
                    <a:pt x="42" y="204"/>
                  </a:lnTo>
                  <a:lnTo>
                    <a:pt x="90" y="180"/>
                  </a:lnTo>
                  <a:lnTo>
                    <a:pt x="132" y="132"/>
                  </a:lnTo>
                  <a:lnTo>
                    <a:pt x="168" y="48"/>
                  </a:lnTo>
                  <a:lnTo>
                    <a:pt x="180" y="0"/>
                  </a:lnTo>
                  <a:lnTo>
                    <a:pt x="72" y="18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4706B2A-9022-FF43-A236-4DCA0B310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444" y="2472411"/>
              <a:ext cx="36191" cy="145146"/>
            </a:xfrm>
            <a:custGeom>
              <a:avLst/>
              <a:gdLst>
                <a:gd name="T0" fmla="*/ 2147483647 w 24"/>
                <a:gd name="T1" fmla="*/ 0 h 96"/>
                <a:gd name="T2" fmla="*/ 2147483647 w 24"/>
                <a:gd name="T3" fmla="*/ 0 h 96"/>
                <a:gd name="T4" fmla="*/ 2147483647 w 24"/>
                <a:gd name="T5" fmla="*/ 2147483647 h 96"/>
                <a:gd name="T6" fmla="*/ 0 w 24"/>
                <a:gd name="T7" fmla="*/ 2147483647 h 96"/>
                <a:gd name="T8" fmla="*/ 0 w 24"/>
                <a:gd name="T9" fmla="*/ 2147483647 h 96"/>
                <a:gd name="T10" fmla="*/ 2147483647 w 24"/>
                <a:gd name="T11" fmla="*/ 2147483647 h 96"/>
                <a:gd name="T12" fmla="*/ 2147483647 w 24"/>
                <a:gd name="T13" fmla="*/ 2147483647 h 96"/>
                <a:gd name="T14" fmla="*/ 2147483647 w 24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DD8EC2E-337F-704B-9ABD-8997541CA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444" y="2472411"/>
              <a:ext cx="36191" cy="145146"/>
            </a:xfrm>
            <a:custGeom>
              <a:avLst/>
              <a:gdLst>
                <a:gd name="T0" fmla="*/ 2147483647 w 24"/>
                <a:gd name="T1" fmla="*/ 0 h 96"/>
                <a:gd name="T2" fmla="*/ 2147483647 w 24"/>
                <a:gd name="T3" fmla="*/ 0 h 96"/>
                <a:gd name="T4" fmla="*/ 2147483647 w 24"/>
                <a:gd name="T5" fmla="*/ 2147483647 h 96"/>
                <a:gd name="T6" fmla="*/ 0 w 24"/>
                <a:gd name="T7" fmla="*/ 2147483647 h 96"/>
                <a:gd name="T8" fmla="*/ 0 w 24"/>
                <a:gd name="T9" fmla="*/ 2147483647 h 96"/>
                <a:gd name="T10" fmla="*/ 2147483647 w 24"/>
                <a:gd name="T11" fmla="*/ 2147483647 h 96"/>
                <a:gd name="T12" fmla="*/ 2147483647 w 24"/>
                <a:gd name="T13" fmla="*/ 2147483647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B951E8E-0E89-8047-8459-5380E061B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348" y="2143043"/>
              <a:ext cx="294962" cy="474516"/>
            </a:xfrm>
            <a:custGeom>
              <a:avLst/>
              <a:gdLst>
                <a:gd name="T0" fmla="*/ 2147483647 w 198"/>
                <a:gd name="T1" fmla="*/ 2147483647 h 313"/>
                <a:gd name="T2" fmla="*/ 2147483647 w 198"/>
                <a:gd name="T3" fmla="*/ 2147483647 h 313"/>
                <a:gd name="T4" fmla="*/ 2147483647 w 198"/>
                <a:gd name="T5" fmla="*/ 2147483647 h 313"/>
                <a:gd name="T6" fmla="*/ 2147483647 w 198"/>
                <a:gd name="T7" fmla="*/ 2147483647 h 313"/>
                <a:gd name="T8" fmla="*/ 2147483647 w 198"/>
                <a:gd name="T9" fmla="*/ 2147483647 h 313"/>
                <a:gd name="T10" fmla="*/ 2147483647 w 198"/>
                <a:gd name="T11" fmla="*/ 2147483647 h 313"/>
                <a:gd name="T12" fmla="*/ 2147483647 w 198"/>
                <a:gd name="T13" fmla="*/ 2147483647 h 313"/>
                <a:gd name="T14" fmla="*/ 2147483647 w 198"/>
                <a:gd name="T15" fmla="*/ 2147483647 h 313"/>
                <a:gd name="T16" fmla="*/ 2147483647 w 198"/>
                <a:gd name="T17" fmla="*/ 2147483647 h 313"/>
                <a:gd name="T18" fmla="*/ 2147483647 w 198"/>
                <a:gd name="T19" fmla="*/ 2147483647 h 313"/>
                <a:gd name="T20" fmla="*/ 2147483647 w 198"/>
                <a:gd name="T21" fmla="*/ 2147483647 h 313"/>
                <a:gd name="T22" fmla="*/ 2147483647 w 198"/>
                <a:gd name="T23" fmla="*/ 2147483647 h 313"/>
                <a:gd name="T24" fmla="*/ 2147483647 w 198"/>
                <a:gd name="T25" fmla="*/ 0 h 313"/>
                <a:gd name="T26" fmla="*/ 2147483647 w 198"/>
                <a:gd name="T27" fmla="*/ 2147483647 h 313"/>
                <a:gd name="T28" fmla="*/ 2147483647 w 198"/>
                <a:gd name="T29" fmla="*/ 2147483647 h 313"/>
                <a:gd name="T30" fmla="*/ 2147483647 w 198"/>
                <a:gd name="T31" fmla="*/ 2147483647 h 313"/>
                <a:gd name="T32" fmla="*/ 2147483647 w 198"/>
                <a:gd name="T33" fmla="*/ 2147483647 h 313"/>
                <a:gd name="T34" fmla="*/ 2147483647 w 198"/>
                <a:gd name="T35" fmla="*/ 2147483647 h 313"/>
                <a:gd name="T36" fmla="*/ 2147483647 w 198"/>
                <a:gd name="T37" fmla="*/ 2147483647 h 313"/>
                <a:gd name="T38" fmla="*/ 2147483647 w 198"/>
                <a:gd name="T39" fmla="*/ 2147483647 h 313"/>
                <a:gd name="T40" fmla="*/ 2147483647 w 198"/>
                <a:gd name="T41" fmla="*/ 2147483647 h 313"/>
                <a:gd name="T42" fmla="*/ 0 w 198"/>
                <a:gd name="T43" fmla="*/ 2147483647 h 313"/>
                <a:gd name="T44" fmla="*/ 2147483647 w 198"/>
                <a:gd name="T45" fmla="*/ 2147483647 h 313"/>
                <a:gd name="T46" fmla="*/ 2147483647 w 198"/>
                <a:gd name="T47" fmla="*/ 2147483647 h 313"/>
                <a:gd name="T48" fmla="*/ 2147483647 w 198"/>
                <a:gd name="T49" fmla="*/ 2147483647 h 313"/>
                <a:gd name="T50" fmla="*/ 2147483647 w 198"/>
                <a:gd name="T51" fmla="*/ 2147483647 h 3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  <a:lnTo>
                    <a:pt x="36" y="31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96EB09-7BBC-1D4F-A279-51366E794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348" y="2143043"/>
              <a:ext cx="294962" cy="474516"/>
            </a:xfrm>
            <a:custGeom>
              <a:avLst/>
              <a:gdLst>
                <a:gd name="T0" fmla="*/ 2147483647 w 198"/>
                <a:gd name="T1" fmla="*/ 2147483647 h 313"/>
                <a:gd name="T2" fmla="*/ 2147483647 w 198"/>
                <a:gd name="T3" fmla="*/ 2147483647 h 313"/>
                <a:gd name="T4" fmla="*/ 2147483647 w 198"/>
                <a:gd name="T5" fmla="*/ 2147483647 h 313"/>
                <a:gd name="T6" fmla="*/ 2147483647 w 198"/>
                <a:gd name="T7" fmla="*/ 2147483647 h 313"/>
                <a:gd name="T8" fmla="*/ 2147483647 w 198"/>
                <a:gd name="T9" fmla="*/ 2147483647 h 313"/>
                <a:gd name="T10" fmla="*/ 2147483647 w 198"/>
                <a:gd name="T11" fmla="*/ 2147483647 h 313"/>
                <a:gd name="T12" fmla="*/ 2147483647 w 198"/>
                <a:gd name="T13" fmla="*/ 2147483647 h 313"/>
                <a:gd name="T14" fmla="*/ 2147483647 w 198"/>
                <a:gd name="T15" fmla="*/ 2147483647 h 313"/>
                <a:gd name="T16" fmla="*/ 2147483647 w 198"/>
                <a:gd name="T17" fmla="*/ 2147483647 h 313"/>
                <a:gd name="T18" fmla="*/ 2147483647 w 198"/>
                <a:gd name="T19" fmla="*/ 2147483647 h 313"/>
                <a:gd name="T20" fmla="*/ 2147483647 w 198"/>
                <a:gd name="T21" fmla="*/ 2147483647 h 313"/>
                <a:gd name="T22" fmla="*/ 2147483647 w 198"/>
                <a:gd name="T23" fmla="*/ 2147483647 h 313"/>
                <a:gd name="T24" fmla="*/ 2147483647 w 198"/>
                <a:gd name="T25" fmla="*/ 0 h 313"/>
                <a:gd name="T26" fmla="*/ 2147483647 w 198"/>
                <a:gd name="T27" fmla="*/ 2147483647 h 313"/>
                <a:gd name="T28" fmla="*/ 2147483647 w 198"/>
                <a:gd name="T29" fmla="*/ 2147483647 h 313"/>
                <a:gd name="T30" fmla="*/ 2147483647 w 198"/>
                <a:gd name="T31" fmla="*/ 2147483647 h 313"/>
                <a:gd name="T32" fmla="*/ 2147483647 w 198"/>
                <a:gd name="T33" fmla="*/ 2147483647 h 313"/>
                <a:gd name="T34" fmla="*/ 2147483647 w 198"/>
                <a:gd name="T35" fmla="*/ 2147483647 h 313"/>
                <a:gd name="T36" fmla="*/ 2147483647 w 198"/>
                <a:gd name="T37" fmla="*/ 2147483647 h 313"/>
                <a:gd name="T38" fmla="*/ 2147483647 w 198"/>
                <a:gd name="T39" fmla="*/ 2147483647 h 313"/>
                <a:gd name="T40" fmla="*/ 2147483647 w 198"/>
                <a:gd name="T41" fmla="*/ 2147483647 h 313"/>
                <a:gd name="T42" fmla="*/ 0 w 198"/>
                <a:gd name="T43" fmla="*/ 2147483647 h 313"/>
                <a:gd name="T44" fmla="*/ 2147483647 w 198"/>
                <a:gd name="T45" fmla="*/ 2147483647 h 313"/>
                <a:gd name="T46" fmla="*/ 2147483647 w 198"/>
                <a:gd name="T47" fmla="*/ 2147483647 h 313"/>
                <a:gd name="T48" fmla="*/ 2147483647 w 198"/>
                <a:gd name="T49" fmla="*/ 2147483647 h 3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7AF04B9-1160-C346-9CF1-2CB715F5E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45" y="3350731"/>
              <a:ext cx="269628" cy="275405"/>
            </a:xfrm>
            <a:custGeom>
              <a:avLst/>
              <a:gdLst>
                <a:gd name="T0" fmla="*/ 2147483647 w 180"/>
                <a:gd name="T1" fmla="*/ 2147483647 h 180"/>
                <a:gd name="T2" fmla="*/ 2147483647 w 180"/>
                <a:gd name="T3" fmla="*/ 2147483647 h 180"/>
                <a:gd name="T4" fmla="*/ 2147483647 w 180"/>
                <a:gd name="T5" fmla="*/ 2147483647 h 180"/>
                <a:gd name="T6" fmla="*/ 2147483647 w 180"/>
                <a:gd name="T7" fmla="*/ 2147483647 h 180"/>
                <a:gd name="T8" fmla="*/ 2147483647 w 180"/>
                <a:gd name="T9" fmla="*/ 2147483647 h 180"/>
                <a:gd name="T10" fmla="*/ 2147483647 w 180"/>
                <a:gd name="T11" fmla="*/ 2147483647 h 180"/>
                <a:gd name="T12" fmla="*/ 2147483647 w 180"/>
                <a:gd name="T13" fmla="*/ 2147483647 h 180"/>
                <a:gd name="T14" fmla="*/ 2147483647 w 180"/>
                <a:gd name="T15" fmla="*/ 0 h 180"/>
                <a:gd name="T16" fmla="*/ 2147483647 w 180"/>
                <a:gd name="T17" fmla="*/ 2147483647 h 180"/>
                <a:gd name="T18" fmla="*/ 2147483647 w 180"/>
                <a:gd name="T19" fmla="*/ 2147483647 h 180"/>
                <a:gd name="T20" fmla="*/ 2147483647 w 180"/>
                <a:gd name="T21" fmla="*/ 2147483647 h 180"/>
                <a:gd name="T22" fmla="*/ 0 w 180"/>
                <a:gd name="T23" fmla="*/ 2147483647 h 180"/>
                <a:gd name="T24" fmla="*/ 0 w 180"/>
                <a:gd name="T25" fmla="*/ 2147483647 h 180"/>
                <a:gd name="T26" fmla="*/ 2147483647 w 180"/>
                <a:gd name="T27" fmla="*/ 2147483647 h 180"/>
                <a:gd name="T28" fmla="*/ 2147483647 w 180"/>
                <a:gd name="T29" fmla="*/ 2147483647 h 180"/>
                <a:gd name="T30" fmla="*/ 2147483647 w 180"/>
                <a:gd name="T31" fmla="*/ 2147483647 h 180"/>
                <a:gd name="T32" fmla="*/ 2147483647 w 180"/>
                <a:gd name="T33" fmla="*/ 2147483647 h 180"/>
                <a:gd name="T34" fmla="*/ 2147483647 w 180"/>
                <a:gd name="T35" fmla="*/ 2147483647 h 180"/>
                <a:gd name="T36" fmla="*/ 2147483647 w 180"/>
                <a:gd name="T37" fmla="*/ 2147483647 h 180"/>
                <a:gd name="T38" fmla="*/ 2147483647 w 180"/>
                <a:gd name="T39" fmla="*/ 2147483647 h 180"/>
                <a:gd name="T40" fmla="*/ 2147483647 w 180"/>
                <a:gd name="T41" fmla="*/ 2147483647 h 180"/>
                <a:gd name="T42" fmla="*/ 2147483647 w 180"/>
                <a:gd name="T43" fmla="*/ 2147483647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180">
                  <a:moveTo>
                    <a:pt x="144" y="54"/>
                  </a:moveTo>
                  <a:lnTo>
                    <a:pt x="132" y="54"/>
                  </a:lnTo>
                  <a:lnTo>
                    <a:pt x="114" y="3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84" y="12"/>
                  </a:lnTo>
                  <a:lnTo>
                    <a:pt x="96" y="6"/>
                  </a:lnTo>
                  <a:lnTo>
                    <a:pt x="84" y="0"/>
                  </a:lnTo>
                  <a:lnTo>
                    <a:pt x="66" y="6"/>
                  </a:lnTo>
                  <a:lnTo>
                    <a:pt x="18" y="18"/>
                  </a:lnTo>
                  <a:lnTo>
                    <a:pt x="12" y="84"/>
                  </a:lnTo>
                  <a:lnTo>
                    <a:pt x="0" y="90"/>
                  </a:lnTo>
                  <a:lnTo>
                    <a:pt x="0" y="144"/>
                  </a:lnTo>
                  <a:lnTo>
                    <a:pt x="12" y="168"/>
                  </a:lnTo>
                  <a:lnTo>
                    <a:pt x="18" y="180"/>
                  </a:lnTo>
                  <a:lnTo>
                    <a:pt x="36" y="180"/>
                  </a:lnTo>
                  <a:lnTo>
                    <a:pt x="66" y="162"/>
                  </a:lnTo>
                  <a:lnTo>
                    <a:pt x="90" y="162"/>
                  </a:lnTo>
                  <a:lnTo>
                    <a:pt x="138" y="120"/>
                  </a:lnTo>
                  <a:lnTo>
                    <a:pt x="180" y="90"/>
                  </a:lnTo>
                  <a:lnTo>
                    <a:pt x="150" y="78"/>
                  </a:lnTo>
                  <a:lnTo>
                    <a:pt x="144" y="5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4F32C7C-3697-3A41-B1FF-782072DA2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411" y="3138595"/>
              <a:ext cx="305821" cy="494985"/>
            </a:xfrm>
            <a:custGeom>
              <a:avLst/>
              <a:gdLst>
                <a:gd name="T0" fmla="*/ 2147483647 w 34"/>
                <a:gd name="T1" fmla="*/ 2147483647 h 54"/>
                <a:gd name="T2" fmla="*/ 2147483647 w 34"/>
                <a:gd name="T3" fmla="*/ 2147483647 h 54"/>
                <a:gd name="T4" fmla="*/ 2147483647 w 34"/>
                <a:gd name="T5" fmla="*/ 2147483647 h 54"/>
                <a:gd name="T6" fmla="*/ 2147483647 w 34"/>
                <a:gd name="T7" fmla="*/ 2147483647 h 54"/>
                <a:gd name="T8" fmla="*/ 2147483647 w 34"/>
                <a:gd name="T9" fmla="*/ 2147483647 h 54"/>
                <a:gd name="T10" fmla="*/ 2147483647 w 34"/>
                <a:gd name="T11" fmla="*/ 2147483647 h 54"/>
                <a:gd name="T12" fmla="*/ 2147483647 w 34"/>
                <a:gd name="T13" fmla="*/ 2147483647 h 54"/>
                <a:gd name="T14" fmla="*/ 2147483647 w 34"/>
                <a:gd name="T15" fmla="*/ 2147483647 h 54"/>
                <a:gd name="T16" fmla="*/ 2147483647 w 34"/>
                <a:gd name="T17" fmla="*/ 2147483647 h 54"/>
                <a:gd name="T18" fmla="*/ 2147483647 w 34"/>
                <a:gd name="T19" fmla="*/ 2147483647 h 54"/>
                <a:gd name="T20" fmla="*/ 2147483647 w 34"/>
                <a:gd name="T21" fmla="*/ 2147483647 h 54"/>
                <a:gd name="T22" fmla="*/ 2147483647 w 34"/>
                <a:gd name="T23" fmla="*/ 2147483647 h 54"/>
                <a:gd name="T24" fmla="*/ 0 w 34"/>
                <a:gd name="T25" fmla="*/ 2147483647 h 54"/>
                <a:gd name="T26" fmla="*/ 0 w 34"/>
                <a:gd name="T27" fmla="*/ 2147483647 h 54"/>
                <a:gd name="T28" fmla="*/ 2147483647 w 34"/>
                <a:gd name="T29" fmla="*/ 2147483647 h 54"/>
                <a:gd name="T30" fmla="*/ 2147483647 w 34"/>
                <a:gd name="T31" fmla="*/ 2147483647 h 54"/>
                <a:gd name="T32" fmla="*/ 2147483647 w 34"/>
                <a:gd name="T33" fmla="*/ 2147483647 h 54"/>
                <a:gd name="T34" fmla="*/ 2147483647 w 34"/>
                <a:gd name="T35" fmla="*/ 2147483647 h 54"/>
                <a:gd name="T36" fmla="*/ 2147483647 w 34"/>
                <a:gd name="T37" fmla="*/ 2147483647 h 54"/>
                <a:gd name="T38" fmla="*/ 2147483647 w 34"/>
                <a:gd name="T39" fmla="*/ 2147483647 h 54"/>
                <a:gd name="T40" fmla="*/ 2147483647 w 34"/>
                <a:gd name="T41" fmla="*/ 2147483647 h 54"/>
                <a:gd name="T42" fmla="*/ 2147483647 w 34"/>
                <a:gd name="T43" fmla="*/ 2147483647 h 54"/>
                <a:gd name="T44" fmla="*/ 2147483647 w 34"/>
                <a:gd name="T45" fmla="*/ 2147483647 h 54"/>
                <a:gd name="T46" fmla="*/ 2147483647 w 34"/>
                <a:gd name="T47" fmla="*/ 2147483647 h 54"/>
                <a:gd name="T48" fmla="*/ 2147483647 w 34"/>
                <a:gd name="T49" fmla="*/ 2147483647 h 54"/>
                <a:gd name="T50" fmla="*/ 2147483647 w 34"/>
                <a:gd name="T51" fmla="*/ 2147483647 h 54"/>
                <a:gd name="T52" fmla="*/ 2147483647 w 34"/>
                <a:gd name="T53" fmla="*/ 2147483647 h 54"/>
                <a:gd name="T54" fmla="*/ 2147483647 w 34"/>
                <a:gd name="T55" fmla="*/ 2147483647 h 54"/>
                <a:gd name="T56" fmla="*/ 2147483647 w 34"/>
                <a:gd name="T57" fmla="*/ 2147483647 h 54"/>
                <a:gd name="T58" fmla="*/ 2147483647 w 34"/>
                <a:gd name="T59" fmla="*/ 2147483647 h 54"/>
                <a:gd name="T60" fmla="*/ 2147483647 w 34"/>
                <a:gd name="T61" fmla="*/ 2147483647 h 54"/>
                <a:gd name="T62" fmla="*/ 2147483647 w 34"/>
                <a:gd name="T63" fmla="*/ 2147483647 h 54"/>
                <a:gd name="T64" fmla="*/ 2147483647 w 34"/>
                <a:gd name="T65" fmla="*/ 2147483647 h 54"/>
                <a:gd name="T66" fmla="*/ 2147483647 w 34"/>
                <a:gd name="T67" fmla="*/ 2147483647 h 54"/>
                <a:gd name="T68" fmla="*/ 2147483647 w 34"/>
                <a:gd name="T69" fmla="*/ 0 h 54"/>
                <a:gd name="T70" fmla="*/ 2147483647 w 34"/>
                <a:gd name="T71" fmla="*/ 0 h 54"/>
                <a:gd name="T72" fmla="*/ 2147483647 w 34"/>
                <a:gd name="T73" fmla="*/ 2147483647 h 54"/>
                <a:gd name="T74" fmla="*/ 2147483647 w 34"/>
                <a:gd name="T75" fmla="*/ 2147483647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" h="54">
                  <a:moveTo>
                    <a:pt x="22" y="2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0" y="51"/>
                    <a:pt x="9" y="51"/>
                    <a:pt x="9" y="51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30" y="1"/>
                    <a:pt x="30" y="1"/>
                  </a:cubicBezTo>
                  <a:lnTo>
                    <a:pt x="22" y="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5C05474-4091-384F-8189-0B3660DA6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411" y="2855746"/>
              <a:ext cx="296773" cy="310762"/>
            </a:xfrm>
            <a:custGeom>
              <a:avLst/>
              <a:gdLst>
                <a:gd name="T0" fmla="*/ 2147483647 w 33"/>
                <a:gd name="T1" fmla="*/ 2147483647 h 34"/>
                <a:gd name="T2" fmla="*/ 2147483647 w 33"/>
                <a:gd name="T3" fmla="*/ 2147483647 h 34"/>
                <a:gd name="T4" fmla="*/ 2147483647 w 33"/>
                <a:gd name="T5" fmla="*/ 2147483647 h 34"/>
                <a:gd name="T6" fmla="*/ 2147483647 w 33"/>
                <a:gd name="T7" fmla="*/ 2147483647 h 34"/>
                <a:gd name="T8" fmla="*/ 2147483647 w 33"/>
                <a:gd name="T9" fmla="*/ 0 h 34"/>
                <a:gd name="T10" fmla="*/ 2147483647 w 33"/>
                <a:gd name="T11" fmla="*/ 2147483647 h 34"/>
                <a:gd name="T12" fmla="*/ 2147483647 w 33"/>
                <a:gd name="T13" fmla="*/ 2147483647 h 34"/>
                <a:gd name="T14" fmla="*/ 2147483647 w 33"/>
                <a:gd name="T15" fmla="*/ 2147483647 h 34"/>
                <a:gd name="T16" fmla="*/ 2147483647 w 33"/>
                <a:gd name="T17" fmla="*/ 2147483647 h 34"/>
                <a:gd name="T18" fmla="*/ 2147483647 w 33"/>
                <a:gd name="T19" fmla="*/ 2147483647 h 34"/>
                <a:gd name="T20" fmla="*/ 2147483647 w 33"/>
                <a:gd name="T21" fmla="*/ 2147483647 h 34"/>
                <a:gd name="T22" fmla="*/ 0 w 33"/>
                <a:gd name="T23" fmla="*/ 2147483647 h 34"/>
                <a:gd name="T24" fmla="*/ 2147483647 w 33"/>
                <a:gd name="T25" fmla="*/ 2147483647 h 34"/>
                <a:gd name="T26" fmla="*/ 2147483647 w 33"/>
                <a:gd name="T27" fmla="*/ 2147483647 h 34"/>
                <a:gd name="T28" fmla="*/ 2147483647 w 33"/>
                <a:gd name="T29" fmla="*/ 2147483647 h 34"/>
                <a:gd name="T30" fmla="*/ 2147483647 w 33"/>
                <a:gd name="T31" fmla="*/ 2147483647 h 34"/>
                <a:gd name="T32" fmla="*/ 2147483647 w 33"/>
                <a:gd name="T33" fmla="*/ 2147483647 h 34"/>
                <a:gd name="T34" fmla="*/ 2147483647 w 33"/>
                <a:gd name="T35" fmla="*/ 2147483647 h 34"/>
                <a:gd name="T36" fmla="*/ 2147483647 w 33"/>
                <a:gd name="T37" fmla="*/ 2147483647 h 34"/>
                <a:gd name="T38" fmla="*/ 2147483647 w 33"/>
                <a:gd name="T39" fmla="*/ 2147483647 h 34"/>
                <a:gd name="T40" fmla="*/ 2147483647 w 33"/>
                <a:gd name="T41" fmla="*/ 2147483647 h 34"/>
                <a:gd name="T42" fmla="*/ 2147483647 w 33"/>
                <a:gd name="T43" fmla="*/ 2147483647 h 34"/>
                <a:gd name="T44" fmla="*/ 2147483647 w 33"/>
                <a:gd name="T45" fmla="*/ 2147483647 h 34"/>
                <a:gd name="T46" fmla="*/ 2147483647 w 33"/>
                <a:gd name="T47" fmla="*/ 2147483647 h 34"/>
                <a:gd name="T48" fmla="*/ 2147483647 w 33"/>
                <a:gd name="T49" fmla="*/ 2147483647 h 34"/>
                <a:gd name="T50" fmla="*/ 2147483647 w 33"/>
                <a:gd name="T51" fmla="*/ 2147483647 h 34"/>
                <a:gd name="T52" fmla="*/ 2147483647 w 33"/>
                <a:gd name="T53" fmla="*/ 2147483647 h 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3" h="34">
                  <a:moveTo>
                    <a:pt x="25" y="6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8" y="26"/>
                    <a:pt x="9" y="26"/>
                  </a:cubicBezTo>
                  <a:cubicBezTo>
                    <a:pt x="9" y="26"/>
                    <a:pt x="14" y="27"/>
                    <a:pt x="14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28" y="15"/>
                    <a:pt x="28" y="14"/>
                  </a:cubicBezTo>
                  <a:cubicBezTo>
                    <a:pt x="28" y="13"/>
                    <a:pt x="29" y="12"/>
                    <a:pt x="30" y="12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25" y="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E72F228-BFCE-6348-9644-42B77864D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156" y="3000893"/>
              <a:ext cx="340203" cy="349839"/>
            </a:xfrm>
            <a:custGeom>
              <a:avLst/>
              <a:gdLst>
                <a:gd name="T0" fmla="*/ 2147483647 w 38"/>
                <a:gd name="T1" fmla="*/ 2147483647 h 38"/>
                <a:gd name="T2" fmla="*/ 2147483647 w 38"/>
                <a:gd name="T3" fmla="*/ 2147483647 h 38"/>
                <a:gd name="T4" fmla="*/ 2147483647 w 38"/>
                <a:gd name="T5" fmla="*/ 2147483647 h 38"/>
                <a:gd name="T6" fmla="*/ 2147483647 w 38"/>
                <a:gd name="T7" fmla="*/ 2147483647 h 38"/>
                <a:gd name="T8" fmla="*/ 2147483647 w 38"/>
                <a:gd name="T9" fmla="*/ 2147483647 h 38"/>
                <a:gd name="T10" fmla="*/ 2147483647 w 38"/>
                <a:gd name="T11" fmla="*/ 2147483647 h 38"/>
                <a:gd name="T12" fmla="*/ 2147483647 w 38"/>
                <a:gd name="T13" fmla="*/ 2147483647 h 38"/>
                <a:gd name="T14" fmla="*/ 2147483647 w 38"/>
                <a:gd name="T15" fmla="*/ 2147483647 h 38"/>
                <a:gd name="T16" fmla="*/ 2147483647 w 38"/>
                <a:gd name="T17" fmla="*/ 2147483647 h 38"/>
                <a:gd name="T18" fmla="*/ 2147483647 w 38"/>
                <a:gd name="T19" fmla="*/ 2147483647 h 38"/>
                <a:gd name="T20" fmla="*/ 2147483647 w 38"/>
                <a:gd name="T21" fmla="*/ 2147483647 h 38"/>
                <a:gd name="T22" fmla="*/ 2147483647 w 38"/>
                <a:gd name="T23" fmla="*/ 2147483647 h 38"/>
                <a:gd name="T24" fmla="*/ 2147483647 w 38"/>
                <a:gd name="T25" fmla="*/ 2147483647 h 38"/>
                <a:gd name="T26" fmla="*/ 2147483647 w 38"/>
                <a:gd name="T27" fmla="*/ 2147483647 h 38"/>
                <a:gd name="T28" fmla="*/ 2147483647 w 38"/>
                <a:gd name="T29" fmla="*/ 2147483647 h 38"/>
                <a:gd name="T30" fmla="*/ 2147483647 w 38"/>
                <a:gd name="T31" fmla="*/ 2147483647 h 38"/>
                <a:gd name="T32" fmla="*/ 2147483647 w 38"/>
                <a:gd name="T33" fmla="*/ 0 h 38"/>
                <a:gd name="T34" fmla="*/ 2147483647 w 38"/>
                <a:gd name="T35" fmla="*/ 0 h 38"/>
                <a:gd name="T36" fmla="*/ 2147483647 w 38"/>
                <a:gd name="T37" fmla="*/ 2147483647 h 38"/>
                <a:gd name="T38" fmla="*/ 2147483647 w 38"/>
                <a:gd name="T39" fmla="*/ 2147483647 h 38"/>
                <a:gd name="T40" fmla="*/ 2147483647 w 38"/>
                <a:gd name="T41" fmla="*/ 2147483647 h 38"/>
                <a:gd name="T42" fmla="*/ 0 w 38"/>
                <a:gd name="T43" fmla="*/ 2147483647 h 38"/>
                <a:gd name="T44" fmla="*/ 0 w 38"/>
                <a:gd name="T45" fmla="*/ 2147483647 h 38"/>
                <a:gd name="T46" fmla="*/ 2147483647 w 38"/>
                <a:gd name="T47" fmla="*/ 2147483647 h 38"/>
                <a:gd name="T48" fmla="*/ 2147483647 w 38"/>
                <a:gd name="T49" fmla="*/ 2147483647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8" h="38">
                  <a:moveTo>
                    <a:pt x="4" y="37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5" y="4"/>
                    <a:pt x="24" y="4"/>
                  </a:cubicBezTo>
                  <a:cubicBezTo>
                    <a:pt x="24" y="4"/>
                    <a:pt x="22" y="6"/>
                    <a:pt x="21" y="6"/>
                  </a:cubicBezTo>
                  <a:cubicBezTo>
                    <a:pt x="20" y="7"/>
                    <a:pt x="19" y="6"/>
                    <a:pt x="18" y="6"/>
                  </a:cubicBezTo>
                  <a:cubicBezTo>
                    <a:pt x="17" y="6"/>
                    <a:pt x="13" y="0"/>
                    <a:pt x="12" y="0"/>
                  </a:cubicBezTo>
                  <a:cubicBezTo>
                    <a:pt x="11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5"/>
                    <a:pt x="2" y="35"/>
                    <a:pt x="2" y="35"/>
                  </a:cubicBezTo>
                  <a:lnTo>
                    <a:pt x="4" y="3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2485BD4-ECA3-EF4A-B576-BDA777FD6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156" y="2671523"/>
              <a:ext cx="528400" cy="539646"/>
            </a:xfrm>
            <a:custGeom>
              <a:avLst/>
              <a:gdLst>
                <a:gd name="T0" fmla="*/ 2147483647 w 59"/>
                <a:gd name="T1" fmla="*/ 2147483647 h 59"/>
                <a:gd name="T2" fmla="*/ 2147483647 w 59"/>
                <a:gd name="T3" fmla="*/ 2147483647 h 59"/>
                <a:gd name="T4" fmla="*/ 2147483647 w 59"/>
                <a:gd name="T5" fmla="*/ 2147483647 h 59"/>
                <a:gd name="T6" fmla="*/ 2147483647 w 59"/>
                <a:gd name="T7" fmla="*/ 2147483647 h 59"/>
                <a:gd name="T8" fmla="*/ 2147483647 w 59"/>
                <a:gd name="T9" fmla="*/ 2147483647 h 59"/>
                <a:gd name="T10" fmla="*/ 2147483647 w 59"/>
                <a:gd name="T11" fmla="*/ 2147483647 h 59"/>
                <a:gd name="T12" fmla="*/ 0 w 59"/>
                <a:gd name="T13" fmla="*/ 2147483647 h 59"/>
                <a:gd name="T14" fmla="*/ 2147483647 w 59"/>
                <a:gd name="T15" fmla="*/ 2147483647 h 59"/>
                <a:gd name="T16" fmla="*/ 2147483647 w 59"/>
                <a:gd name="T17" fmla="*/ 2147483647 h 59"/>
                <a:gd name="T18" fmla="*/ 2147483647 w 59"/>
                <a:gd name="T19" fmla="*/ 2147483647 h 59"/>
                <a:gd name="T20" fmla="*/ 2147483647 w 59"/>
                <a:gd name="T21" fmla="*/ 2147483647 h 59"/>
                <a:gd name="T22" fmla="*/ 2147483647 w 59"/>
                <a:gd name="T23" fmla="*/ 2147483647 h 59"/>
                <a:gd name="T24" fmla="*/ 2147483647 w 59"/>
                <a:gd name="T25" fmla="*/ 2147483647 h 59"/>
                <a:gd name="T26" fmla="*/ 2147483647 w 59"/>
                <a:gd name="T27" fmla="*/ 2147483647 h 59"/>
                <a:gd name="T28" fmla="*/ 2147483647 w 59"/>
                <a:gd name="T29" fmla="*/ 2147483647 h 59"/>
                <a:gd name="T30" fmla="*/ 2147483647 w 59"/>
                <a:gd name="T31" fmla="*/ 2147483647 h 59"/>
                <a:gd name="T32" fmla="*/ 2147483647 w 59"/>
                <a:gd name="T33" fmla="*/ 2147483647 h 59"/>
                <a:gd name="T34" fmla="*/ 2147483647 w 59"/>
                <a:gd name="T35" fmla="*/ 2147483647 h 59"/>
                <a:gd name="T36" fmla="*/ 2147483647 w 59"/>
                <a:gd name="T37" fmla="*/ 2147483647 h 59"/>
                <a:gd name="T38" fmla="*/ 2147483647 w 59"/>
                <a:gd name="T39" fmla="*/ 2147483647 h 59"/>
                <a:gd name="T40" fmla="*/ 2147483647 w 59"/>
                <a:gd name="T41" fmla="*/ 2147483647 h 59"/>
                <a:gd name="T42" fmla="*/ 2147483647 w 59"/>
                <a:gd name="T43" fmla="*/ 2147483647 h 59"/>
                <a:gd name="T44" fmla="*/ 2147483647 w 59"/>
                <a:gd name="T45" fmla="*/ 2147483647 h 59"/>
                <a:gd name="T46" fmla="*/ 2147483647 w 59"/>
                <a:gd name="T47" fmla="*/ 2147483647 h 59"/>
                <a:gd name="T48" fmla="*/ 2147483647 w 59"/>
                <a:gd name="T49" fmla="*/ 2147483647 h 59"/>
                <a:gd name="T50" fmla="*/ 2147483647 w 59"/>
                <a:gd name="T51" fmla="*/ 2147483647 h 59"/>
                <a:gd name="T52" fmla="*/ 2147483647 w 59"/>
                <a:gd name="T53" fmla="*/ 2147483647 h 59"/>
                <a:gd name="T54" fmla="*/ 2147483647 w 59"/>
                <a:gd name="T55" fmla="*/ 2147483647 h 59"/>
                <a:gd name="T56" fmla="*/ 2147483647 w 59"/>
                <a:gd name="T57" fmla="*/ 2147483647 h 59"/>
                <a:gd name="T58" fmla="*/ 2147483647 w 59"/>
                <a:gd name="T59" fmla="*/ 2147483647 h 59"/>
                <a:gd name="T60" fmla="*/ 2147483647 w 59"/>
                <a:gd name="T61" fmla="*/ 2147483647 h 59"/>
                <a:gd name="T62" fmla="*/ 2147483647 w 59"/>
                <a:gd name="T63" fmla="*/ 2147483647 h 59"/>
                <a:gd name="T64" fmla="*/ 2147483647 w 59"/>
                <a:gd name="T65" fmla="*/ 2147483647 h 59"/>
                <a:gd name="T66" fmla="*/ 2147483647 w 59"/>
                <a:gd name="T67" fmla="*/ 2147483647 h 59"/>
                <a:gd name="T68" fmla="*/ 2147483647 w 59"/>
                <a:gd name="T69" fmla="*/ 0 h 59"/>
                <a:gd name="T70" fmla="*/ 2147483647 w 59"/>
                <a:gd name="T71" fmla="*/ 2147483647 h 59"/>
                <a:gd name="T72" fmla="*/ 2147483647 w 59"/>
                <a:gd name="T73" fmla="*/ 2147483647 h 59"/>
                <a:gd name="T74" fmla="*/ 2147483647 w 59"/>
                <a:gd name="T75" fmla="*/ 2147483647 h 59"/>
                <a:gd name="T76" fmla="*/ 2147483647 w 59"/>
                <a:gd name="T77" fmla="*/ 2147483647 h 59"/>
                <a:gd name="T78" fmla="*/ 2147483647 w 59"/>
                <a:gd name="T79" fmla="*/ 2147483647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9" h="59">
                  <a:moveTo>
                    <a:pt x="21" y="6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11" y="36"/>
                    <a:pt x="12" y="36"/>
                  </a:cubicBezTo>
                  <a:cubicBezTo>
                    <a:pt x="13" y="36"/>
                    <a:pt x="17" y="42"/>
                    <a:pt x="18" y="42"/>
                  </a:cubicBezTo>
                  <a:cubicBezTo>
                    <a:pt x="19" y="42"/>
                    <a:pt x="20" y="43"/>
                    <a:pt x="21" y="42"/>
                  </a:cubicBezTo>
                  <a:cubicBezTo>
                    <a:pt x="22" y="42"/>
                    <a:pt x="24" y="40"/>
                    <a:pt x="24" y="40"/>
                  </a:cubicBezTo>
                  <a:cubicBezTo>
                    <a:pt x="25" y="40"/>
                    <a:pt x="30" y="40"/>
                    <a:pt x="30" y="40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6"/>
                    <a:pt x="21" y="6"/>
                    <a:pt x="21" y="6"/>
                  </a:cubicBezTo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553ECEA-CB34-FE44-9CC1-96B5A3E4E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082" y="2304935"/>
              <a:ext cx="421634" cy="414969"/>
            </a:xfrm>
            <a:custGeom>
              <a:avLst/>
              <a:gdLst>
                <a:gd name="T0" fmla="*/ 2147483647 w 47"/>
                <a:gd name="T1" fmla="*/ 2147483647 h 45"/>
                <a:gd name="T2" fmla="*/ 2147483647 w 47"/>
                <a:gd name="T3" fmla="*/ 2147483647 h 45"/>
                <a:gd name="T4" fmla="*/ 2147483647 w 47"/>
                <a:gd name="T5" fmla="*/ 2147483647 h 45"/>
                <a:gd name="T6" fmla="*/ 2147483647 w 47"/>
                <a:gd name="T7" fmla="*/ 2147483647 h 45"/>
                <a:gd name="T8" fmla="*/ 2147483647 w 47"/>
                <a:gd name="T9" fmla="*/ 2147483647 h 45"/>
                <a:gd name="T10" fmla="*/ 2147483647 w 47"/>
                <a:gd name="T11" fmla="*/ 2147483647 h 45"/>
                <a:gd name="T12" fmla="*/ 2147483647 w 47"/>
                <a:gd name="T13" fmla="*/ 2147483647 h 45"/>
                <a:gd name="T14" fmla="*/ 2147483647 w 47"/>
                <a:gd name="T15" fmla="*/ 2147483647 h 45"/>
                <a:gd name="T16" fmla="*/ 2147483647 w 47"/>
                <a:gd name="T17" fmla="*/ 2147483647 h 45"/>
                <a:gd name="T18" fmla="*/ 2147483647 w 47"/>
                <a:gd name="T19" fmla="*/ 2147483647 h 45"/>
                <a:gd name="T20" fmla="*/ 2147483647 w 47"/>
                <a:gd name="T21" fmla="*/ 2147483647 h 45"/>
                <a:gd name="T22" fmla="*/ 2147483647 w 47"/>
                <a:gd name="T23" fmla="*/ 2147483647 h 45"/>
                <a:gd name="T24" fmla="*/ 2147483647 w 47"/>
                <a:gd name="T25" fmla="*/ 2147483647 h 45"/>
                <a:gd name="T26" fmla="*/ 2147483647 w 47"/>
                <a:gd name="T27" fmla="*/ 2147483647 h 45"/>
                <a:gd name="T28" fmla="*/ 2147483647 w 47"/>
                <a:gd name="T29" fmla="*/ 0 h 45"/>
                <a:gd name="T30" fmla="*/ 2147483647 w 47"/>
                <a:gd name="T31" fmla="*/ 0 h 45"/>
                <a:gd name="T32" fmla="*/ 2147483647 w 47"/>
                <a:gd name="T33" fmla="*/ 2147483647 h 45"/>
                <a:gd name="T34" fmla="*/ 2147483647 w 47"/>
                <a:gd name="T35" fmla="*/ 2147483647 h 45"/>
                <a:gd name="T36" fmla="*/ 2147483647 w 47"/>
                <a:gd name="T37" fmla="*/ 2147483647 h 45"/>
                <a:gd name="T38" fmla="*/ 2147483647 w 47"/>
                <a:gd name="T39" fmla="*/ 2147483647 h 45"/>
                <a:gd name="T40" fmla="*/ 2147483647 w 47"/>
                <a:gd name="T41" fmla="*/ 2147483647 h 45"/>
                <a:gd name="T42" fmla="*/ 2147483647 w 47"/>
                <a:gd name="T43" fmla="*/ 2147483647 h 45"/>
                <a:gd name="T44" fmla="*/ 2147483647 w 47"/>
                <a:gd name="T45" fmla="*/ 2147483647 h 45"/>
                <a:gd name="T46" fmla="*/ 0 w 47"/>
                <a:gd name="T47" fmla="*/ 2147483647 h 45"/>
                <a:gd name="T48" fmla="*/ 2147483647 w 47"/>
                <a:gd name="T49" fmla="*/ 2147483647 h 45"/>
                <a:gd name="T50" fmla="*/ 2147483647 w 47"/>
                <a:gd name="T51" fmla="*/ 2147483647 h 45"/>
                <a:gd name="T52" fmla="*/ 2147483647 w 47"/>
                <a:gd name="T53" fmla="*/ 2147483647 h 45"/>
                <a:gd name="T54" fmla="*/ 2147483647 w 47"/>
                <a:gd name="T55" fmla="*/ 2147483647 h 45"/>
                <a:gd name="T56" fmla="*/ 2147483647 w 47"/>
                <a:gd name="T57" fmla="*/ 2147483647 h 45"/>
                <a:gd name="T58" fmla="*/ 2147483647 w 47"/>
                <a:gd name="T59" fmla="*/ 2147483647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7" h="45">
                  <a:moveTo>
                    <a:pt x="22" y="45"/>
                  </a:moveTo>
                  <a:cubicBezTo>
                    <a:pt x="23" y="45"/>
                    <a:pt x="24" y="44"/>
                    <a:pt x="24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3"/>
                    <a:pt x="21" y="45"/>
                    <a:pt x="22" y="4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59C22DF8-DCC6-7B4F-87D2-40DB6B4E5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4225" y="2690131"/>
              <a:ext cx="233438" cy="275405"/>
            </a:xfrm>
            <a:custGeom>
              <a:avLst/>
              <a:gdLst>
                <a:gd name="T0" fmla="*/ 2147483647 w 26"/>
                <a:gd name="T1" fmla="*/ 2147483647 h 30"/>
                <a:gd name="T2" fmla="*/ 2147483647 w 26"/>
                <a:gd name="T3" fmla="*/ 2147483647 h 30"/>
                <a:gd name="T4" fmla="*/ 2147483647 w 26"/>
                <a:gd name="T5" fmla="*/ 2147483647 h 30"/>
                <a:gd name="T6" fmla="*/ 2147483647 w 26"/>
                <a:gd name="T7" fmla="*/ 2147483647 h 30"/>
                <a:gd name="T8" fmla="*/ 2147483647 w 26"/>
                <a:gd name="T9" fmla="*/ 2147483647 h 30"/>
                <a:gd name="T10" fmla="*/ 2147483647 w 26"/>
                <a:gd name="T11" fmla="*/ 2147483647 h 30"/>
                <a:gd name="T12" fmla="*/ 2147483647 w 26"/>
                <a:gd name="T13" fmla="*/ 2147483647 h 30"/>
                <a:gd name="T14" fmla="*/ 2147483647 w 26"/>
                <a:gd name="T15" fmla="*/ 0 h 30"/>
                <a:gd name="T16" fmla="*/ 2147483647 w 26"/>
                <a:gd name="T17" fmla="*/ 2147483647 h 30"/>
                <a:gd name="T18" fmla="*/ 2147483647 w 26"/>
                <a:gd name="T19" fmla="*/ 2147483647 h 30"/>
                <a:gd name="T20" fmla="*/ 0 w 26"/>
                <a:gd name="T21" fmla="*/ 2147483647 h 30"/>
                <a:gd name="T22" fmla="*/ 2147483647 w 26"/>
                <a:gd name="T23" fmla="*/ 2147483647 h 30"/>
                <a:gd name="T24" fmla="*/ 2147483647 w 26"/>
                <a:gd name="T25" fmla="*/ 2147483647 h 30"/>
                <a:gd name="T26" fmla="*/ 0 w 26"/>
                <a:gd name="T27" fmla="*/ 2147483647 h 30"/>
                <a:gd name="T28" fmla="*/ 2147483647 w 26"/>
                <a:gd name="T29" fmla="*/ 2147483647 h 30"/>
                <a:gd name="T30" fmla="*/ 2147483647 w 26"/>
                <a:gd name="T31" fmla="*/ 2147483647 h 30"/>
                <a:gd name="T32" fmla="*/ 2147483647 w 26"/>
                <a:gd name="T33" fmla="*/ 2147483647 h 30"/>
                <a:gd name="T34" fmla="*/ 2147483647 w 26"/>
                <a:gd name="T35" fmla="*/ 2147483647 h 30"/>
                <a:gd name="T36" fmla="*/ 2147483647 w 26"/>
                <a:gd name="T37" fmla="*/ 2147483647 h 30"/>
                <a:gd name="T38" fmla="*/ 2147483647 w 26"/>
                <a:gd name="T39" fmla="*/ 2147483647 h 30"/>
                <a:gd name="T40" fmla="*/ 2147483647 w 26"/>
                <a:gd name="T41" fmla="*/ 2147483647 h 30"/>
                <a:gd name="T42" fmla="*/ 2147483647 w 26"/>
                <a:gd name="T43" fmla="*/ 2147483647 h 30"/>
                <a:gd name="T44" fmla="*/ 2147483647 w 26"/>
                <a:gd name="T45" fmla="*/ 2147483647 h 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" h="30">
                  <a:moveTo>
                    <a:pt x="23" y="7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0" y="3"/>
                    <a:pt x="19" y="3"/>
                  </a:cubicBezTo>
                  <a:cubicBezTo>
                    <a:pt x="18" y="3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9"/>
                    <a:pt x="18" y="29"/>
                    <a:pt x="18" y="29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9915860-B86B-344B-9B7B-3EE3BBBFE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2693" y="3285602"/>
              <a:ext cx="215341" cy="210276"/>
            </a:xfrm>
            <a:custGeom>
              <a:avLst/>
              <a:gdLst>
                <a:gd name="T0" fmla="*/ 2147483647 w 24"/>
                <a:gd name="T1" fmla="*/ 2147483647 h 23"/>
                <a:gd name="T2" fmla="*/ 2147483647 w 24"/>
                <a:gd name="T3" fmla="*/ 2147483647 h 23"/>
                <a:gd name="T4" fmla="*/ 2147483647 w 24"/>
                <a:gd name="T5" fmla="*/ 2147483647 h 23"/>
                <a:gd name="T6" fmla="*/ 0 w 24"/>
                <a:gd name="T7" fmla="*/ 2147483647 h 23"/>
                <a:gd name="T8" fmla="*/ 2147483647 w 24"/>
                <a:gd name="T9" fmla="*/ 2147483647 h 23"/>
                <a:gd name="T10" fmla="*/ 2147483647 w 24"/>
                <a:gd name="T11" fmla="*/ 2147483647 h 23"/>
                <a:gd name="T12" fmla="*/ 2147483647 w 24"/>
                <a:gd name="T13" fmla="*/ 2147483647 h 23"/>
                <a:gd name="T14" fmla="*/ 2147483647 w 24"/>
                <a:gd name="T15" fmla="*/ 2147483647 h 23"/>
                <a:gd name="T16" fmla="*/ 2147483647 w 24"/>
                <a:gd name="T17" fmla="*/ 2147483647 h 23"/>
                <a:gd name="T18" fmla="*/ 2147483647 w 24"/>
                <a:gd name="T19" fmla="*/ 2147483647 h 23"/>
                <a:gd name="T20" fmla="*/ 2147483647 w 24"/>
                <a:gd name="T21" fmla="*/ 2147483647 h 23"/>
                <a:gd name="T22" fmla="*/ 2147483647 w 24"/>
                <a:gd name="T23" fmla="*/ 2147483647 h 23"/>
                <a:gd name="T24" fmla="*/ 2147483647 w 24"/>
                <a:gd name="T25" fmla="*/ 2147483647 h 23"/>
                <a:gd name="T26" fmla="*/ 2147483647 w 24"/>
                <a:gd name="T27" fmla="*/ 2147483647 h 23"/>
                <a:gd name="T28" fmla="*/ 2147483647 w 24"/>
                <a:gd name="T29" fmla="*/ 2147483647 h 23"/>
                <a:gd name="T30" fmla="*/ 2147483647 w 24"/>
                <a:gd name="T31" fmla="*/ 0 h 23"/>
                <a:gd name="T32" fmla="*/ 2147483647 w 24"/>
                <a:gd name="T33" fmla="*/ 2147483647 h 23"/>
                <a:gd name="T34" fmla="*/ 2147483647 w 24"/>
                <a:gd name="T35" fmla="*/ 2147483647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" h="23">
                  <a:moveTo>
                    <a:pt x="9" y="5"/>
                  </a:moveTo>
                  <a:cubicBezTo>
                    <a:pt x="9" y="5"/>
                    <a:pt x="6" y="8"/>
                    <a:pt x="6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1"/>
                    <a:pt x="13" y="1"/>
                    <a:pt x="13" y="1"/>
                  </a:cubicBezTo>
                  <a:lnTo>
                    <a:pt x="9" y="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89BA4E8-29C9-2C44-9670-C5F34E09E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071" y="2719905"/>
              <a:ext cx="385442" cy="638270"/>
            </a:xfrm>
            <a:custGeom>
              <a:avLst/>
              <a:gdLst>
                <a:gd name="T0" fmla="*/ 2147483647 w 43"/>
                <a:gd name="T1" fmla="*/ 2147483647 h 70"/>
                <a:gd name="T2" fmla="*/ 2147483647 w 43"/>
                <a:gd name="T3" fmla="*/ 2147483647 h 70"/>
                <a:gd name="T4" fmla="*/ 2147483647 w 43"/>
                <a:gd name="T5" fmla="*/ 2147483647 h 70"/>
                <a:gd name="T6" fmla="*/ 2147483647 w 43"/>
                <a:gd name="T7" fmla="*/ 2147483647 h 70"/>
                <a:gd name="T8" fmla="*/ 2147483647 w 43"/>
                <a:gd name="T9" fmla="*/ 2147483647 h 70"/>
                <a:gd name="T10" fmla="*/ 2147483647 w 43"/>
                <a:gd name="T11" fmla="*/ 2147483647 h 70"/>
                <a:gd name="T12" fmla="*/ 2147483647 w 43"/>
                <a:gd name="T13" fmla="*/ 2147483647 h 70"/>
                <a:gd name="T14" fmla="*/ 2147483647 w 43"/>
                <a:gd name="T15" fmla="*/ 2147483647 h 70"/>
                <a:gd name="T16" fmla="*/ 2147483647 w 43"/>
                <a:gd name="T17" fmla="*/ 2147483647 h 70"/>
                <a:gd name="T18" fmla="*/ 2147483647 w 43"/>
                <a:gd name="T19" fmla="*/ 2147483647 h 70"/>
                <a:gd name="T20" fmla="*/ 2147483647 w 43"/>
                <a:gd name="T21" fmla="*/ 2147483647 h 70"/>
                <a:gd name="T22" fmla="*/ 2147483647 w 43"/>
                <a:gd name="T23" fmla="*/ 2147483647 h 70"/>
                <a:gd name="T24" fmla="*/ 2147483647 w 43"/>
                <a:gd name="T25" fmla="*/ 2147483647 h 70"/>
                <a:gd name="T26" fmla="*/ 2147483647 w 43"/>
                <a:gd name="T27" fmla="*/ 2147483647 h 70"/>
                <a:gd name="T28" fmla="*/ 2147483647 w 43"/>
                <a:gd name="T29" fmla="*/ 2147483647 h 70"/>
                <a:gd name="T30" fmla="*/ 0 w 43"/>
                <a:gd name="T31" fmla="*/ 2147483647 h 70"/>
                <a:gd name="T32" fmla="*/ 0 w 43"/>
                <a:gd name="T33" fmla="*/ 2147483647 h 70"/>
                <a:gd name="T34" fmla="*/ 2147483647 w 43"/>
                <a:gd name="T35" fmla="*/ 2147483647 h 70"/>
                <a:gd name="T36" fmla="*/ 2147483647 w 43"/>
                <a:gd name="T37" fmla="*/ 2147483647 h 70"/>
                <a:gd name="T38" fmla="*/ 2147483647 w 43"/>
                <a:gd name="T39" fmla="*/ 2147483647 h 70"/>
                <a:gd name="T40" fmla="*/ 2147483647 w 43"/>
                <a:gd name="T41" fmla="*/ 2147483647 h 70"/>
                <a:gd name="T42" fmla="*/ 2147483647 w 43"/>
                <a:gd name="T43" fmla="*/ 2147483647 h 70"/>
                <a:gd name="T44" fmla="*/ 2147483647 w 43"/>
                <a:gd name="T45" fmla="*/ 2147483647 h 70"/>
                <a:gd name="T46" fmla="*/ 2147483647 w 43"/>
                <a:gd name="T47" fmla="*/ 2147483647 h 70"/>
                <a:gd name="T48" fmla="*/ 2147483647 w 43"/>
                <a:gd name="T49" fmla="*/ 2147483647 h 70"/>
                <a:gd name="T50" fmla="*/ 2147483647 w 43"/>
                <a:gd name="T51" fmla="*/ 2147483647 h 70"/>
                <a:gd name="T52" fmla="*/ 2147483647 w 43"/>
                <a:gd name="T53" fmla="*/ 2147483647 h 70"/>
                <a:gd name="T54" fmla="*/ 2147483647 w 43"/>
                <a:gd name="T55" fmla="*/ 2147483647 h 70"/>
                <a:gd name="T56" fmla="*/ 2147483647 w 43"/>
                <a:gd name="T57" fmla="*/ 2147483647 h 70"/>
                <a:gd name="T58" fmla="*/ 2147483647 w 43"/>
                <a:gd name="T59" fmla="*/ 2147483647 h 70"/>
                <a:gd name="T60" fmla="*/ 2147483647 w 43"/>
                <a:gd name="T61" fmla="*/ 2147483647 h 70"/>
                <a:gd name="T62" fmla="*/ 2147483647 w 43"/>
                <a:gd name="T63" fmla="*/ 2147483647 h 70"/>
                <a:gd name="T64" fmla="*/ 2147483647 w 43"/>
                <a:gd name="T65" fmla="*/ 2147483647 h 70"/>
                <a:gd name="T66" fmla="*/ 2147483647 w 43"/>
                <a:gd name="T67" fmla="*/ 2147483647 h 70"/>
                <a:gd name="T68" fmla="*/ 2147483647 w 43"/>
                <a:gd name="T69" fmla="*/ 2147483647 h 70"/>
                <a:gd name="T70" fmla="*/ 2147483647 w 43"/>
                <a:gd name="T71" fmla="*/ 2147483647 h 70"/>
                <a:gd name="T72" fmla="*/ 2147483647 w 43"/>
                <a:gd name="T73" fmla="*/ 2147483647 h 70"/>
                <a:gd name="T74" fmla="*/ 2147483647 w 43"/>
                <a:gd name="T75" fmla="*/ 2147483647 h 70"/>
                <a:gd name="T76" fmla="*/ 2147483647 w 43"/>
                <a:gd name="T77" fmla="*/ 2147483647 h 70"/>
                <a:gd name="T78" fmla="*/ 2147483647 w 43"/>
                <a:gd name="T79" fmla="*/ 2147483647 h 70"/>
                <a:gd name="T80" fmla="*/ 2147483647 w 43"/>
                <a:gd name="T81" fmla="*/ 2147483647 h 70"/>
                <a:gd name="T82" fmla="*/ 2147483647 w 43"/>
                <a:gd name="T83" fmla="*/ 2147483647 h 70"/>
                <a:gd name="T84" fmla="*/ 2147483647 w 43"/>
                <a:gd name="T85" fmla="*/ 2147483647 h 70"/>
                <a:gd name="T86" fmla="*/ 2147483647 w 43"/>
                <a:gd name="T87" fmla="*/ 2147483647 h 70"/>
                <a:gd name="T88" fmla="*/ 2147483647 w 43"/>
                <a:gd name="T89" fmla="*/ 2147483647 h 70"/>
                <a:gd name="T90" fmla="*/ 2147483647 w 43"/>
                <a:gd name="T91" fmla="*/ 2147483647 h 70"/>
                <a:gd name="T92" fmla="*/ 2147483647 w 43"/>
                <a:gd name="T93" fmla="*/ 2147483647 h 70"/>
                <a:gd name="T94" fmla="*/ 2147483647 w 43"/>
                <a:gd name="T95" fmla="*/ 2147483647 h 70"/>
                <a:gd name="T96" fmla="*/ 2147483647 w 43"/>
                <a:gd name="T97" fmla="*/ 2147483647 h 70"/>
                <a:gd name="T98" fmla="*/ 2147483647 w 43"/>
                <a:gd name="T99" fmla="*/ 2147483647 h 70"/>
                <a:gd name="T100" fmla="*/ 2147483647 w 43"/>
                <a:gd name="T101" fmla="*/ 2147483647 h 70"/>
                <a:gd name="T102" fmla="*/ 2147483647 w 43"/>
                <a:gd name="T103" fmla="*/ 2147483647 h 70"/>
                <a:gd name="T104" fmla="*/ 2147483647 w 43"/>
                <a:gd name="T105" fmla="*/ 2147483647 h 70"/>
                <a:gd name="T106" fmla="*/ 2147483647 w 43"/>
                <a:gd name="T107" fmla="*/ 2147483647 h 70"/>
                <a:gd name="T108" fmla="*/ 2147483647 w 43"/>
                <a:gd name="T109" fmla="*/ 2147483647 h 70"/>
                <a:gd name="T110" fmla="*/ 2147483647 w 43"/>
                <a:gd name="T111" fmla="*/ 0 h 70"/>
                <a:gd name="T112" fmla="*/ 2147483647 w 43"/>
                <a:gd name="T113" fmla="*/ 0 h 70"/>
                <a:gd name="T114" fmla="*/ 2147483647 w 43"/>
                <a:gd name="T115" fmla="*/ 2147483647 h 70"/>
                <a:gd name="T116" fmla="*/ 2147483647 w 43"/>
                <a:gd name="T117" fmla="*/ 0 h 70"/>
                <a:gd name="T118" fmla="*/ 2147483647 w 43"/>
                <a:gd name="T119" fmla="*/ 2147483647 h 70"/>
                <a:gd name="T120" fmla="*/ 2147483647 w 43"/>
                <a:gd name="T121" fmla="*/ 2147483647 h 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3" h="70">
                  <a:moveTo>
                    <a:pt x="27" y="6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4" y="70"/>
                    <a:pt x="15" y="70"/>
                  </a:cubicBezTo>
                  <a:cubicBezTo>
                    <a:pt x="15" y="70"/>
                    <a:pt x="18" y="67"/>
                    <a:pt x="18" y="67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3" y="41"/>
                    <a:pt x="33" y="41"/>
                  </a:cubicBezTo>
                  <a:cubicBezTo>
                    <a:pt x="32" y="41"/>
                    <a:pt x="28" y="39"/>
                    <a:pt x="28" y="39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7" y="5"/>
                    <a:pt x="27" y="5"/>
                  </a:cubicBezTo>
                  <a:lnTo>
                    <a:pt x="27" y="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CA153E5-2F18-C84E-A0D7-FA16B9325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806" y="2388674"/>
              <a:ext cx="213531" cy="165614"/>
            </a:xfrm>
            <a:custGeom>
              <a:avLst/>
              <a:gdLst>
                <a:gd name="T0" fmla="*/ 2147483647 w 144"/>
                <a:gd name="T1" fmla="*/ 2147483647 h 109"/>
                <a:gd name="T2" fmla="*/ 2147483647 w 144"/>
                <a:gd name="T3" fmla="*/ 2147483647 h 109"/>
                <a:gd name="T4" fmla="*/ 2147483647 w 144"/>
                <a:gd name="T5" fmla="*/ 2147483647 h 109"/>
                <a:gd name="T6" fmla="*/ 2147483647 w 144"/>
                <a:gd name="T7" fmla="*/ 2147483647 h 109"/>
                <a:gd name="T8" fmla="*/ 2147483647 w 144"/>
                <a:gd name="T9" fmla="*/ 2147483647 h 109"/>
                <a:gd name="T10" fmla="*/ 2147483647 w 144"/>
                <a:gd name="T11" fmla="*/ 2147483647 h 109"/>
                <a:gd name="T12" fmla="*/ 2147483647 w 144"/>
                <a:gd name="T13" fmla="*/ 0 h 109"/>
                <a:gd name="T14" fmla="*/ 2147483647 w 144"/>
                <a:gd name="T15" fmla="*/ 0 h 109"/>
                <a:gd name="T16" fmla="*/ 2147483647 w 144"/>
                <a:gd name="T17" fmla="*/ 2147483647 h 109"/>
                <a:gd name="T18" fmla="*/ 2147483647 w 144"/>
                <a:gd name="T19" fmla="*/ 2147483647 h 109"/>
                <a:gd name="T20" fmla="*/ 2147483647 w 144"/>
                <a:gd name="T21" fmla="*/ 2147483647 h 109"/>
                <a:gd name="T22" fmla="*/ 0 w 144"/>
                <a:gd name="T23" fmla="*/ 2147483647 h 109"/>
                <a:gd name="T24" fmla="*/ 0 w 144"/>
                <a:gd name="T25" fmla="*/ 2147483647 h 109"/>
                <a:gd name="T26" fmla="*/ 2147483647 w 144"/>
                <a:gd name="T27" fmla="*/ 2147483647 h 109"/>
                <a:gd name="T28" fmla="*/ 2147483647 w 144"/>
                <a:gd name="T29" fmla="*/ 2147483647 h 109"/>
                <a:gd name="T30" fmla="*/ 2147483647 w 144"/>
                <a:gd name="T31" fmla="*/ 2147483647 h 109"/>
                <a:gd name="T32" fmla="*/ 2147483647 w 144"/>
                <a:gd name="T33" fmla="*/ 2147483647 h 109"/>
                <a:gd name="T34" fmla="*/ 2147483647 w 144"/>
                <a:gd name="T35" fmla="*/ 2147483647 h 109"/>
                <a:gd name="T36" fmla="*/ 2147483647 w 144"/>
                <a:gd name="T37" fmla="*/ 2147483647 h 109"/>
                <a:gd name="T38" fmla="*/ 2147483647 w 144"/>
                <a:gd name="T39" fmla="*/ 2147483647 h 1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  <a:lnTo>
                    <a:pt x="114" y="7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ACACC0D-37B6-CA4F-9714-0152DA80B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806" y="2388674"/>
              <a:ext cx="213531" cy="165614"/>
            </a:xfrm>
            <a:custGeom>
              <a:avLst/>
              <a:gdLst>
                <a:gd name="T0" fmla="*/ 2147483647 w 144"/>
                <a:gd name="T1" fmla="*/ 2147483647 h 109"/>
                <a:gd name="T2" fmla="*/ 2147483647 w 144"/>
                <a:gd name="T3" fmla="*/ 2147483647 h 109"/>
                <a:gd name="T4" fmla="*/ 2147483647 w 144"/>
                <a:gd name="T5" fmla="*/ 2147483647 h 109"/>
                <a:gd name="T6" fmla="*/ 2147483647 w 144"/>
                <a:gd name="T7" fmla="*/ 2147483647 h 109"/>
                <a:gd name="T8" fmla="*/ 2147483647 w 144"/>
                <a:gd name="T9" fmla="*/ 2147483647 h 109"/>
                <a:gd name="T10" fmla="*/ 2147483647 w 144"/>
                <a:gd name="T11" fmla="*/ 2147483647 h 109"/>
                <a:gd name="T12" fmla="*/ 2147483647 w 144"/>
                <a:gd name="T13" fmla="*/ 0 h 109"/>
                <a:gd name="T14" fmla="*/ 2147483647 w 144"/>
                <a:gd name="T15" fmla="*/ 0 h 109"/>
                <a:gd name="T16" fmla="*/ 2147483647 w 144"/>
                <a:gd name="T17" fmla="*/ 2147483647 h 109"/>
                <a:gd name="T18" fmla="*/ 2147483647 w 144"/>
                <a:gd name="T19" fmla="*/ 2147483647 h 109"/>
                <a:gd name="T20" fmla="*/ 2147483647 w 144"/>
                <a:gd name="T21" fmla="*/ 2147483647 h 109"/>
                <a:gd name="T22" fmla="*/ 0 w 144"/>
                <a:gd name="T23" fmla="*/ 2147483647 h 109"/>
                <a:gd name="T24" fmla="*/ 0 w 144"/>
                <a:gd name="T25" fmla="*/ 2147483647 h 109"/>
                <a:gd name="T26" fmla="*/ 2147483647 w 144"/>
                <a:gd name="T27" fmla="*/ 2147483647 h 109"/>
                <a:gd name="T28" fmla="*/ 2147483647 w 144"/>
                <a:gd name="T29" fmla="*/ 2147483647 h 109"/>
                <a:gd name="T30" fmla="*/ 2147483647 w 144"/>
                <a:gd name="T31" fmla="*/ 2147483647 h 109"/>
                <a:gd name="T32" fmla="*/ 2147483647 w 144"/>
                <a:gd name="T33" fmla="*/ 2147483647 h 109"/>
                <a:gd name="T34" fmla="*/ 2147483647 w 144"/>
                <a:gd name="T35" fmla="*/ 2147483647 h 109"/>
                <a:gd name="T36" fmla="*/ 2147483647 w 144"/>
                <a:gd name="T37" fmla="*/ 2147483647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81CB67-FBE3-0A4A-8015-4077C2670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53" y="2509628"/>
              <a:ext cx="27143" cy="7443"/>
            </a:xfrm>
            <a:custGeom>
              <a:avLst/>
              <a:gdLst>
                <a:gd name="T0" fmla="*/ 0 w 18"/>
                <a:gd name="T1" fmla="*/ 2147483647 h 6"/>
                <a:gd name="T2" fmla="*/ 2147483647 w 18"/>
                <a:gd name="T3" fmla="*/ 2147483647 h 6"/>
                <a:gd name="T4" fmla="*/ 2147483647 w 18"/>
                <a:gd name="T5" fmla="*/ 0 h 6"/>
                <a:gd name="T6" fmla="*/ 0 w 18"/>
                <a:gd name="T7" fmla="*/ 2147483647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04C6516-C00C-7A4D-9F94-29C24D071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53" y="2509628"/>
              <a:ext cx="27143" cy="7443"/>
            </a:xfrm>
            <a:custGeom>
              <a:avLst/>
              <a:gdLst>
                <a:gd name="T0" fmla="*/ 0 w 18"/>
                <a:gd name="T1" fmla="*/ 2147483647 h 6"/>
                <a:gd name="T2" fmla="*/ 2147483647 w 18"/>
                <a:gd name="T3" fmla="*/ 2147483647 h 6"/>
                <a:gd name="T4" fmla="*/ 2147483647 w 1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AD6DFEF-0881-514B-97E5-FC2A0298D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283" y="2517072"/>
              <a:ext cx="115813" cy="154451"/>
            </a:xfrm>
            <a:custGeom>
              <a:avLst/>
              <a:gdLst>
                <a:gd name="T0" fmla="*/ 2147483647 w 78"/>
                <a:gd name="T1" fmla="*/ 2147483647 h 102"/>
                <a:gd name="T2" fmla="*/ 2147483647 w 78"/>
                <a:gd name="T3" fmla="*/ 0 h 102"/>
                <a:gd name="T4" fmla="*/ 2147483647 w 78"/>
                <a:gd name="T5" fmla="*/ 0 h 102"/>
                <a:gd name="T6" fmla="*/ 2147483647 w 78"/>
                <a:gd name="T7" fmla="*/ 0 h 102"/>
                <a:gd name="T8" fmla="*/ 0 w 78"/>
                <a:gd name="T9" fmla="*/ 2147483647 h 102"/>
                <a:gd name="T10" fmla="*/ 2147483647 w 78"/>
                <a:gd name="T11" fmla="*/ 2147483647 h 102"/>
                <a:gd name="T12" fmla="*/ 0 w 78"/>
                <a:gd name="T13" fmla="*/ 2147483647 h 102"/>
                <a:gd name="T14" fmla="*/ 0 w 78"/>
                <a:gd name="T15" fmla="*/ 2147483647 h 102"/>
                <a:gd name="T16" fmla="*/ 2147483647 w 78"/>
                <a:gd name="T17" fmla="*/ 2147483647 h 102"/>
                <a:gd name="T18" fmla="*/ 2147483647 w 78"/>
                <a:gd name="T19" fmla="*/ 2147483647 h 102"/>
                <a:gd name="T20" fmla="*/ 2147483647 w 78"/>
                <a:gd name="T21" fmla="*/ 2147483647 h 102"/>
                <a:gd name="T22" fmla="*/ 2147483647 w 78"/>
                <a:gd name="T23" fmla="*/ 2147483647 h 102"/>
                <a:gd name="T24" fmla="*/ 2147483647 w 78"/>
                <a:gd name="T25" fmla="*/ 2147483647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8" h="102">
                  <a:moveTo>
                    <a:pt x="60" y="6"/>
                  </a:moveTo>
                  <a:lnTo>
                    <a:pt x="60" y="0"/>
                  </a:lnTo>
                  <a:lnTo>
                    <a:pt x="36" y="0"/>
                  </a:lnTo>
                  <a:lnTo>
                    <a:pt x="6" y="0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0" y="66"/>
                  </a:lnTo>
                  <a:lnTo>
                    <a:pt x="0" y="84"/>
                  </a:lnTo>
                  <a:lnTo>
                    <a:pt x="6" y="102"/>
                  </a:lnTo>
                  <a:lnTo>
                    <a:pt x="36" y="102"/>
                  </a:lnTo>
                  <a:lnTo>
                    <a:pt x="78" y="90"/>
                  </a:lnTo>
                  <a:lnTo>
                    <a:pt x="60" y="36"/>
                  </a:lnTo>
                  <a:lnTo>
                    <a:pt x="60" y="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BC2E045-AFCB-5A41-B52F-ACC8CA8FB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9539" y="2517072"/>
              <a:ext cx="365537" cy="219580"/>
            </a:xfrm>
            <a:custGeom>
              <a:avLst/>
              <a:gdLst>
                <a:gd name="T0" fmla="*/ 2147483647 w 246"/>
                <a:gd name="T1" fmla="*/ 2147483647 h 144"/>
                <a:gd name="T2" fmla="*/ 2147483647 w 246"/>
                <a:gd name="T3" fmla="*/ 2147483647 h 144"/>
                <a:gd name="T4" fmla="*/ 2147483647 w 246"/>
                <a:gd name="T5" fmla="*/ 2147483647 h 144"/>
                <a:gd name="T6" fmla="*/ 2147483647 w 246"/>
                <a:gd name="T7" fmla="*/ 2147483647 h 144"/>
                <a:gd name="T8" fmla="*/ 0 w 246"/>
                <a:gd name="T9" fmla="*/ 2147483647 h 144"/>
                <a:gd name="T10" fmla="*/ 2147483647 w 246"/>
                <a:gd name="T11" fmla="*/ 2147483647 h 144"/>
                <a:gd name="T12" fmla="*/ 2147483647 w 246"/>
                <a:gd name="T13" fmla="*/ 2147483647 h 144"/>
                <a:gd name="T14" fmla="*/ 2147483647 w 246"/>
                <a:gd name="T15" fmla="*/ 2147483647 h 144"/>
                <a:gd name="T16" fmla="*/ 2147483647 w 246"/>
                <a:gd name="T17" fmla="*/ 2147483647 h 144"/>
                <a:gd name="T18" fmla="*/ 2147483647 w 246"/>
                <a:gd name="T19" fmla="*/ 2147483647 h 144"/>
                <a:gd name="T20" fmla="*/ 2147483647 w 246"/>
                <a:gd name="T21" fmla="*/ 2147483647 h 144"/>
                <a:gd name="T22" fmla="*/ 2147483647 w 246"/>
                <a:gd name="T23" fmla="*/ 2147483647 h 144"/>
                <a:gd name="T24" fmla="*/ 2147483647 w 246"/>
                <a:gd name="T25" fmla="*/ 2147483647 h 144"/>
                <a:gd name="T26" fmla="*/ 2147483647 w 246"/>
                <a:gd name="T27" fmla="*/ 2147483647 h 144"/>
                <a:gd name="T28" fmla="*/ 2147483647 w 246"/>
                <a:gd name="T29" fmla="*/ 2147483647 h 144"/>
                <a:gd name="T30" fmla="*/ 2147483647 w 246"/>
                <a:gd name="T31" fmla="*/ 2147483647 h 144"/>
                <a:gd name="T32" fmla="*/ 2147483647 w 246"/>
                <a:gd name="T33" fmla="*/ 2147483647 h 144"/>
                <a:gd name="T34" fmla="*/ 2147483647 w 246"/>
                <a:gd name="T35" fmla="*/ 2147483647 h 144"/>
                <a:gd name="T36" fmla="*/ 2147483647 w 246"/>
                <a:gd name="T37" fmla="*/ 2147483647 h 144"/>
                <a:gd name="T38" fmla="*/ 2147483647 w 246"/>
                <a:gd name="T39" fmla="*/ 0 h 144"/>
                <a:gd name="T40" fmla="*/ 2147483647 w 246"/>
                <a:gd name="T41" fmla="*/ 2147483647 h 144"/>
                <a:gd name="T42" fmla="*/ 2147483647 w 246"/>
                <a:gd name="T43" fmla="*/ 2147483647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6" h="144">
                  <a:moveTo>
                    <a:pt x="78" y="36"/>
                  </a:moveTo>
                  <a:lnTo>
                    <a:pt x="72" y="48"/>
                  </a:lnTo>
                  <a:lnTo>
                    <a:pt x="36" y="60"/>
                  </a:lnTo>
                  <a:lnTo>
                    <a:pt x="12" y="66"/>
                  </a:lnTo>
                  <a:lnTo>
                    <a:pt x="0" y="102"/>
                  </a:lnTo>
                  <a:lnTo>
                    <a:pt x="12" y="132"/>
                  </a:lnTo>
                  <a:lnTo>
                    <a:pt x="18" y="144"/>
                  </a:lnTo>
                  <a:lnTo>
                    <a:pt x="42" y="132"/>
                  </a:lnTo>
                  <a:lnTo>
                    <a:pt x="66" y="132"/>
                  </a:lnTo>
                  <a:lnTo>
                    <a:pt x="78" y="138"/>
                  </a:lnTo>
                  <a:lnTo>
                    <a:pt x="78" y="114"/>
                  </a:lnTo>
                  <a:lnTo>
                    <a:pt x="114" y="108"/>
                  </a:lnTo>
                  <a:lnTo>
                    <a:pt x="144" y="120"/>
                  </a:lnTo>
                  <a:lnTo>
                    <a:pt x="198" y="108"/>
                  </a:lnTo>
                  <a:lnTo>
                    <a:pt x="246" y="102"/>
                  </a:lnTo>
                  <a:lnTo>
                    <a:pt x="210" y="66"/>
                  </a:lnTo>
                  <a:lnTo>
                    <a:pt x="186" y="54"/>
                  </a:lnTo>
                  <a:lnTo>
                    <a:pt x="168" y="24"/>
                  </a:lnTo>
                  <a:lnTo>
                    <a:pt x="156" y="0"/>
                  </a:lnTo>
                  <a:lnTo>
                    <a:pt x="108" y="30"/>
                  </a:lnTo>
                  <a:lnTo>
                    <a:pt x="78" y="3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B8376334-FCE4-F745-8D62-977463B25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773" y="2719905"/>
              <a:ext cx="222580" cy="273544"/>
            </a:xfrm>
            <a:custGeom>
              <a:avLst/>
              <a:gdLst>
                <a:gd name="T0" fmla="*/ 2147483647 w 150"/>
                <a:gd name="T1" fmla="*/ 2147483647 h 180"/>
                <a:gd name="T2" fmla="*/ 2147483647 w 150"/>
                <a:gd name="T3" fmla="*/ 2147483647 h 180"/>
                <a:gd name="T4" fmla="*/ 2147483647 w 150"/>
                <a:gd name="T5" fmla="*/ 2147483647 h 180"/>
                <a:gd name="T6" fmla="*/ 2147483647 w 150"/>
                <a:gd name="T7" fmla="*/ 2147483647 h 180"/>
                <a:gd name="T8" fmla="*/ 2147483647 w 150"/>
                <a:gd name="T9" fmla="*/ 2147483647 h 180"/>
                <a:gd name="T10" fmla="*/ 2147483647 w 150"/>
                <a:gd name="T11" fmla="*/ 0 h 180"/>
                <a:gd name="T12" fmla="*/ 2147483647 w 150"/>
                <a:gd name="T13" fmla="*/ 0 h 180"/>
                <a:gd name="T14" fmla="*/ 2147483647 w 150"/>
                <a:gd name="T15" fmla="*/ 2147483647 h 180"/>
                <a:gd name="T16" fmla="*/ 2147483647 w 150"/>
                <a:gd name="T17" fmla="*/ 2147483647 h 180"/>
                <a:gd name="T18" fmla="*/ 2147483647 w 150"/>
                <a:gd name="T19" fmla="*/ 2147483647 h 180"/>
                <a:gd name="T20" fmla="*/ 2147483647 w 150"/>
                <a:gd name="T21" fmla="*/ 2147483647 h 180"/>
                <a:gd name="T22" fmla="*/ 2147483647 w 150"/>
                <a:gd name="T23" fmla="*/ 2147483647 h 180"/>
                <a:gd name="T24" fmla="*/ 2147483647 w 150"/>
                <a:gd name="T25" fmla="*/ 2147483647 h 180"/>
                <a:gd name="T26" fmla="*/ 2147483647 w 150"/>
                <a:gd name="T27" fmla="*/ 2147483647 h 180"/>
                <a:gd name="T28" fmla="*/ 2147483647 w 150"/>
                <a:gd name="T29" fmla="*/ 2147483647 h 180"/>
                <a:gd name="T30" fmla="*/ 2147483647 w 150"/>
                <a:gd name="T31" fmla="*/ 2147483647 h 180"/>
                <a:gd name="T32" fmla="*/ 2147483647 w 150"/>
                <a:gd name="T33" fmla="*/ 2147483647 h 180"/>
                <a:gd name="T34" fmla="*/ 0 w 150"/>
                <a:gd name="T35" fmla="*/ 2147483647 h 180"/>
                <a:gd name="T36" fmla="*/ 2147483647 w 150"/>
                <a:gd name="T37" fmla="*/ 2147483647 h 180"/>
                <a:gd name="T38" fmla="*/ 2147483647 w 150"/>
                <a:gd name="T39" fmla="*/ 2147483647 h 180"/>
                <a:gd name="T40" fmla="*/ 2147483647 w 150"/>
                <a:gd name="T41" fmla="*/ 2147483647 h 180"/>
                <a:gd name="T42" fmla="*/ 2147483647 w 150"/>
                <a:gd name="T43" fmla="*/ 2147483647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0" h="180">
                  <a:moveTo>
                    <a:pt x="66" y="162"/>
                  </a:moveTo>
                  <a:lnTo>
                    <a:pt x="90" y="144"/>
                  </a:lnTo>
                  <a:lnTo>
                    <a:pt x="114" y="96"/>
                  </a:lnTo>
                  <a:lnTo>
                    <a:pt x="132" y="7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90" y="12"/>
                  </a:lnTo>
                  <a:lnTo>
                    <a:pt x="72" y="18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60" y="54"/>
                  </a:lnTo>
                  <a:lnTo>
                    <a:pt x="54" y="84"/>
                  </a:lnTo>
                  <a:lnTo>
                    <a:pt x="48" y="114"/>
                  </a:lnTo>
                  <a:lnTo>
                    <a:pt x="30" y="114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18" y="156"/>
                  </a:lnTo>
                  <a:lnTo>
                    <a:pt x="24" y="180"/>
                  </a:lnTo>
                  <a:lnTo>
                    <a:pt x="42" y="162"/>
                  </a:lnTo>
                  <a:lnTo>
                    <a:pt x="66" y="16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D1261D59-00D6-FD47-9EC6-0D1182803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7534" y="2775731"/>
              <a:ext cx="133910" cy="152589"/>
            </a:xfrm>
            <a:custGeom>
              <a:avLst/>
              <a:gdLst>
                <a:gd name="T0" fmla="*/ 2147483647 w 90"/>
                <a:gd name="T1" fmla="*/ 2147483647 h 102"/>
                <a:gd name="T2" fmla="*/ 2147483647 w 90"/>
                <a:gd name="T3" fmla="*/ 2147483647 h 102"/>
                <a:gd name="T4" fmla="*/ 2147483647 w 90"/>
                <a:gd name="T5" fmla="*/ 2147483647 h 102"/>
                <a:gd name="T6" fmla="*/ 2147483647 w 90"/>
                <a:gd name="T7" fmla="*/ 2147483647 h 102"/>
                <a:gd name="T8" fmla="*/ 2147483647 w 90"/>
                <a:gd name="T9" fmla="*/ 2147483647 h 102"/>
                <a:gd name="T10" fmla="*/ 2147483647 w 90"/>
                <a:gd name="T11" fmla="*/ 0 h 102"/>
                <a:gd name="T12" fmla="*/ 2147483647 w 90"/>
                <a:gd name="T13" fmla="*/ 0 h 102"/>
                <a:gd name="T14" fmla="*/ 0 w 90"/>
                <a:gd name="T15" fmla="*/ 0 h 102"/>
                <a:gd name="T16" fmla="*/ 0 w 90"/>
                <a:gd name="T17" fmla="*/ 2147483647 h 102"/>
                <a:gd name="T18" fmla="*/ 0 w 90"/>
                <a:gd name="T19" fmla="*/ 2147483647 h 102"/>
                <a:gd name="T20" fmla="*/ 2147483647 w 90"/>
                <a:gd name="T21" fmla="*/ 2147483647 h 102"/>
                <a:gd name="T22" fmla="*/ 2147483647 w 90"/>
                <a:gd name="T23" fmla="*/ 2147483647 h 102"/>
                <a:gd name="T24" fmla="*/ 2147483647 w 90"/>
                <a:gd name="T25" fmla="*/ 2147483647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02">
                  <a:moveTo>
                    <a:pt x="60" y="78"/>
                  </a:moveTo>
                  <a:lnTo>
                    <a:pt x="78" y="78"/>
                  </a:lnTo>
                  <a:lnTo>
                    <a:pt x="84" y="48"/>
                  </a:lnTo>
                  <a:lnTo>
                    <a:pt x="90" y="18"/>
                  </a:lnTo>
                  <a:lnTo>
                    <a:pt x="78" y="12"/>
                  </a:lnTo>
                  <a:lnTo>
                    <a:pt x="78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54"/>
                  </a:lnTo>
                  <a:lnTo>
                    <a:pt x="30" y="102"/>
                  </a:lnTo>
                  <a:lnTo>
                    <a:pt x="42" y="90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0C5DF01-3CFA-3846-BF74-F198EA710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342" y="2472411"/>
              <a:ext cx="213531" cy="303318"/>
            </a:xfrm>
            <a:custGeom>
              <a:avLst/>
              <a:gdLst>
                <a:gd name="T0" fmla="*/ 2147483647 w 144"/>
                <a:gd name="T1" fmla="*/ 2147483647 h 198"/>
                <a:gd name="T2" fmla="*/ 2147483647 w 144"/>
                <a:gd name="T3" fmla="*/ 2147483647 h 198"/>
                <a:gd name="T4" fmla="*/ 2147483647 w 144"/>
                <a:gd name="T5" fmla="*/ 2147483647 h 198"/>
                <a:gd name="T6" fmla="*/ 2147483647 w 144"/>
                <a:gd name="T7" fmla="*/ 2147483647 h 198"/>
                <a:gd name="T8" fmla="*/ 2147483647 w 144"/>
                <a:gd name="T9" fmla="*/ 2147483647 h 198"/>
                <a:gd name="T10" fmla="*/ 2147483647 w 144"/>
                <a:gd name="T11" fmla="*/ 2147483647 h 198"/>
                <a:gd name="T12" fmla="*/ 2147483647 w 144"/>
                <a:gd name="T13" fmla="*/ 2147483647 h 198"/>
                <a:gd name="T14" fmla="*/ 2147483647 w 144"/>
                <a:gd name="T15" fmla="*/ 2147483647 h 198"/>
                <a:gd name="T16" fmla="*/ 2147483647 w 144"/>
                <a:gd name="T17" fmla="*/ 0 h 198"/>
                <a:gd name="T18" fmla="*/ 2147483647 w 144"/>
                <a:gd name="T19" fmla="*/ 0 h 198"/>
                <a:gd name="T20" fmla="*/ 2147483647 w 144"/>
                <a:gd name="T21" fmla="*/ 2147483647 h 198"/>
                <a:gd name="T22" fmla="*/ 2147483647 w 144"/>
                <a:gd name="T23" fmla="*/ 2147483647 h 198"/>
                <a:gd name="T24" fmla="*/ 2147483647 w 144"/>
                <a:gd name="T25" fmla="*/ 2147483647 h 198"/>
                <a:gd name="T26" fmla="*/ 2147483647 w 144"/>
                <a:gd name="T27" fmla="*/ 2147483647 h 198"/>
                <a:gd name="T28" fmla="*/ 2147483647 w 144"/>
                <a:gd name="T29" fmla="*/ 2147483647 h 198"/>
                <a:gd name="T30" fmla="*/ 2147483647 w 144"/>
                <a:gd name="T31" fmla="*/ 2147483647 h 198"/>
                <a:gd name="T32" fmla="*/ 0 w 144"/>
                <a:gd name="T33" fmla="*/ 2147483647 h 198"/>
                <a:gd name="T34" fmla="*/ 2147483647 w 144"/>
                <a:gd name="T35" fmla="*/ 2147483647 h 198"/>
                <a:gd name="T36" fmla="*/ 2147483647 w 144"/>
                <a:gd name="T37" fmla="*/ 2147483647 h 198"/>
                <a:gd name="T38" fmla="*/ 2147483647 w 144"/>
                <a:gd name="T39" fmla="*/ 2147483647 h 198"/>
                <a:gd name="T40" fmla="*/ 2147483647 w 144"/>
                <a:gd name="T41" fmla="*/ 2147483647 h 198"/>
                <a:gd name="T42" fmla="*/ 2147483647 w 144"/>
                <a:gd name="T43" fmla="*/ 2147483647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  <a:lnTo>
                    <a:pt x="144" y="17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744ED83-BD29-C14B-826C-D1577526B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342" y="2472411"/>
              <a:ext cx="213531" cy="303318"/>
            </a:xfrm>
            <a:custGeom>
              <a:avLst/>
              <a:gdLst>
                <a:gd name="T0" fmla="*/ 2147483647 w 144"/>
                <a:gd name="T1" fmla="*/ 2147483647 h 198"/>
                <a:gd name="T2" fmla="*/ 2147483647 w 144"/>
                <a:gd name="T3" fmla="*/ 2147483647 h 198"/>
                <a:gd name="T4" fmla="*/ 2147483647 w 144"/>
                <a:gd name="T5" fmla="*/ 2147483647 h 198"/>
                <a:gd name="T6" fmla="*/ 2147483647 w 144"/>
                <a:gd name="T7" fmla="*/ 2147483647 h 198"/>
                <a:gd name="T8" fmla="*/ 2147483647 w 144"/>
                <a:gd name="T9" fmla="*/ 2147483647 h 198"/>
                <a:gd name="T10" fmla="*/ 2147483647 w 144"/>
                <a:gd name="T11" fmla="*/ 2147483647 h 198"/>
                <a:gd name="T12" fmla="*/ 2147483647 w 144"/>
                <a:gd name="T13" fmla="*/ 2147483647 h 198"/>
                <a:gd name="T14" fmla="*/ 2147483647 w 144"/>
                <a:gd name="T15" fmla="*/ 2147483647 h 198"/>
                <a:gd name="T16" fmla="*/ 2147483647 w 144"/>
                <a:gd name="T17" fmla="*/ 0 h 198"/>
                <a:gd name="T18" fmla="*/ 2147483647 w 144"/>
                <a:gd name="T19" fmla="*/ 0 h 198"/>
                <a:gd name="T20" fmla="*/ 2147483647 w 144"/>
                <a:gd name="T21" fmla="*/ 2147483647 h 198"/>
                <a:gd name="T22" fmla="*/ 2147483647 w 144"/>
                <a:gd name="T23" fmla="*/ 2147483647 h 198"/>
                <a:gd name="T24" fmla="*/ 2147483647 w 144"/>
                <a:gd name="T25" fmla="*/ 2147483647 h 198"/>
                <a:gd name="T26" fmla="*/ 2147483647 w 144"/>
                <a:gd name="T27" fmla="*/ 2147483647 h 198"/>
                <a:gd name="T28" fmla="*/ 2147483647 w 144"/>
                <a:gd name="T29" fmla="*/ 2147483647 h 198"/>
                <a:gd name="T30" fmla="*/ 2147483647 w 144"/>
                <a:gd name="T31" fmla="*/ 2147483647 h 198"/>
                <a:gd name="T32" fmla="*/ 0 w 144"/>
                <a:gd name="T33" fmla="*/ 2147483647 h 198"/>
                <a:gd name="T34" fmla="*/ 2147483647 w 144"/>
                <a:gd name="T35" fmla="*/ 2147483647 h 198"/>
                <a:gd name="T36" fmla="*/ 2147483647 w 144"/>
                <a:gd name="T37" fmla="*/ 2147483647 h 198"/>
                <a:gd name="T38" fmla="*/ 2147483647 w 144"/>
                <a:gd name="T39" fmla="*/ 2147483647 h 198"/>
                <a:gd name="T40" fmla="*/ 2147483647 w 144"/>
                <a:gd name="T41" fmla="*/ 2147483647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9F382FE5-5A83-8541-88D6-F3783EA8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096" y="2461246"/>
              <a:ext cx="72384" cy="184224"/>
            </a:xfrm>
            <a:custGeom>
              <a:avLst/>
              <a:gdLst>
                <a:gd name="T0" fmla="*/ 2147483647 w 48"/>
                <a:gd name="T1" fmla="*/ 2147483647 h 120"/>
                <a:gd name="T2" fmla="*/ 2147483647 w 48"/>
                <a:gd name="T3" fmla="*/ 2147483647 h 120"/>
                <a:gd name="T4" fmla="*/ 2147483647 w 48"/>
                <a:gd name="T5" fmla="*/ 2147483647 h 120"/>
                <a:gd name="T6" fmla="*/ 2147483647 w 48"/>
                <a:gd name="T7" fmla="*/ 2147483647 h 120"/>
                <a:gd name="T8" fmla="*/ 2147483647 w 48"/>
                <a:gd name="T9" fmla="*/ 0 h 120"/>
                <a:gd name="T10" fmla="*/ 2147483647 w 48"/>
                <a:gd name="T11" fmla="*/ 2147483647 h 120"/>
                <a:gd name="T12" fmla="*/ 2147483647 w 48"/>
                <a:gd name="T13" fmla="*/ 2147483647 h 120"/>
                <a:gd name="T14" fmla="*/ 0 w 48"/>
                <a:gd name="T15" fmla="*/ 2147483647 h 120"/>
                <a:gd name="T16" fmla="*/ 0 w 48"/>
                <a:gd name="T17" fmla="*/ 2147483647 h 120"/>
                <a:gd name="T18" fmla="*/ 2147483647 w 48"/>
                <a:gd name="T19" fmla="*/ 2147483647 h 120"/>
                <a:gd name="T20" fmla="*/ 2147483647 w 48"/>
                <a:gd name="T21" fmla="*/ 2147483647 h 120"/>
                <a:gd name="T22" fmla="*/ 2147483647 w 48"/>
                <a:gd name="T23" fmla="*/ 2147483647 h 120"/>
                <a:gd name="T24" fmla="*/ 2147483647 w 48"/>
                <a:gd name="T25" fmla="*/ 2147483647 h 120"/>
                <a:gd name="T26" fmla="*/ 2147483647 w 48"/>
                <a:gd name="T27" fmla="*/ 2147483647 h 120"/>
                <a:gd name="T28" fmla="*/ 2147483647 w 48"/>
                <a:gd name="T29" fmla="*/ 2147483647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120">
                  <a:moveTo>
                    <a:pt x="48" y="48"/>
                  </a:moveTo>
                  <a:lnTo>
                    <a:pt x="48" y="24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48"/>
                  </a:lnTo>
                  <a:lnTo>
                    <a:pt x="6" y="90"/>
                  </a:lnTo>
                  <a:lnTo>
                    <a:pt x="24" y="120"/>
                  </a:lnTo>
                  <a:lnTo>
                    <a:pt x="36" y="120"/>
                  </a:lnTo>
                  <a:lnTo>
                    <a:pt x="36" y="90"/>
                  </a:lnTo>
                  <a:lnTo>
                    <a:pt x="48" y="48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0007F38-DE56-9842-87FA-BC9EC65DA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53" y="2509628"/>
              <a:ext cx="63335" cy="145146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0 h 96"/>
                <a:gd name="T4" fmla="*/ 2147483647 w 42"/>
                <a:gd name="T5" fmla="*/ 2147483647 h 96"/>
                <a:gd name="T6" fmla="*/ 0 w 42"/>
                <a:gd name="T7" fmla="*/ 2147483647 h 96"/>
                <a:gd name="T8" fmla="*/ 0 w 42"/>
                <a:gd name="T9" fmla="*/ 2147483647 h 96"/>
                <a:gd name="T10" fmla="*/ 0 w 42"/>
                <a:gd name="T11" fmla="*/ 2147483647 h 96"/>
                <a:gd name="T12" fmla="*/ 2147483647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96">
                  <a:moveTo>
                    <a:pt x="18" y="18"/>
                  </a:moveTo>
                  <a:lnTo>
                    <a:pt x="1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42"/>
                  </a:lnTo>
                  <a:lnTo>
                    <a:pt x="18" y="96"/>
                  </a:lnTo>
                  <a:lnTo>
                    <a:pt x="42" y="90"/>
                  </a:lnTo>
                  <a:lnTo>
                    <a:pt x="24" y="60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518D055-C7DA-2E47-A442-F2FDF4A6E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917" y="3324679"/>
              <a:ext cx="365537" cy="381474"/>
            </a:xfrm>
            <a:custGeom>
              <a:avLst/>
              <a:gdLst>
                <a:gd name="T0" fmla="*/ 2147483647 w 246"/>
                <a:gd name="T1" fmla="*/ 2147483647 h 252"/>
                <a:gd name="T2" fmla="*/ 2147483647 w 246"/>
                <a:gd name="T3" fmla="*/ 2147483647 h 252"/>
                <a:gd name="T4" fmla="*/ 2147483647 w 246"/>
                <a:gd name="T5" fmla="*/ 2147483647 h 252"/>
                <a:gd name="T6" fmla="*/ 2147483647 w 246"/>
                <a:gd name="T7" fmla="*/ 2147483647 h 252"/>
                <a:gd name="T8" fmla="*/ 2147483647 w 246"/>
                <a:gd name="T9" fmla="*/ 2147483647 h 252"/>
                <a:gd name="T10" fmla="*/ 2147483647 w 246"/>
                <a:gd name="T11" fmla="*/ 2147483647 h 252"/>
                <a:gd name="T12" fmla="*/ 2147483647 w 246"/>
                <a:gd name="T13" fmla="*/ 2147483647 h 252"/>
                <a:gd name="T14" fmla="*/ 2147483647 w 246"/>
                <a:gd name="T15" fmla="*/ 2147483647 h 252"/>
                <a:gd name="T16" fmla="*/ 2147483647 w 246"/>
                <a:gd name="T17" fmla="*/ 2147483647 h 252"/>
                <a:gd name="T18" fmla="*/ 2147483647 w 246"/>
                <a:gd name="T19" fmla="*/ 2147483647 h 252"/>
                <a:gd name="T20" fmla="*/ 2147483647 w 246"/>
                <a:gd name="T21" fmla="*/ 2147483647 h 252"/>
                <a:gd name="T22" fmla="*/ 2147483647 w 246"/>
                <a:gd name="T23" fmla="*/ 2147483647 h 252"/>
                <a:gd name="T24" fmla="*/ 2147483647 w 246"/>
                <a:gd name="T25" fmla="*/ 2147483647 h 252"/>
                <a:gd name="T26" fmla="*/ 2147483647 w 246"/>
                <a:gd name="T27" fmla="*/ 2147483647 h 252"/>
                <a:gd name="T28" fmla="*/ 2147483647 w 246"/>
                <a:gd name="T29" fmla="*/ 2147483647 h 252"/>
                <a:gd name="T30" fmla="*/ 2147483647 w 246"/>
                <a:gd name="T31" fmla="*/ 2147483647 h 252"/>
                <a:gd name="T32" fmla="*/ 2147483647 w 246"/>
                <a:gd name="T33" fmla="*/ 2147483647 h 252"/>
                <a:gd name="T34" fmla="*/ 2147483647 w 246"/>
                <a:gd name="T35" fmla="*/ 2147483647 h 252"/>
                <a:gd name="T36" fmla="*/ 2147483647 w 246"/>
                <a:gd name="T37" fmla="*/ 2147483647 h 252"/>
                <a:gd name="T38" fmla="*/ 2147483647 w 246"/>
                <a:gd name="T39" fmla="*/ 0 h 252"/>
                <a:gd name="T40" fmla="*/ 2147483647 w 246"/>
                <a:gd name="T41" fmla="*/ 2147483647 h 252"/>
                <a:gd name="T42" fmla="*/ 0 w 246"/>
                <a:gd name="T43" fmla="*/ 2147483647 h 252"/>
                <a:gd name="T44" fmla="*/ 2147483647 w 246"/>
                <a:gd name="T45" fmla="*/ 2147483647 h 252"/>
                <a:gd name="T46" fmla="*/ 2147483647 w 246"/>
                <a:gd name="T47" fmla="*/ 2147483647 h 252"/>
                <a:gd name="T48" fmla="*/ 2147483647 w 246"/>
                <a:gd name="T49" fmla="*/ 2147483647 h 252"/>
                <a:gd name="T50" fmla="*/ 2147483647 w 246"/>
                <a:gd name="T51" fmla="*/ 2147483647 h 252"/>
                <a:gd name="T52" fmla="*/ 2147483647 w 246"/>
                <a:gd name="T53" fmla="*/ 2147483647 h 252"/>
                <a:gd name="T54" fmla="*/ 2147483647 w 246"/>
                <a:gd name="T55" fmla="*/ 2147483647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52">
                  <a:moveTo>
                    <a:pt x="126" y="252"/>
                  </a:moveTo>
                  <a:lnTo>
                    <a:pt x="144" y="246"/>
                  </a:lnTo>
                  <a:lnTo>
                    <a:pt x="156" y="162"/>
                  </a:lnTo>
                  <a:lnTo>
                    <a:pt x="156" y="108"/>
                  </a:lnTo>
                  <a:lnTo>
                    <a:pt x="168" y="102"/>
                  </a:lnTo>
                  <a:lnTo>
                    <a:pt x="174" y="36"/>
                  </a:lnTo>
                  <a:lnTo>
                    <a:pt x="222" y="24"/>
                  </a:lnTo>
                  <a:lnTo>
                    <a:pt x="240" y="18"/>
                  </a:lnTo>
                  <a:lnTo>
                    <a:pt x="246" y="18"/>
                  </a:lnTo>
                  <a:lnTo>
                    <a:pt x="234" y="12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10" y="12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14" y="12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42"/>
                  </a:lnTo>
                  <a:lnTo>
                    <a:pt x="42" y="126"/>
                  </a:lnTo>
                  <a:lnTo>
                    <a:pt x="48" y="144"/>
                  </a:lnTo>
                  <a:lnTo>
                    <a:pt x="60" y="222"/>
                  </a:lnTo>
                  <a:lnTo>
                    <a:pt x="90" y="252"/>
                  </a:lnTo>
                  <a:lnTo>
                    <a:pt x="96" y="240"/>
                  </a:lnTo>
                  <a:lnTo>
                    <a:pt x="126" y="25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AE527969-39BB-BF41-B916-BFE15139D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096" y="2278883"/>
              <a:ext cx="90479" cy="109791"/>
            </a:xfrm>
            <a:custGeom>
              <a:avLst/>
              <a:gdLst>
                <a:gd name="T0" fmla="*/ 0 w 10"/>
                <a:gd name="T1" fmla="*/ 2147483647 h 12"/>
                <a:gd name="T2" fmla="*/ 2147483647 w 10"/>
                <a:gd name="T3" fmla="*/ 2147483647 h 12"/>
                <a:gd name="T4" fmla="*/ 2147483647 w 10"/>
                <a:gd name="T5" fmla="*/ 2147483647 h 12"/>
                <a:gd name="T6" fmla="*/ 2147483647 w 10"/>
                <a:gd name="T7" fmla="*/ 2147483647 h 12"/>
                <a:gd name="T8" fmla="*/ 2147483647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10" y="8"/>
                    <a:pt x="10" y="8"/>
                  </a:cubicBezTo>
                  <a:cubicBezTo>
                    <a:pt x="10" y="7"/>
                    <a:pt x="10" y="0"/>
                    <a:pt x="10" y="0"/>
                  </a:cubicBezTo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07551340-3CD7-094A-AA13-13189379DC60}"/>
              </a:ext>
            </a:extLst>
          </p:cNvPr>
          <p:cNvSpPr txBox="1"/>
          <p:nvPr/>
        </p:nvSpPr>
        <p:spPr>
          <a:xfrm>
            <a:off x="290544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are </a:t>
            </a:r>
            <a:r>
              <a:rPr lang="en-GB" sz="3200" b="1" dirty="0">
                <a:solidFill>
                  <a:srgbClr val="EF7F2D"/>
                </a:solidFill>
              </a:rPr>
              <a:t>massive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C51047D-E530-044F-81F4-AF59B73141F2}"/>
              </a:ext>
            </a:extLst>
          </p:cNvPr>
          <p:cNvSpPr txBox="1"/>
          <p:nvPr/>
        </p:nvSpPr>
        <p:spPr>
          <a:xfrm>
            <a:off x="3099000" y="5977913"/>
            <a:ext cx="3007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EF7F2D"/>
                </a:solidFill>
              </a:rPr>
              <a:t>162.7 billion $ in 2017</a:t>
            </a:r>
            <a:endParaRPr lang="en-GB" sz="1800" b="1" dirty="0">
              <a:solidFill>
                <a:srgbClr val="EF7F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1471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FEF0F8-EA08-C34D-9FEC-B6D1BBEFF285}"/>
              </a:ext>
            </a:extLst>
          </p:cNvPr>
          <p:cNvGrpSpPr/>
          <p:nvPr/>
        </p:nvGrpSpPr>
        <p:grpSpPr>
          <a:xfrm>
            <a:off x="1864606" y="4655830"/>
            <a:ext cx="4809266" cy="1272540"/>
            <a:chOff x="1780220" y="4655830"/>
            <a:chExt cx="4809266" cy="1272540"/>
          </a:xfrm>
        </p:grpSpPr>
        <p:pic>
          <p:nvPicPr>
            <p:cNvPr id="1026" name="Picture 2" descr="world-health-organization-vector-logo - The Rockefeller Foundation">
              <a:extLst>
                <a:ext uri="{FF2B5EF4-FFF2-40B4-BE49-F238E27FC236}">
                  <a16:creationId xmlns:a16="http://schemas.microsoft.com/office/drawing/2014/main" id="{08E8ADFC-BAB5-A147-810F-1DE6929A9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220" y="4655830"/>
              <a:ext cx="2286000" cy="127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1920x1080-united-nations-logo-9CBFC2E65F-seeklogo.com - ISOCARP">
              <a:extLst>
                <a:ext uri="{FF2B5EF4-FFF2-40B4-BE49-F238E27FC236}">
                  <a16:creationId xmlns:a16="http://schemas.microsoft.com/office/drawing/2014/main" id="{4F863E39-7C34-8348-A793-A1F2CAC98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144" y="4812406"/>
              <a:ext cx="1192342" cy="979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72DD73E-733A-EB49-A062-1C2D5308F106}"/>
              </a:ext>
            </a:extLst>
          </p:cNvPr>
          <p:cNvSpPr txBox="1"/>
          <p:nvPr/>
        </p:nvSpPr>
        <p:spPr>
          <a:xfrm>
            <a:off x="1441452" y="942972"/>
            <a:ext cx="6293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This average annual cost largely exceeds the GDP of 50 out of 54 countries on the African continent in 2017</a:t>
            </a:r>
            <a:endParaRPr lang="en-FR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037A0-25B7-C04A-89D5-28574AF39234}"/>
              </a:ext>
            </a:extLst>
          </p:cNvPr>
          <p:cNvSpPr txBox="1"/>
          <p:nvPr/>
        </p:nvSpPr>
        <p:spPr>
          <a:xfrm>
            <a:off x="1115576" y="3958798"/>
            <a:ext cx="6945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and is &gt;20 times higher than the total funds available for the World Health Organization and the United Nations combined</a:t>
            </a:r>
            <a:endParaRPr lang="en-FR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A1BB5-D777-2047-BC2F-537B12C0BFFB}"/>
              </a:ext>
            </a:extLst>
          </p:cNvPr>
          <p:cNvSpPr txBox="1"/>
          <p:nvPr/>
        </p:nvSpPr>
        <p:spPr>
          <a:xfrm>
            <a:off x="3099000" y="5977913"/>
            <a:ext cx="3007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EF7F2D"/>
                </a:solidFill>
              </a:rPr>
              <a:t>162.7 billion $ in 2017</a:t>
            </a:r>
            <a:endParaRPr lang="en-GB" sz="1800" b="1" dirty="0">
              <a:solidFill>
                <a:srgbClr val="EF7F2D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0594BE-11EE-E44B-B71C-8775B1282711}"/>
              </a:ext>
            </a:extLst>
          </p:cNvPr>
          <p:cNvGrpSpPr/>
          <p:nvPr/>
        </p:nvGrpSpPr>
        <p:grpSpPr>
          <a:xfrm>
            <a:off x="3595076" y="1675969"/>
            <a:ext cx="1263093" cy="2225573"/>
            <a:chOff x="3865420" y="1675969"/>
            <a:chExt cx="1263093" cy="2225573"/>
          </a:xfrm>
          <a:solidFill>
            <a:schemeClr val="bg1">
              <a:lumMod val="75000"/>
            </a:schemeClr>
          </a:solidFill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E823AD1-DFD3-CC40-91F3-EFD407A68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6406" y="1867637"/>
              <a:ext cx="322107" cy="320066"/>
            </a:xfrm>
            <a:custGeom>
              <a:avLst/>
              <a:gdLst>
                <a:gd name="T0" fmla="*/ 0 w 36"/>
                <a:gd name="T1" fmla="*/ 2147483647 h 35"/>
                <a:gd name="T2" fmla="*/ 2147483647 w 36"/>
                <a:gd name="T3" fmla="*/ 2147483647 h 35"/>
                <a:gd name="T4" fmla="*/ 2147483647 w 36"/>
                <a:gd name="T5" fmla="*/ 2147483647 h 35"/>
                <a:gd name="T6" fmla="*/ 2147483647 w 36"/>
                <a:gd name="T7" fmla="*/ 2147483647 h 35"/>
                <a:gd name="T8" fmla="*/ 2147483647 w 36"/>
                <a:gd name="T9" fmla="*/ 2147483647 h 35"/>
                <a:gd name="T10" fmla="*/ 2147483647 w 36"/>
                <a:gd name="T11" fmla="*/ 2147483647 h 35"/>
                <a:gd name="T12" fmla="*/ 2147483647 w 36"/>
                <a:gd name="T13" fmla="*/ 2147483647 h 35"/>
                <a:gd name="T14" fmla="*/ 2147483647 w 36"/>
                <a:gd name="T15" fmla="*/ 2147483647 h 35"/>
                <a:gd name="T16" fmla="*/ 2147483647 w 36"/>
                <a:gd name="T17" fmla="*/ 2147483647 h 35"/>
                <a:gd name="T18" fmla="*/ 2147483647 w 36"/>
                <a:gd name="T19" fmla="*/ 2147483647 h 35"/>
                <a:gd name="T20" fmla="*/ 2147483647 w 36"/>
                <a:gd name="T21" fmla="*/ 2147483647 h 35"/>
                <a:gd name="T22" fmla="*/ 2147483647 w 36"/>
                <a:gd name="T23" fmla="*/ 2147483647 h 35"/>
                <a:gd name="T24" fmla="*/ 2147483647 w 36"/>
                <a:gd name="T25" fmla="*/ 2147483647 h 35"/>
                <a:gd name="T26" fmla="*/ 2147483647 w 36"/>
                <a:gd name="T27" fmla="*/ 2147483647 h 35"/>
                <a:gd name="T28" fmla="*/ 2147483647 w 36"/>
                <a:gd name="T29" fmla="*/ 2147483647 h 35"/>
                <a:gd name="T30" fmla="*/ 2147483647 w 36"/>
                <a:gd name="T31" fmla="*/ 2147483647 h 35"/>
                <a:gd name="T32" fmla="*/ 2147483647 w 36"/>
                <a:gd name="T33" fmla="*/ 2147483647 h 35"/>
                <a:gd name="T34" fmla="*/ 2147483647 w 36"/>
                <a:gd name="T35" fmla="*/ 2147483647 h 35"/>
                <a:gd name="T36" fmla="*/ 2147483647 w 36"/>
                <a:gd name="T37" fmla="*/ 2147483647 h 35"/>
                <a:gd name="T38" fmla="*/ 2147483647 w 36"/>
                <a:gd name="T39" fmla="*/ 2147483647 h 35"/>
                <a:gd name="T40" fmla="*/ 2147483647 w 36"/>
                <a:gd name="T41" fmla="*/ 0 h 35"/>
                <a:gd name="T42" fmla="*/ 2147483647 w 36"/>
                <a:gd name="T43" fmla="*/ 0 h 35"/>
                <a:gd name="T44" fmla="*/ 2147483647 w 36"/>
                <a:gd name="T45" fmla="*/ 2147483647 h 35"/>
                <a:gd name="T46" fmla="*/ 0 w 36"/>
                <a:gd name="T47" fmla="*/ 2147483647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6" h="35">
                  <a:moveTo>
                    <a:pt x="0" y="5"/>
                  </a:moveTo>
                  <a:cubicBezTo>
                    <a:pt x="0" y="5"/>
                    <a:pt x="1" y="7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0"/>
                    <a:pt x="1" y="35"/>
                    <a:pt x="2" y="35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7" y="35"/>
                    <a:pt x="29" y="35"/>
                    <a:pt x="29" y="35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B5DDDE3-436D-BA49-A4EB-2B589AA8E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420" y="1675969"/>
              <a:ext cx="584497" cy="591749"/>
            </a:xfrm>
            <a:custGeom>
              <a:avLst/>
              <a:gdLst>
                <a:gd name="T0" fmla="*/ 2147483647 w 390"/>
                <a:gd name="T1" fmla="*/ 2147483647 h 390"/>
                <a:gd name="T2" fmla="*/ 2147483647 w 390"/>
                <a:gd name="T3" fmla="*/ 2147483647 h 390"/>
                <a:gd name="T4" fmla="*/ 2147483647 w 390"/>
                <a:gd name="T5" fmla="*/ 2147483647 h 390"/>
                <a:gd name="T6" fmla="*/ 2147483647 w 390"/>
                <a:gd name="T7" fmla="*/ 2147483647 h 390"/>
                <a:gd name="T8" fmla="*/ 2147483647 w 390"/>
                <a:gd name="T9" fmla="*/ 2147483647 h 390"/>
                <a:gd name="T10" fmla="*/ 2147483647 w 390"/>
                <a:gd name="T11" fmla="*/ 2147483647 h 390"/>
                <a:gd name="T12" fmla="*/ 2147483647 w 390"/>
                <a:gd name="T13" fmla="*/ 2147483647 h 390"/>
                <a:gd name="T14" fmla="*/ 2147483647 w 390"/>
                <a:gd name="T15" fmla="*/ 2147483647 h 390"/>
                <a:gd name="T16" fmla="*/ 2147483647 w 390"/>
                <a:gd name="T17" fmla="*/ 2147483647 h 390"/>
                <a:gd name="T18" fmla="*/ 2147483647 w 390"/>
                <a:gd name="T19" fmla="*/ 2147483647 h 390"/>
                <a:gd name="T20" fmla="*/ 2147483647 w 390"/>
                <a:gd name="T21" fmla="*/ 2147483647 h 390"/>
                <a:gd name="T22" fmla="*/ 2147483647 w 390"/>
                <a:gd name="T23" fmla="*/ 2147483647 h 390"/>
                <a:gd name="T24" fmla="*/ 2147483647 w 390"/>
                <a:gd name="T25" fmla="*/ 2147483647 h 390"/>
                <a:gd name="T26" fmla="*/ 2147483647 w 390"/>
                <a:gd name="T27" fmla="*/ 2147483647 h 390"/>
                <a:gd name="T28" fmla="*/ 2147483647 w 390"/>
                <a:gd name="T29" fmla="*/ 2147483647 h 390"/>
                <a:gd name="T30" fmla="*/ 2147483647 w 390"/>
                <a:gd name="T31" fmla="*/ 2147483647 h 390"/>
                <a:gd name="T32" fmla="*/ 2147483647 w 390"/>
                <a:gd name="T33" fmla="*/ 2147483647 h 390"/>
                <a:gd name="T34" fmla="*/ 2147483647 w 390"/>
                <a:gd name="T35" fmla="*/ 2147483647 h 390"/>
                <a:gd name="T36" fmla="*/ 2147483647 w 390"/>
                <a:gd name="T37" fmla="*/ 2147483647 h 390"/>
                <a:gd name="T38" fmla="*/ 2147483647 w 390"/>
                <a:gd name="T39" fmla="*/ 2147483647 h 390"/>
                <a:gd name="T40" fmla="*/ 2147483647 w 390"/>
                <a:gd name="T41" fmla="*/ 2147483647 h 390"/>
                <a:gd name="T42" fmla="*/ 2147483647 w 390"/>
                <a:gd name="T43" fmla="*/ 2147483647 h 390"/>
                <a:gd name="T44" fmla="*/ 2147483647 w 390"/>
                <a:gd name="T45" fmla="*/ 2147483647 h 390"/>
                <a:gd name="T46" fmla="*/ 2147483647 w 390"/>
                <a:gd name="T47" fmla="*/ 2147483647 h 390"/>
                <a:gd name="T48" fmla="*/ 2147483647 w 390"/>
                <a:gd name="T49" fmla="*/ 0 h 390"/>
                <a:gd name="T50" fmla="*/ 2147483647 w 390"/>
                <a:gd name="T51" fmla="*/ 2147483647 h 390"/>
                <a:gd name="T52" fmla="*/ 2147483647 w 390"/>
                <a:gd name="T53" fmla="*/ 2147483647 h 390"/>
                <a:gd name="T54" fmla="*/ 2147483647 w 390"/>
                <a:gd name="T55" fmla="*/ 2147483647 h 390"/>
                <a:gd name="T56" fmla="*/ 2147483647 w 390"/>
                <a:gd name="T57" fmla="*/ 2147483647 h 390"/>
                <a:gd name="T58" fmla="*/ 2147483647 w 390"/>
                <a:gd name="T59" fmla="*/ 2147483647 h 390"/>
                <a:gd name="T60" fmla="*/ 2147483647 w 390"/>
                <a:gd name="T61" fmla="*/ 2147483647 h 390"/>
                <a:gd name="T62" fmla="*/ 2147483647 w 390"/>
                <a:gd name="T63" fmla="*/ 2147483647 h 390"/>
                <a:gd name="T64" fmla="*/ 2147483647 w 390"/>
                <a:gd name="T65" fmla="*/ 2147483647 h 390"/>
                <a:gd name="T66" fmla="*/ 2147483647 w 390"/>
                <a:gd name="T67" fmla="*/ 2147483647 h 390"/>
                <a:gd name="T68" fmla="*/ 2147483647 w 390"/>
                <a:gd name="T69" fmla="*/ 2147483647 h 390"/>
                <a:gd name="T70" fmla="*/ 2147483647 w 390"/>
                <a:gd name="T71" fmla="*/ 2147483647 h 390"/>
                <a:gd name="T72" fmla="*/ 2147483647 w 390"/>
                <a:gd name="T73" fmla="*/ 2147483647 h 390"/>
                <a:gd name="T74" fmla="*/ 2147483647 w 390"/>
                <a:gd name="T75" fmla="*/ 2147483647 h 390"/>
                <a:gd name="T76" fmla="*/ 2147483647 w 390"/>
                <a:gd name="T77" fmla="*/ 2147483647 h 390"/>
                <a:gd name="T78" fmla="*/ 0 w 390"/>
                <a:gd name="T79" fmla="*/ 2147483647 h 390"/>
                <a:gd name="T80" fmla="*/ 2147483647 w 390"/>
                <a:gd name="T81" fmla="*/ 2147483647 h 390"/>
                <a:gd name="T82" fmla="*/ 2147483647 w 390"/>
                <a:gd name="T83" fmla="*/ 2147483647 h 390"/>
                <a:gd name="T84" fmla="*/ 2147483647 w 390"/>
                <a:gd name="T85" fmla="*/ 2147483647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35173EA-6CAB-E242-BA0B-0AADB090B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3827" y="3486574"/>
              <a:ext cx="454206" cy="414968"/>
            </a:xfrm>
            <a:custGeom>
              <a:avLst/>
              <a:gdLst>
                <a:gd name="T0" fmla="*/ 2147483647 w 51"/>
                <a:gd name="T1" fmla="*/ 2147483647 h 45"/>
                <a:gd name="T2" fmla="*/ 2147483647 w 51"/>
                <a:gd name="T3" fmla="*/ 2147483647 h 45"/>
                <a:gd name="T4" fmla="*/ 2147483647 w 51"/>
                <a:gd name="T5" fmla="*/ 2147483647 h 45"/>
                <a:gd name="T6" fmla="*/ 2147483647 w 51"/>
                <a:gd name="T7" fmla="*/ 2147483647 h 45"/>
                <a:gd name="T8" fmla="*/ 2147483647 w 51"/>
                <a:gd name="T9" fmla="*/ 0 h 45"/>
                <a:gd name="T10" fmla="*/ 2147483647 w 51"/>
                <a:gd name="T11" fmla="*/ 2147483647 h 45"/>
                <a:gd name="T12" fmla="*/ 2147483647 w 51"/>
                <a:gd name="T13" fmla="*/ 2147483647 h 45"/>
                <a:gd name="T14" fmla="*/ 2147483647 w 51"/>
                <a:gd name="T15" fmla="*/ 2147483647 h 45"/>
                <a:gd name="T16" fmla="*/ 2147483647 w 51"/>
                <a:gd name="T17" fmla="*/ 2147483647 h 45"/>
                <a:gd name="T18" fmla="*/ 2147483647 w 51"/>
                <a:gd name="T19" fmla="*/ 2147483647 h 45"/>
                <a:gd name="T20" fmla="*/ 2147483647 w 51"/>
                <a:gd name="T21" fmla="*/ 2147483647 h 45"/>
                <a:gd name="T22" fmla="*/ 2147483647 w 51"/>
                <a:gd name="T23" fmla="*/ 2147483647 h 45"/>
                <a:gd name="T24" fmla="*/ 2147483647 w 51"/>
                <a:gd name="T25" fmla="*/ 2147483647 h 45"/>
                <a:gd name="T26" fmla="*/ 2147483647 w 51"/>
                <a:gd name="T27" fmla="*/ 2147483647 h 45"/>
                <a:gd name="T28" fmla="*/ 2147483647 w 51"/>
                <a:gd name="T29" fmla="*/ 2147483647 h 45"/>
                <a:gd name="T30" fmla="*/ 2147483647 w 51"/>
                <a:gd name="T31" fmla="*/ 2147483647 h 45"/>
                <a:gd name="T32" fmla="*/ 2147483647 w 51"/>
                <a:gd name="T33" fmla="*/ 2147483647 h 45"/>
                <a:gd name="T34" fmla="*/ 0 w 51"/>
                <a:gd name="T35" fmla="*/ 2147483647 h 45"/>
                <a:gd name="T36" fmla="*/ 2147483647 w 51"/>
                <a:gd name="T37" fmla="*/ 2147483647 h 45"/>
                <a:gd name="T38" fmla="*/ 2147483647 w 51"/>
                <a:gd name="T39" fmla="*/ 2147483647 h 45"/>
                <a:gd name="T40" fmla="*/ 2147483647 w 51"/>
                <a:gd name="T41" fmla="*/ 2147483647 h 45"/>
                <a:gd name="T42" fmla="*/ 2147483647 w 51"/>
                <a:gd name="T43" fmla="*/ 2147483647 h 45"/>
                <a:gd name="T44" fmla="*/ 2147483647 w 51"/>
                <a:gd name="T45" fmla="*/ 2147483647 h 45"/>
                <a:gd name="T46" fmla="*/ 2147483647 w 51"/>
                <a:gd name="T47" fmla="*/ 2147483647 h 45"/>
                <a:gd name="T48" fmla="*/ 2147483647 w 51"/>
                <a:gd name="T49" fmla="*/ 2147483647 h 45"/>
                <a:gd name="T50" fmla="*/ 2147483647 w 51"/>
                <a:gd name="T51" fmla="*/ 2147483647 h 45"/>
                <a:gd name="T52" fmla="*/ 2147483647 w 51"/>
                <a:gd name="T53" fmla="*/ 2147483647 h 45"/>
                <a:gd name="T54" fmla="*/ 2147483647 w 51"/>
                <a:gd name="T55" fmla="*/ 2147483647 h 45"/>
                <a:gd name="T56" fmla="*/ 2147483647 w 51"/>
                <a:gd name="T57" fmla="*/ 2147483647 h 45"/>
                <a:gd name="T58" fmla="*/ 2147483647 w 51"/>
                <a:gd name="T59" fmla="*/ 2147483647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45">
                  <a:moveTo>
                    <a:pt x="48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50" y="19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9" y="16"/>
                    <a:pt x="49" y="16"/>
                    <a:pt x="49" y="16"/>
                  </a:cubicBezTo>
                  <a:lnTo>
                    <a:pt x="48" y="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CF918B4-BAA4-0443-B302-A48D71ACE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194" y="2397977"/>
              <a:ext cx="338393" cy="312622"/>
            </a:xfrm>
            <a:custGeom>
              <a:avLst/>
              <a:gdLst>
                <a:gd name="T0" fmla="*/ 2147483647 w 228"/>
                <a:gd name="T1" fmla="*/ 2147483647 h 205"/>
                <a:gd name="T2" fmla="*/ 2147483647 w 228"/>
                <a:gd name="T3" fmla="*/ 2147483647 h 205"/>
                <a:gd name="T4" fmla="*/ 2147483647 w 228"/>
                <a:gd name="T5" fmla="*/ 2147483647 h 205"/>
                <a:gd name="T6" fmla="*/ 2147483647 w 228"/>
                <a:gd name="T7" fmla="*/ 2147483647 h 205"/>
                <a:gd name="T8" fmla="*/ 2147483647 w 228"/>
                <a:gd name="T9" fmla="*/ 2147483647 h 205"/>
                <a:gd name="T10" fmla="*/ 2147483647 w 228"/>
                <a:gd name="T11" fmla="*/ 2147483647 h 205"/>
                <a:gd name="T12" fmla="*/ 2147483647 w 228"/>
                <a:gd name="T13" fmla="*/ 2147483647 h 205"/>
                <a:gd name="T14" fmla="*/ 2147483647 w 228"/>
                <a:gd name="T15" fmla="*/ 2147483647 h 205"/>
                <a:gd name="T16" fmla="*/ 2147483647 w 228"/>
                <a:gd name="T17" fmla="*/ 2147483647 h 205"/>
                <a:gd name="T18" fmla="*/ 2147483647 w 228"/>
                <a:gd name="T19" fmla="*/ 0 h 205"/>
                <a:gd name="T20" fmla="*/ 2147483647 w 228"/>
                <a:gd name="T21" fmla="*/ 2147483647 h 205"/>
                <a:gd name="T22" fmla="*/ 2147483647 w 228"/>
                <a:gd name="T23" fmla="*/ 2147483647 h 205"/>
                <a:gd name="T24" fmla="*/ 2147483647 w 228"/>
                <a:gd name="T25" fmla="*/ 2147483647 h 205"/>
                <a:gd name="T26" fmla="*/ 2147483647 w 228"/>
                <a:gd name="T27" fmla="*/ 2147483647 h 205"/>
                <a:gd name="T28" fmla="*/ 2147483647 w 228"/>
                <a:gd name="T29" fmla="*/ 2147483647 h 205"/>
                <a:gd name="T30" fmla="*/ 2147483647 w 228"/>
                <a:gd name="T31" fmla="*/ 2147483647 h 205"/>
                <a:gd name="T32" fmla="*/ 2147483647 w 228"/>
                <a:gd name="T33" fmla="*/ 2147483647 h 205"/>
                <a:gd name="T34" fmla="*/ 2147483647 w 228"/>
                <a:gd name="T35" fmla="*/ 2147483647 h 205"/>
                <a:gd name="T36" fmla="*/ 2147483647 w 228"/>
                <a:gd name="T37" fmla="*/ 2147483647 h 205"/>
                <a:gd name="T38" fmla="*/ 0 w 228"/>
                <a:gd name="T39" fmla="*/ 2147483647 h 205"/>
                <a:gd name="T40" fmla="*/ 0 w 228"/>
                <a:gd name="T41" fmla="*/ 2147483647 h 205"/>
                <a:gd name="T42" fmla="*/ 2147483647 w 228"/>
                <a:gd name="T43" fmla="*/ 2147483647 h 205"/>
                <a:gd name="T44" fmla="*/ 2147483647 w 228"/>
                <a:gd name="T45" fmla="*/ 2147483647 h 205"/>
                <a:gd name="T46" fmla="*/ 2147483647 w 228"/>
                <a:gd name="T47" fmla="*/ 2147483647 h 205"/>
                <a:gd name="T48" fmla="*/ 2147483647 w 228"/>
                <a:gd name="T49" fmla="*/ 2147483647 h 205"/>
                <a:gd name="T50" fmla="*/ 2147483647 w 228"/>
                <a:gd name="T51" fmla="*/ 2147483647 h 205"/>
                <a:gd name="T52" fmla="*/ 2147483647 w 228"/>
                <a:gd name="T53" fmla="*/ 2147483647 h 2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28" h="205">
                  <a:moveTo>
                    <a:pt x="120" y="151"/>
                  </a:moveTo>
                  <a:lnTo>
                    <a:pt x="150" y="163"/>
                  </a:lnTo>
                  <a:lnTo>
                    <a:pt x="180" y="121"/>
                  </a:lnTo>
                  <a:lnTo>
                    <a:pt x="198" y="73"/>
                  </a:lnTo>
                  <a:lnTo>
                    <a:pt x="204" y="55"/>
                  </a:lnTo>
                  <a:lnTo>
                    <a:pt x="222" y="49"/>
                  </a:lnTo>
                  <a:lnTo>
                    <a:pt x="228" y="31"/>
                  </a:lnTo>
                  <a:lnTo>
                    <a:pt x="210" y="25"/>
                  </a:lnTo>
                  <a:lnTo>
                    <a:pt x="198" y="7"/>
                  </a:lnTo>
                  <a:lnTo>
                    <a:pt x="204" y="0"/>
                  </a:lnTo>
                  <a:lnTo>
                    <a:pt x="174" y="25"/>
                  </a:lnTo>
                  <a:lnTo>
                    <a:pt x="144" y="31"/>
                  </a:lnTo>
                  <a:lnTo>
                    <a:pt x="108" y="31"/>
                  </a:lnTo>
                  <a:lnTo>
                    <a:pt x="84" y="43"/>
                  </a:lnTo>
                  <a:lnTo>
                    <a:pt x="48" y="31"/>
                  </a:lnTo>
                  <a:lnTo>
                    <a:pt x="24" y="31"/>
                  </a:lnTo>
                  <a:lnTo>
                    <a:pt x="12" y="49"/>
                  </a:lnTo>
                  <a:lnTo>
                    <a:pt x="12" y="67"/>
                  </a:lnTo>
                  <a:lnTo>
                    <a:pt x="12" y="91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24" y="163"/>
                  </a:lnTo>
                  <a:lnTo>
                    <a:pt x="48" y="193"/>
                  </a:lnTo>
                  <a:lnTo>
                    <a:pt x="72" y="199"/>
                  </a:lnTo>
                  <a:lnTo>
                    <a:pt x="96" y="205"/>
                  </a:lnTo>
                  <a:lnTo>
                    <a:pt x="102" y="175"/>
                  </a:lnTo>
                  <a:lnTo>
                    <a:pt x="120" y="15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3303C6A-4418-7247-8033-19874B835B23}"/>
              </a:ext>
            </a:extLst>
          </p:cNvPr>
          <p:cNvGrpSpPr/>
          <p:nvPr/>
        </p:nvGrpSpPr>
        <p:grpSpPr>
          <a:xfrm>
            <a:off x="3356210" y="1675969"/>
            <a:ext cx="1923593" cy="2030184"/>
            <a:chOff x="3626554" y="1675969"/>
            <a:chExt cx="1923593" cy="2030184"/>
          </a:xfrm>
          <a:solidFill>
            <a:schemeClr val="accent2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32B9F9-1AAC-044A-AB3D-C970C956E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4806" y="3183256"/>
              <a:ext cx="190008" cy="405665"/>
            </a:xfrm>
            <a:custGeom>
              <a:avLst/>
              <a:gdLst>
                <a:gd name="T0" fmla="*/ 2147483647 w 126"/>
                <a:gd name="T1" fmla="*/ 2147483647 h 265"/>
                <a:gd name="T2" fmla="*/ 0 w 126"/>
                <a:gd name="T3" fmla="*/ 2147483647 h 265"/>
                <a:gd name="T4" fmla="*/ 2147483647 w 126"/>
                <a:gd name="T5" fmla="*/ 2147483647 h 265"/>
                <a:gd name="T6" fmla="*/ 2147483647 w 126"/>
                <a:gd name="T7" fmla="*/ 2147483647 h 265"/>
                <a:gd name="T8" fmla="*/ 2147483647 w 126"/>
                <a:gd name="T9" fmla="*/ 2147483647 h 265"/>
                <a:gd name="T10" fmla="*/ 2147483647 w 126"/>
                <a:gd name="T11" fmla="*/ 2147483647 h 265"/>
                <a:gd name="T12" fmla="*/ 2147483647 w 126"/>
                <a:gd name="T13" fmla="*/ 2147483647 h 265"/>
                <a:gd name="T14" fmla="*/ 2147483647 w 126"/>
                <a:gd name="T15" fmla="*/ 2147483647 h 265"/>
                <a:gd name="T16" fmla="*/ 2147483647 w 126"/>
                <a:gd name="T17" fmla="*/ 0 h 265"/>
                <a:gd name="T18" fmla="*/ 2147483647 w 126"/>
                <a:gd name="T19" fmla="*/ 2147483647 h 265"/>
                <a:gd name="T20" fmla="*/ 2147483647 w 126"/>
                <a:gd name="T21" fmla="*/ 2147483647 h 265"/>
                <a:gd name="T22" fmla="*/ 2147483647 w 126"/>
                <a:gd name="T23" fmla="*/ 2147483647 h 265"/>
                <a:gd name="T24" fmla="*/ 2147483647 w 126"/>
                <a:gd name="T25" fmla="*/ 2147483647 h 265"/>
                <a:gd name="T26" fmla="*/ 2147483647 w 126"/>
                <a:gd name="T27" fmla="*/ 2147483647 h 265"/>
                <a:gd name="T28" fmla="*/ 2147483647 w 126"/>
                <a:gd name="T29" fmla="*/ 2147483647 h 265"/>
                <a:gd name="T30" fmla="*/ 2147483647 w 126"/>
                <a:gd name="T31" fmla="*/ 2147483647 h 265"/>
                <a:gd name="T32" fmla="*/ 2147483647 w 126"/>
                <a:gd name="T33" fmla="*/ 2147483647 h 2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265">
                  <a:moveTo>
                    <a:pt x="6" y="217"/>
                  </a:moveTo>
                  <a:lnTo>
                    <a:pt x="0" y="193"/>
                  </a:lnTo>
                  <a:lnTo>
                    <a:pt x="12" y="169"/>
                  </a:lnTo>
                  <a:lnTo>
                    <a:pt x="24" y="139"/>
                  </a:lnTo>
                  <a:lnTo>
                    <a:pt x="12" y="91"/>
                  </a:lnTo>
                  <a:lnTo>
                    <a:pt x="30" y="78"/>
                  </a:lnTo>
                  <a:lnTo>
                    <a:pt x="54" y="60"/>
                  </a:lnTo>
                  <a:lnTo>
                    <a:pt x="78" y="24"/>
                  </a:lnTo>
                  <a:lnTo>
                    <a:pt x="108" y="0"/>
                  </a:lnTo>
                  <a:lnTo>
                    <a:pt x="126" y="24"/>
                  </a:lnTo>
                  <a:lnTo>
                    <a:pt x="126" y="66"/>
                  </a:lnTo>
                  <a:lnTo>
                    <a:pt x="126" y="91"/>
                  </a:lnTo>
                  <a:lnTo>
                    <a:pt x="78" y="253"/>
                  </a:lnTo>
                  <a:lnTo>
                    <a:pt x="54" y="259"/>
                  </a:lnTo>
                  <a:lnTo>
                    <a:pt x="30" y="265"/>
                  </a:lnTo>
                  <a:lnTo>
                    <a:pt x="6" y="247"/>
                  </a:lnTo>
                  <a:lnTo>
                    <a:pt x="6" y="21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0A2B15B-E801-BF41-90EC-99F11677D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9033" y="2461246"/>
              <a:ext cx="215341" cy="165616"/>
            </a:xfrm>
            <a:custGeom>
              <a:avLst/>
              <a:gdLst>
                <a:gd name="T0" fmla="*/ 2147483647 w 24"/>
                <a:gd name="T1" fmla="*/ 2147483647 h 18"/>
                <a:gd name="T2" fmla="*/ 2147483647 w 24"/>
                <a:gd name="T3" fmla="*/ 2147483647 h 18"/>
                <a:gd name="T4" fmla="*/ 2147483647 w 24"/>
                <a:gd name="T5" fmla="*/ 2147483647 h 18"/>
                <a:gd name="T6" fmla="*/ 2147483647 w 24"/>
                <a:gd name="T7" fmla="*/ 2147483647 h 18"/>
                <a:gd name="T8" fmla="*/ 2147483647 w 24"/>
                <a:gd name="T9" fmla="*/ 2147483647 h 18"/>
                <a:gd name="T10" fmla="*/ 2147483647 w 24"/>
                <a:gd name="T11" fmla="*/ 2147483647 h 18"/>
                <a:gd name="T12" fmla="*/ 2147483647 w 24"/>
                <a:gd name="T13" fmla="*/ 2147483647 h 18"/>
                <a:gd name="T14" fmla="*/ 2147483647 w 24"/>
                <a:gd name="T15" fmla="*/ 2147483647 h 18"/>
                <a:gd name="T16" fmla="*/ 2147483647 w 24"/>
                <a:gd name="T17" fmla="*/ 2147483647 h 18"/>
                <a:gd name="T18" fmla="*/ 2147483647 w 24"/>
                <a:gd name="T19" fmla="*/ 2147483647 h 18"/>
                <a:gd name="T20" fmla="*/ 2147483647 w 24"/>
                <a:gd name="T21" fmla="*/ 2147483647 h 18"/>
                <a:gd name="T22" fmla="*/ 2147483647 w 24"/>
                <a:gd name="T23" fmla="*/ 2147483647 h 18"/>
                <a:gd name="T24" fmla="*/ 2147483647 w 24"/>
                <a:gd name="T25" fmla="*/ 2147483647 h 18"/>
                <a:gd name="T26" fmla="*/ 2147483647 w 24"/>
                <a:gd name="T27" fmla="*/ 2147483647 h 18"/>
                <a:gd name="T28" fmla="*/ 2147483647 w 24"/>
                <a:gd name="T29" fmla="*/ 2147483647 h 18"/>
                <a:gd name="T30" fmla="*/ 2147483647 w 24"/>
                <a:gd name="T31" fmla="*/ 2147483647 h 18"/>
                <a:gd name="T32" fmla="*/ 2147483647 w 24"/>
                <a:gd name="T33" fmla="*/ 0 h 18"/>
                <a:gd name="T34" fmla="*/ 2147483647 w 24"/>
                <a:gd name="T35" fmla="*/ 0 h 18"/>
                <a:gd name="T36" fmla="*/ 2147483647 w 24"/>
                <a:gd name="T37" fmla="*/ 2147483647 h 18"/>
                <a:gd name="T38" fmla="*/ 2147483647 w 24"/>
                <a:gd name="T39" fmla="*/ 2147483647 h 18"/>
                <a:gd name="T40" fmla="*/ 2147483647 w 24"/>
                <a:gd name="T41" fmla="*/ 2147483647 h 18"/>
                <a:gd name="T42" fmla="*/ 0 w 24"/>
                <a:gd name="T43" fmla="*/ 2147483647 h 18"/>
                <a:gd name="T44" fmla="*/ 2147483647 w 24"/>
                <a:gd name="T45" fmla="*/ 2147483647 h 18"/>
                <a:gd name="T46" fmla="*/ 2147483647 w 24"/>
                <a:gd name="T47" fmla="*/ 2147483647 h 18"/>
                <a:gd name="T48" fmla="*/ 2147483647 w 24"/>
                <a:gd name="T49" fmla="*/ 2147483647 h 18"/>
                <a:gd name="T50" fmla="*/ 2147483647 w 24"/>
                <a:gd name="T51" fmla="*/ 2147483647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8">
                  <a:moveTo>
                    <a:pt x="9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9" y="18"/>
                    <a:pt x="20" y="18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7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1"/>
                    <a:pt x="20" y="1"/>
                  </a:cubicBezTo>
                  <a:cubicBezTo>
                    <a:pt x="20" y="1"/>
                    <a:pt x="16" y="2"/>
                    <a:pt x="16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9" y="1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61E44A5-FA4E-4C40-ADDC-E7C733D0F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6554" y="2342152"/>
              <a:ext cx="168292" cy="130260"/>
            </a:xfrm>
            <a:custGeom>
              <a:avLst/>
              <a:gdLst>
                <a:gd name="T0" fmla="*/ 2147483647 w 114"/>
                <a:gd name="T1" fmla="*/ 2147483647 h 85"/>
                <a:gd name="T2" fmla="*/ 2147483647 w 114"/>
                <a:gd name="T3" fmla="*/ 2147483647 h 85"/>
                <a:gd name="T4" fmla="*/ 2147483647 w 114"/>
                <a:gd name="T5" fmla="*/ 2147483647 h 85"/>
                <a:gd name="T6" fmla="*/ 2147483647 w 114"/>
                <a:gd name="T7" fmla="*/ 2147483647 h 85"/>
                <a:gd name="T8" fmla="*/ 2147483647 w 114"/>
                <a:gd name="T9" fmla="*/ 2147483647 h 85"/>
                <a:gd name="T10" fmla="*/ 2147483647 w 114"/>
                <a:gd name="T11" fmla="*/ 2147483647 h 85"/>
                <a:gd name="T12" fmla="*/ 2147483647 w 114"/>
                <a:gd name="T13" fmla="*/ 2147483647 h 85"/>
                <a:gd name="T14" fmla="*/ 2147483647 w 114"/>
                <a:gd name="T15" fmla="*/ 2147483647 h 85"/>
                <a:gd name="T16" fmla="*/ 2147483647 w 114"/>
                <a:gd name="T17" fmla="*/ 2147483647 h 85"/>
                <a:gd name="T18" fmla="*/ 2147483647 w 114"/>
                <a:gd name="T19" fmla="*/ 2147483647 h 85"/>
                <a:gd name="T20" fmla="*/ 2147483647 w 114"/>
                <a:gd name="T21" fmla="*/ 2147483647 h 85"/>
                <a:gd name="T22" fmla="*/ 2147483647 w 114"/>
                <a:gd name="T23" fmla="*/ 0 h 85"/>
                <a:gd name="T24" fmla="*/ 2147483647 w 114"/>
                <a:gd name="T25" fmla="*/ 2147483647 h 85"/>
                <a:gd name="T26" fmla="*/ 2147483647 w 114"/>
                <a:gd name="T27" fmla="*/ 2147483647 h 85"/>
                <a:gd name="T28" fmla="*/ 0 w 114"/>
                <a:gd name="T29" fmla="*/ 2147483647 h 85"/>
                <a:gd name="T30" fmla="*/ 2147483647 w 114"/>
                <a:gd name="T31" fmla="*/ 2147483647 h 85"/>
                <a:gd name="T32" fmla="*/ 2147483647 w 114"/>
                <a:gd name="T33" fmla="*/ 2147483647 h 85"/>
                <a:gd name="T34" fmla="*/ 2147483647 w 114"/>
                <a:gd name="T35" fmla="*/ 2147483647 h 85"/>
                <a:gd name="T36" fmla="*/ 2147483647 w 114"/>
                <a:gd name="T37" fmla="*/ 2147483647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4" h="85">
                  <a:moveTo>
                    <a:pt x="54" y="79"/>
                  </a:moveTo>
                  <a:lnTo>
                    <a:pt x="66" y="79"/>
                  </a:lnTo>
                  <a:lnTo>
                    <a:pt x="78" y="79"/>
                  </a:lnTo>
                  <a:lnTo>
                    <a:pt x="108" y="85"/>
                  </a:lnTo>
                  <a:lnTo>
                    <a:pt x="114" y="85"/>
                  </a:lnTo>
                  <a:lnTo>
                    <a:pt x="102" y="61"/>
                  </a:lnTo>
                  <a:lnTo>
                    <a:pt x="96" y="43"/>
                  </a:lnTo>
                  <a:lnTo>
                    <a:pt x="96" y="36"/>
                  </a:lnTo>
                  <a:lnTo>
                    <a:pt x="84" y="30"/>
                  </a:lnTo>
                  <a:lnTo>
                    <a:pt x="72" y="18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12" y="6"/>
                  </a:lnTo>
                  <a:lnTo>
                    <a:pt x="0" y="43"/>
                  </a:lnTo>
                  <a:lnTo>
                    <a:pt x="12" y="85"/>
                  </a:lnTo>
                  <a:lnTo>
                    <a:pt x="18" y="85"/>
                  </a:lnTo>
                  <a:lnTo>
                    <a:pt x="24" y="85"/>
                  </a:lnTo>
                  <a:lnTo>
                    <a:pt x="54" y="7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6685A0C-B031-E44B-8FAF-536BD45D5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602" y="2023948"/>
              <a:ext cx="340203" cy="374030"/>
            </a:xfrm>
            <a:custGeom>
              <a:avLst/>
              <a:gdLst>
                <a:gd name="T0" fmla="*/ 2147483647 w 38"/>
                <a:gd name="T1" fmla="*/ 2147483647 h 41"/>
                <a:gd name="T2" fmla="*/ 2147483647 w 38"/>
                <a:gd name="T3" fmla="*/ 2147483647 h 41"/>
                <a:gd name="T4" fmla="*/ 2147483647 w 38"/>
                <a:gd name="T5" fmla="*/ 2147483647 h 41"/>
                <a:gd name="T6" fmla="*/ 2147483647 w 38"/>
                <a:gd name="T7" fmla="*/ 2147483647 h 41"/>
                <a:gd name="T8" fmla="*/ 2147483647 w 38"/>
                <a:gd name="T9" fmla="*/ 2147483647 h 41"/>
                <a:gd name="T10" fmla="*/ 2147483647 w 38"/>
                <a:gd name="T11" fmla="*/ 2147483647 h 41"/>
                <a:gd name="T12" fmla="*/ 2147483647 w 38"/>
                <a:gd name="T13" fmla="*/ 2147483647 h 41"/>
                <a:gd name="T14" fmla="*/ 2147483647 w 38"/>
                <a:gd name="T15" fmla="*/ 2147483647 h 41"/>
                <a:gd name="T16" fmla="*/ 2147483647 w 38"/>
                <a:gd name="T17" fmla="*/ 2147483647 h 41"/>
                <a:gd name="T18" fmla="*/ 2147483647 w 38"/>
                <a:gd name="T19" fmla="*/ 2147483647 h 41"/>
                <a:gd name="T20" fmla="*/ 2147483647 w 38"/>
                <a:gd name="T21" fmla="*/ 2147483647 h 41"/>
                <a:gd name="T22" fmla="*/ 2147483647 w 38"/>
                <a:gd name="T23" fmla="*/ 2147483647 h 41"/>
                <a:gd name="T24" fmla="*/ 2147483647 w 38"/>
                <a:gd name="T25" fmla="*/ 2147483647 h 41"/>
                <a:gd name="T26" fmla="*/ 2147483647 w 38"/>
                <a:gd name="T27" fmla="*/ 0 h 41"/>
                <a:gd name="T28" fmla="*/ 2147483647 w 38"/>
                <a:gd name="T29" fmla="*/ 2147483647 h 41"/>
                <a:gd name="T30" fmla="*/ 2147483647 w 38"/>
                <a:gd name="T31" fmla="*/ 2147483647 h 41"/>
                <a:gd name="T32" fmla="*/ 2147483647 w 38"/>
                <a:gd name="T33" fmla="*/ 2147483647 h 41"/>
                <a:gd name="T34" fmla="*/ 2147483647 w 38"/>
                <a:gd name="T35" fmla="*/ 2147483647 h 41"/>
                <a:gd name="T36" fmla="*/ 2147483647 w 38"/>
                <a:gd name="T37" fmla="*/ 2147483647 h 41"/>
                <a:gd name="T38" fmla="*/ 2147483647 w 38"/>
                <a:gd name="T39" fmla="*/ 2147483647 h 41"/>
                <a:gd name="T40" fmla="*/ 0 w 38"/>
                <a:gd name="T41" fmla="*/ 2147483647 h 41"/>
                <a:gd name="T42" fmla="*/ 2147483647 w 38"/>
                <a:gd name="T43" fmla="*/ 2147483647 h 41"/>
                <a:gd name="T44" fmla="*/ 2147483647 w 38"/>
                <a:gd name="T45" fmla="*/ 2147483647 h 41"/>
                <a:gd name="T46" fmla="*/ 2147483647 w 38"/>
                <a:gd name="T47" fmla="*/ 2147483647 h 41"/>
                <a:gd name="T48" fmla="*/ 2147483647 w 38"/>
                <a:gd name="T49" fmla="*/ 2147483647 h 41"/>
                <a:gd name="T50" fmla="*/ 2147483647 w 38"/>
                <a:gd name="T51" fmla="*/ 2147483647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8" h="41">
                  <a:moveTo>
                    <a:pt x="6" y="35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20"/>
                    <a:pt x="13" y="20"/>
                  </a:cubicBezTo>
                  <a:cubicBezTo>
                    <a:pt x="13" y="20"/>
                    <a:pt x="5" y="19"/>
                    <a:pt x="1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4" y="36"/>
                    <a:pt x="4" y="36"/>
                    <a:pt x="4" y="36"/>
                  </a:cubicBezTo>
                  <a:lnTo>
                    <a:pt x="6" y="3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4389051-0A00-324F-A7CC-2CAAF320C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6677" y="1811812"/>
              <a:ext cx="466874" cy="455907"/>
            </a:xfrm>
            <a:custGeom>
              <a:avLst/>
              <a:gdLst>
                <a:gd name="T0" fmla="*/ 2147483647 w 52"/>
                <a:gd name="T1" fmla="*/ 2147483647 h 50"/>
                <a:gd name="T2" fmla="*/ 2147483647 w 52"/>
                <a:gd name="T3" fmla="*/ 2147483647 h 50"/>
                <a:gd name="T4" fmla="*/ 2147483647 w 52"/>
                <a:gd name="T5" fmla="*/ 2147483647 h 50"/>
                <a:gd name="T6" fmla="*/ 0 w 52"/>
                <a:gd name="T7" fmla="*/ 2147483647 h 50"/>
                <a:gd name="T8" fmla="*/ 0 w 52"/>
                <a:gd name="T9" fmla="*/ 2147483647 h 50"/>
                <a:gd name="T10" fmla="*/ 2147483647 w 52"/>
                <a:gd name="T11" fmla="*/ 2147483647 h 50"/>
                <a:gd name="T12" fmla="*/ 2147483647 w 52"/>
                <a:gd name="T13" fmla="*/ 2147483647 h 50"/>
                <a:gd name="T14" fmla="*/ 2147483647 w 52"/>
                <a:gd name="T15" fmla="*/ 2147483647 h 50"/>
                <a:gd name="T16" fmla="*/ 2147483647 w 52"/>
                <a:gd name="T17" fmla="*/ 2147483647 h 50"/>
                <a:gd name="T18" fmla="*/ 2147483647 w 52"/>
                <a:gd name="T19" fmla="*/ 2147483647 h 50"/>
                <a:gd name="T20" fmla="*/ 2147483647 w 52"/>
                <a:gd name="T21" fmla="*/ 2147483647 h 50"/>
                <a:gd name="T22" fmla="*/ 2147483647 w 52"/>
                <a:gd name="T23" fmla="*/ 2147483647 h 50"/>
                <a:gd name="T24" fmla="*/ 2147483647 w 52"/>
                <a:gd name="T25" fmla="*/ 2147483647 h 50"/>
                <a:gd name="T26" fmla="*/ 2147483647 w 52"/>
                <a:gd name="T27" fmla="*/ 2147483647 h 50"/>
                <a:gd name="T28" fmla="*/ 2147483647 w 52"/>
                <a:gd name="T29" fmla="*/ 2147483647 h 50"/>
                <a:gd name="T30" fmla="*/ 2147483647 w 52"/>
                <a:gd name="T31" fmla="*/ 2147483647 h 50"/>
                <a:gd name="T32" fmla="*/ 2147483647 w 52"/>
                <a:gd name="T33" fmla="*/ 2147483647 h 50"/>
                <a:gd name="T34" fmla="*/ 2147483647 w 52"/>
                <a:gd name="T35" fmla="*/ 2147483647 h 50"/>
                <a:gd name="T36" fmla="*/ 2147483647 w 52"/>
                <a:gd name="T37" fmla="*/ 2147483647 h 50"/>
                <a:gd name="T38" fmla="*/ 2147483647 w 52"/>
                <a:gd name="T39" fmla="*/ 2147483647 h 50"/>
                <a:gd name="T40" fmla="*/ 2147483647 w 52"/>
                <a:gd name="T41" fmla="*/ 2147483647 h 50"/>
                <a:gd name="T42" fmla="*/ 2147483647 w 52"/>
                <a:gd name="T43" fmla="*/ 2147483647 h 50"/>
                <a:gd name="T44" fmla="*/ 2147483647 w 52"/>
                <a:gd name="T45" fmla="*/ 2147483647 h 50"/>
                <a:gd name="T46" fmla="*/ 2147483647 w 52"/>
                <a:gd name="T47" fmla="*/ 2147483647 h 50"/>
                <a:gd name="T48" fmla="*/ 2147483647 w 52"/>
                <a:gd name="T49" fmla="*/ 2147483647 h 50"/>
                <a:gd name="T50" fmla="*/ 2147483647 w 52"/>
                <a:gd name="T51" fmla="*/ 2147483647 h 50"/>
                <a:gd name="T52" fmla="*/ 2147483647 w 52"/>
                <a:gd name="T53" fmla="*/ 2147483647 h 50"/>
                <a:gd name="T54" fmla="*/ 2147483647 w 52"/>
                <a:gd name="T55" fmla="*/ 2147483647 h 50"/>
                <a:gd name="T56" fmla="*/ 2147483647 w 52"/>
                <a:gd name="T57" fmla="*/ 2147483647 h 50"/>
                <a:gd name="T58" fmla="*/ 2147483647 w 52"/>
                <a:gd name="T59" fmla="*/ 2147483647 h 50"/>
                <a:gd name="T60" fmla="*/ 2147483647 w 52"/>
                <a:gd name="T61" fmla="*/ 2147483647 h 50"/>
                <a:gd name="T62" fmla="*/ 2147483647 w 52"/>
                <a:gd name="T63" fmla="*/ 2147483647 h 50"/>
                <a:gd name="T64" fmla="*/ 2147483647 w 52"/>
                <a:gd name="T65" fmla="*/ 2147483647 h 50"/>
                <a:gd name="T66" fmla="*/ 2147483647 w 52"/>
                <a:gd name="T67" fmla="*/ 0 h 50"/>
                <a:gd name="T68" fmla="*/ 2147483647 w 52"/>
                <a:gd name="T69" fmla="*/ 2147483647 h 50"/>
                <a:gd name="T70" fmla="*/ 2147483647 w 52"/>
                <a:gd name="T71" fmla="*/ 2147483647 h 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" h="50">
                  <a:moveTo>
                    <a:pt x="4" y="6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0" y="41"/>
                    <a:pt x="51" y="16"/>
                    <a:pt x="51" y="16"/>
                  </a:cubicBezTo>
                  <a:cubicBezTo>
                    <a:pt x="51" y="16"/>
                    <a:pt x="50" y="14"/>
                    <a:pt x="50" y="14"/>
                  </a:cubicBezTo>
                  <a:cubicBezTo>
                    <a:pt x="50" y="13"/>
                    <a:pt x="49" y="11"/>
                    <a:pt x="49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4" y="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3E83DB7-0A47-1040-A261-955710FF5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436" y="1675969"/>
              <a:ext cx="117624" cy="227023"/>
            </a:xfrm>
            <a:custGeom>
              <a:avLst/>
              <a:gdLst>
                <a:gd name="T0" fmla="*/ 2147483647 w 78"/>
                <a:gd name="T1" fmla="*/ 2147483647 h 150"/>
                <a:gd name="T2" fmla="*/ 2147483647 w 78"/>
                <a:gd name="T3" fmla="*/ 2147483647 h 150"/>
                <a:gd name="T4" fmla="*/ 2147483647 w 78"/>
                <a:gd name="T5" fmla="*/ 2147483647 h 150"/>
                <a:gd name="T6" fmla="*/ 0 w 78"/>
                <a:gd name="T7" fmla="*/ 2147483647 h 150"/>
                <a:gd name="T8" fmla="*/ 0 w 78"/>
                <a:gd name="T9" fmla="*/ 2147483647 h 150"/>
                <a:gd name="T10" fmla="*/ 2147483647 w 78"/>
                <a:gd name="T11" fmla="*/ 2147483647 h 150"/>
                <a:gd name="T12" fmla="*/ 2147483647 w 78"/>
                <a:gd name="T13" fmla="*/ 2147483647 h 150"/>
                <a:gd name="T14" fmla="*/ 2147483647 w 78"/>
                <a:gd name="T15" fmla="*/ 2147483647 h 150"/>
                <a:gd name="T16" fmla="*/ 2147483647 w 78"/>
                <a:gd name="T17" fmla="*/ 2147483647 h 150"/>
                <a:gd name="T18" fmla="*/ 2147483647 w 78"/>
                <a:gd name="T19" fmla="*/ 2147483647 h 150"/>
                <a:gd name="T20" fmla="*/ 2147483647 w 78"/>
                <a:gd name="T21" fmla="*/ 2147483647 h 150"/>
                <a:gd name="T22" fmla="*/ 2147483647 w 78"/>
                <a:gd name="T23" fmla="*/ 2147483647 h 150"/>
                <a:gd name="T24" fmla="*/ 2147483647 w 78"/>
                <a:gd name="T25" fmla="*/ 2147483647 h 150"/>
                <a:gd name="T26" fmla="*/ 2147483647 w 78"/>
                <a:gd name="T27" fmla="*/ 2147483647 h 150"/>
                <a:gd name="T28" fmla="*/ 2147483647 w 78"/>
                <a:gd name="T29" fmla="*/ 2147483647 h 150"/>
                <a:gd name="T30" fmla="*/ 2147483647 w 78"/>
                <a:gd name="T31" fmla="*/ 2147483647 h 150"/>
                <a:gd name="T32" fmla="*/ 2147483647 w 78"/>
                <a:gd name="T33" fmla="*/ 2147483647 h 150"/>
                <a:gd name="T34" fmla="*/ 2147483647 w 78"/>
                <a:gd name="T35" fmla="*/ 2147483647 h 150"/>
                <a:gd name="T36" fmla="*/ 2147483647 w 78"/>
                <a:gd name="T37" fmla="*/ 0 h 150"/>
                <a:gd name="T38" fmla="*/ 2147483647 w 78"/>
                <a:gd name="T39" fmla="*/ 0 h 150"/>
                <a:gd name="T40" fmla="*/ 2147483647 w 78"/>
                <a:gd name="T41" fmla="*/ 2147483647 h 150"/>
                <a:gd name="T42" fmla="*/ 2147483647 w 78"/>
                <a:gd name="T43" fmla="*/ 2147483647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8" h="150">
                  <a:moveTo>
                    <a:pt x="18" y="12"/>
                  </a:moveTo>
                  <a:lnTo>
                    <a:pt x="18" y="30"/>
                  </a:lnTo>
                  <a:lnTo>
                    <a:pt x="18" y="54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44"/>
                  </a:lnTo>
                  <a:lnTo>
                    <a:pt x="54" y="126"/>
                  </a:lnTo>
                  <a:lnTo>
                    <a:pt x="78" y="102"/>
                  </a:lnTo>
                  <a:lnTo>
                    <a:pt x="78" y="90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E58879E-08DE-D94F-9E75-A51B1E8C0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178" y="1729934"/>
              <a:ext cx="338393" cy="266100"/>
            </a:xfrm>
            <a:custGeom>
              <a:avLst/>
              <a:gdLst>
                <a:gd name="T0" fmla="*/ 2147483647 w 228"/>
                <a:gd name="T1" fmla="*/ 2147483647 h 174"/>
                <a:gd name="T2" fmla="*/ 2147483647 w 228"/>
                <a:gd name="T3" fmla="*/ 2147483647 h 174"/>
                <a:gd name="T4" fmla="*/ 2147483647 w 228"/>
                <a:gd name="T5" fmla="*/ 2147483647 h 174"/>
                <a:gd name="T6" fmla="*/ 2147483647 w 228"/>
                <a:gd name="T7" fmla="*/ 2147483647 h 174"/>
                <a:gd name="T8" fmla="*/ 2147483647 w 228"/>
                <a:gd name="T9" fmla="*/ 2147483647 h 174"/>
                <a:gd name="T10" fmla="*/ 2147483647 w 228"/>
                <a:gd name="T11" fmla="*/ 2147483647 h 174"/>
                <a:gd name="T12" fmla="*/ 2147483647 w 228"/>
                <a:gd name="T13" fmla="*/ 2147483647 h 174"/>
                <a:gd name="T14" fmla="*/ 2147483647 w 228"/>
                <a:gd name="T15" fmla="*/ 2147483647 h 174"/>
                <a:gd name="T16" fmla="*/ 2147483647 w 228"/>
                <a:gd name="T17" fmla="*/ 2147483647 h 174"/>
                <a:gd name="T18" fmla="*/ 2147483647 w 228"/>
                <a:gd name="T19" fmla="*/ 2147483647 h 174"/>
                <a:gd name="T20" fmla="*/ 2147483647 w 228"/>
                <a:gd name="T21" fmla="*/ 2147483647 h 174"/>
                <a:gd name="T22" fmla="*/ 2147483647 w 228"/>
                <a:gd name="T23" fmla="*/ 2147483647 h 174"/>
                <a:gd name="T24" fmla="*/ 2147483647 w 228"/>
                <a:gd name="T25" fmla="*/ 2147483647 h 174"/>
                <a:gd name="T26" fmla="*/ 2147483647 w 228"/>
                <a:gd name="T27" fmla="*/ 0 h 174"/>
                <a:gd name="T28" fmla="*/ 2147483647 w 228"/>
                <a:gd name="T29" fmla="*/ 2147483647 h 174"/>
                <a:gd name="T30" fmla="*/ 2147483647 w 228"/>
                <a:gd name="T31" fmla="*/ 2147483647 h 174"/>
                <a:gd name="T32" fmla="*/ 2147483647 w 228"/>
                <a:gd name="T33" fmla="*/ 2147483647 h 174"/>
                <a:gd name="T34" fmla="*/ 2147483647 w 228"/>
                <a:gd name="T35" fmla="*/ 2147483647 h 174"/>
                <a:gd name="T36" fmla="*/ 2147483647 w 228"/>
                <a:gd name="T37" fmla="*/ 2147483647 h 174"/>
                <a:gd name="T38" fmla="*/ 0 w 228"/>
                <a:gd name="T39" fmla="*/ 2147483647 h 174"/>
                <a:gd name="T40" fmla="*/ 2147483647 w 228"/>
                <a:gd name="T41" fmla="*/ 2147483647 h 174"/>
                <a:gd name="T42" fmla="*/ 2147483647 w 228"/>
                <a:gd name="T43" fmla="*/ 2147483647 h 1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28" h="174">
                  <a:moveTo>
                    <a:pt x="90" y="156"/>
                  </a:moveTo>
                  <a:lnTo>
                    <a:pt x="114" y="138"/>
                  </a:lnTo>
                  <a:lnTo>
                    <a:pt x="144" y="120"/>
                  </a:lnTo>
                  <a:lnTo>
                    <a:pt x="180" y="108"/>
                  </a:lnTo>
                  <a:lnTo>
                    <a:pt x="186" y="96"/>
                  </a:lnTo>
                  <a:lnTo>
                    <a:pt x="192" y="84"/>
                  </a:lnTo>
                  <a:lnTo>
                    <a:pt x="216" y="78"/>
                  </a:lnTo>
                  <a:lnTo>
                    <a:pt x="228" y="72"/>
                  </a:lnTo>
                  <a:lnTo>
                    <a:pt x="222" y="42"/>
                  </a:lnTo>
                  <a:lnTo>
                    <a:pt x="216" y="12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8" y="12"/>
                  </a:lnTo>
                  <a:lnTo>
                    <a:pt x="144" y="0"/>
                  </a:lnTo>
                  <a:lnTo>
                    <a:pt x="120" y="36"/>
                  </a:lnTo>
                  <a:lnTo>
                    <a:pt x="96" y="60"/>
                  </a:lnTo>
                  <a:lnTo>
                    <a:pt x="72" y="90"/>
                  </a:lnTo>
                  <a:lnTo>
                    <a:pt x="66" y="138"/>
                  </a:lnTo>
                  <a:lnTo>
                    <a:pt x="12" y="162"/>
                  </a:lnTo>
                  <a:lnTo>
                    <a:pt x="0" y="174"/>
                  </a:lnTo>
                  <a:lnTo>
                    <a:pt x="84" y="174"/>
                  </a:lnTo>
                  <a:lnTo>
                    <a:pt x="90" y="15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B19206F-1139-D44C-A6A7-796A766EB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2840" y="1996035"/>
              <a:ext cx="233437" cy="208415"/>
            </a:xfrm>
            <a:custGeom>
              <a:avLst/>
              <a:gdLst>
                <a:gd name="T0" fmla="*/ 2147483647 w 26"/>
                <a:gd name="T1" fmla="*/ 2147483647 h 23"/>
                <a:gd name="T2" fmla="*/ 2147483647 w 26"/>
                <a:gd name="T3" fmla="*/ 2147483647 h 23"/>
                <a:gd name="T4" fmla="*/ 2147483647 w 26"/>
                <a:gd name="T5" fmla="*/ 2147483647 h 23"/>
                <a:gd name="T6" fmla="*/ 2147483647 w 26"/>
                <a:gd name="T7" fmla="*/ 2147483647 h 23"/>
                <a:gd name="T8" fmla="*/ 2147483647 w 26"/>
                <a:gd name="T9" fmla="*/ 2147483647 h 23"/>
                <a:gd name="T10" fmla="*/ 2147483647 w 26"/>
                <a:gd name="T11" fmla="*/ 2147483647 h 23"/>
                <a:gd name="T12" fmla="*/ 2147483647 w 26"/>
                <a:gd name="T13" fmla="*/ 0 h 23"/>
                <a:gd name="T14" fmla="*/ 2147483647 w 26"/>
                <a:gd name="T15" fmla="*/ 0 h 23"/>
                <a:gd name="T16" fmla="*/ 2147483647 w 26"/>
                <a:gd name="T17" fmla="*/ 2147483647 h 23"/>
                <a:gd name="T18" fmla="*/ 2147483647 w 26"/>
                <a:gd name="T19" fmla="*/ 2147483647 h 23"/>
                <a:gd name="T20" fmla="*/ 0 w 26"/>
                <a:gd name="T21" fmla="*/ 2147483647 h 23"/>
                <a:gd name="T22" fmla="*/ 2147483647 w 26"/>
                <a:gd name="T23" fmla="*/ 2147483647 h 23"/>
                <a:gd name="T24" fmla="*/ 2147483647 w 26"/>
                <a:gd name="T25" fmla="*/ 2147483647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23">
                  <a:moveTo>
                    <a:pt x="13" y="16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12" y="23"/>
                    <a:pt x="12" y="23"/>
                  </a:cubicBezTo>
                  <a:cubicBezTo>
                    <a:pt x="13" y="23"/>
                    <a:pt x="13" y="16"/>
                    <a:pt x="13" y="16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27B4DEB-E56F-0D4B-86B5-F0E236413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699" y="2461246"/>
              <a:ext cx="70574" cy="55826"/>
            </a:xfrm>
            <a:custGeom>
              <a:avLst/>
              <a:gdLst>
                <a:gd name="T0" fmla="*/ 2147483647 w 48"/>
                <a:gd name="T1" fmla="*/ 2147483647 h 36"/>
                <a:gd name="T2" fmla="*/ 2147483647 w 48"/>
                <a:gd name="T3" fmla="*/ 2147483647 h 36"/>
                <a:gd name="T4" fmla="*/ 2147483647 w 48"/>
                <a:gd name="T5" fmla="*/ 0 h 36"/>
                <a:gd name="T6" fmla="*/ 2147483647 w 48"/>
                <a:gd name="T7" fmla="*/ 0 h 36"/>
                <a:gd name="T8" fmla="*/ 2147483647 w 48"/>
                <a:gd name="T9" fmla="*/ 2147483647 h 36"/>
                <a:gd name="T10" fmla="*/ 0 w 48"/>
                <a:gd name="T11" fmla="*/ 2147483647 h 36"/>
                <a:gd name="T12" fmla="*/ 2147483647 w 48"/>
                <a:gd name="T13" fmla="*/ 2147483647 h 36"/>
                <a:gd name="T14" fmla="*/ 2147483647 w 48"/>
                <a:gd name="T15" fmla="*/ 2147483647 h 36"/>
                <a:gd name="T16" fmla="*/ 2147483647 w 48"/>
                <a:gd name="T17" fmla="*/ 2147483647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36">
                  <a:moveTo>
                    <a:pt x="48" y="24"/>
                  </a:moveTo>
                  <a:lnTo>
                    <a:pt x="48" y="6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48" y="2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D77210B-16E7-7D43-8C1B-834D76B0C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833" y="2143043"/>
              <a:ext cx="463254" cy="584306"/>
            </a:xfrm>
            <a:custGeom>
              <a:avLst/>
              <a:gdLst>
                <a:gd name="T0" fmla="*/ 2147483647 w 52"/>
                <a:gd name="T1" fmla="*/ 2147483647 h 64"/>
                <a:gd name="T2" fmla="*/ 2147483647 w 52"/>
                <a:gd name="T3" fmla="*/ 2147483647 h 64"/>
                <a:gd name="T4" fmla="*/ 2147483647 w 52"/>
                <a:gd name="T5" fmla="*/ 2147483647 h 64"/>
                <a:gd name="T6" fmla="*/ 2147483647 w 52"/>
                <a:gd name="T7" fmla="*/ 2147483647 h 64"/>
                <a:gd name="T8" fmla="*/ 2147483647 w 52"/>
                <a:gd name="T9" fmla="*/ 2147483647 h 64"/>
                <a:gd name="T10" fmla="*/ 2147483647 w 52"/>
                <a:gd name="T11" fmla="*/ 2147483647 h 64"/>
                <a:gd name="T12" fmla="*/ 2147483647 w 52"/>
                <a:gd name="T13" fmla="*/ 2147483647 h 64"/>
                <a:gd name="T14" fmla="*/ 2147483647 w 52"/>
                <a:gd name="T15" fmla="*/ 2147483647 h 64"/>
                <a:gd name="T16" fmla="*/ 2147483647 w 52"/>
                <a:gd name="T17" fmla="*/ 2147483647 h 64"/>
                <a:gd name="T18" fmla="*/ 0 w 52"/>
                <a:gd name="T19" fmla="*/ 2147483647 h 64"/>
                <a:gd name="T20" fmla="*/ 2147483647 w 52"/>
                <a:gd name="T21" fmla="*/ 2147483647 h 64"/>
                <a:gd name="T22" fmla="*/ 2147483647 w 52"/>
                <a:gd name="T23" fmla="*/ 2147483647 h 64"/>
                <a:gd name="T24" fmla="*/ 2147483647 w 52"/>
                <a:gd name="T25" fmla="*/ 2147483647 h 64"/>
                <a:gd name="T26" fmla="*/ 2147483647 w 52"/>
                <a:gd name="T27" fmla="*/ 2147483647 h 64"/>
                <a:gd name="T28" fmla="*/ 2147483647 w 52"/>
                <a:gd name="T29" fmla="*/ 2147483647 h 64"/>
                <a:gd name="T30" fmla="*/ 2147483647 w 52"/>
                <a:gd name="T31" fmla="*/ 2147483647 h 64"/>
                <a:gd name="T32" fmla="*/ 2147483647 w 52"/>
                <a:gd name="T33" fmla="*/ 2147483647 h 64"/>
                <a:gd name="T34" fmla="*/ 2147483647 w 52"/>
                <a:gd name="T35" fmla="*/ 2147483647 h 64"/>
                <a:gd name="T36" fmla="*/ 2147483647 w 52"/>
                <a:gd name="T37" fmla="*/ 2147483647 h 64"/>
                <a:gd name="T38" fmla="*/ 2147483647 w 52"/>
                <a:gd name="T39" fmla="*/ 2147483647 h 64"/>
                <a:gd name="T40" fmla="*/ 2147483647 w 52"/>
                <a:gd name="T41" fmla="*/ 2147483647 h 64"/>
                <a:gd name="T42" fmla="*/ 2147483647 w 52"/>
                <a:gd name="T43" fmla="*/ 2147483647 h 64"/>
                <a:gd name="T44" fmla="*/ 2147483647 w 52"/>
                <a:gd name="T45" fmla="*/ 2147483647 h 64"/>
                <a:gd name="T46" fmla="*/ 2147483647 w 52"/>
                <a:gd name="T47" fmla="*/ 2147483647 h 64"/>
                <a:gd name="T48" fmla="*/ 2147483647 w 52"/>
                <a:gd name="T49" fmla="*/ 2147483647 h 64"/>
                <a:gd name="T50" fmla="*/ 2147483647 w 52"/>
                <a:gd name="T51" fmla="*/ 2147483647 h 64"/>
                <a:gd name="T52" fmla="*/ 2147483647 w 52"/>
                <a:gd name="T53" fmla="*/ 2147483647 h 64"/>
                <a:gd name="T54" fmla="*/ 2147483647 w 52"/>
                <a:gd name="T55" fmla="*/ 2147483647 h 64"/>
                <a:gd name="T56" fmla="*/ 2147483647 w 52"/>
                <a:gd name="T57" fmla="*/ 2147483647 h 64"/>
                <a:gd name="T58" fmla="*/ 2147483647 w 52"/>
                <a:gd name="T59" fmla="*/ 2147483647 h 64"/>
                <a:gd name="T60" fmla="*/ 2147483647 w 52"/>
                <a:gd name="T61" fmla="*/ 2147483647 h 64"/>
                <a:gd name="T62" fmla="*/ 2147483647 w 52"/>
                <a:gd name="T63" fmla="*/ 2147483647 h 64"/>
                <a:gd name="T64" fmla="*/ 2147483647 w 52"/>
                <a:gd name="T65" fmla="*/ 2147483647 h 64"/>
                <a:gd name="T66" fmla="*/ 2147483647 w 52"/>
                <a:gd name="T67" fmla="*/ 2147483647 h 64"/>
                <a:gd name="T68" fmla="*/ 2147483647 w 52"/>
                <a:gd name="T69" fmla="*/ 2147483647 h 64"/>
                <a:gd name="T70" fmla="*/ 2147483647 w 52"/>
                <a:gd name="T71" fmla="*/ 0 h 64"/>
                <a:gd name="T72" fmla="*/ 2147483647 w 52"/>
                <a:gd name="T73" fmla="*/ 2147483647 h 64"/>
                <a:gd name="T74" fmla="*/ 2147483647 w 52"/>
                <a:gd name="T75" fmla="*/ 2147483647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2" h="64">
                  <a:moveTo>
                    <a:pt x="37" y="5"/>
                  </a:moveTo>
                  <a:cubicBezTo>
                    <a:pt x="37" y="5"/>
                    <a:pt x="15" y="5"/>
                    <a:pt x="11" y="5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37" y="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46F195B-466F-3243-A197-EF453A5F3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277" y="2526377"/>
              <a:ext cx="170101" cy="173059"/>
            </a:xfrm>
            <a:custGeom>
              <a:avLst/>
              <a:gdLst>
                <a:gd name="T0" fmla="*/ 2147483647 w 19"/>
                <a:gd name="T1" fmla="*/ 2147483647 h 19"/>
                <a:gd name="T2" fmla="*/ 2147483647 w 19"/>
                <a:gd name="T3" fmla="*/ 2147483647 h 19"/>
                <a:gd name="T4" fmla="*/ 2147483647 w 19"/>
                <a:gd name="T5" fmla="*/ 2147483647 h 19"/>
                <a:gd name="T6" fmla="*/ 2147483647 w 19"/>
                <a:gd name="T7" fmla="*/ 2147483647 h 19"/>
                <a:gd name="T8" fmla="*/ 2147483647 w 19"/>
                <a:gd name="T9" fmla="*/ 2147483647 h 19"/>
                <a:gd name="T10" fmla="*/ 2147483647 w 19"/>
                <a:gd name="T11" fmla="*/ 2147483647 h 19"/>
                <a:gd name="T12" fmla="*/ 2147483647 w 19"/>
                <a:gd name="T13" fmla="*/ 0 h 19"/>
                <a:gd name="T14" fmla="*/ 2147483647 w 19"/>
                <a:gd name="T15" fmla="*/ 0 h 19"/>
                <a:gd name="T16" fmla="*/ 2147483647 w 19"/>
                <a:gd name="T17" fmla="*/ 0 h 19"/>
                <a:gd name="T18" fmla="*/ 2147483647 w 19"/>
                <a:gd name="T19" fmla="*/ 2147483647 h 19"/>
                <a:gd name="T20" fmla="*/ 2147483647 w 19"/>
                <a:gd name="T21" fmla="*/ 2147483647 h 19"/>
                <a:gd name="T22" fmla="*/ 2147483647 w 19"/>
                <a:gd name="T23" fmla="*/ 2147483647 h 19"/>
                <a:gd name="T24" fmla="*/ 2147483647 w 19"/>
                <a:gd name="T25" fmla="*/ 2147483647 h 19"/>
                <a:gd name="T26" fmla="*/ 0 w 19"/>
                <a:gd name="T27" fmla="*/ 2147483647 h 19"/>
                <a:gd name="T28" fmla="*/ 2147483647 w 19"/>
                <a:gd name="T29" fmla="*/ 2147483647 h 19"/>
                <a:gd name="T30" fmla="*/ 2147483647 w 19"/>
                <a:gd name="T31" fmla="*/ 2147483647 h 19"/>
                <a:gd name="T32" fmla="*/ 2147483647 w 19"/>
                <a:gd name="T33" fmla="*/ 2147483647 h 19"/>
                <a:gd name="T34" fmla="*/ 2147483647 w 19"/>
                <a:gd name="T35" fmla="*/ 2147483647 h 19"/>
                <a:gd name="T36" fmla="*/ 2147483647 w 19"/>
                <a:gd name="T37" fmla="*/ 2147483647 h 19"/>
                <a:gd name="T38" fmla="*/ 2147483647 w 19"/>
                <a:gd name="T39" fmla="*/ 2147483647 h 19"/>
                <a:gd name="T40" fmla="*/ 2147483647 w 19"/>
                <a:gd name="T41" fmla="*/ 2147483647 h 19"/>
                <a:gd name="T42" fmla="*/ 2147483647 w 19"/>
                <a:gd name="T43" fmla="*/ 2147483647 h 19"/>
                <a:gd name="T44" fmla="*/ 2147483647 w 19"/>
                <a:gd name="T45" fmla="*/ 2147483647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" h="19">
                  <a:moveTo>
                    <a:pt x="17" y="1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1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4"/>
                    <a:pt x="1" y="14"/>
                  </a:cubicBezTo>
                  <a:cubicBezTo>
                    <a:pt x="1" y="14"/>
                    <a:pt x="4" y="16"/>
                    <a:pt x="4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3"/>
                    <a:pt x="17" y="13"/>
                    <a:pt x="17" y="13"/>
                  </a:cubicBezTo>
                  <a:lnTo>
                    <a:pt x="17" y="1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4B1662B-7B11-6B4C-B845-B93B0D088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417" y="2591506"/>
              <a:ext cx="121243" cy="107929"/>
            </a:xfrm>
            <a:custGeom>
              <a:avLst/>
              <a:gdLst>
                <a:gd name="T0" fmla="*/ 2147483647 w 14"/>
                <a:gd name="T1" fmla="*/ 2147483647 h 12"/>
                <a:gd name="T2" fmla="*/ 2147483647 w 14"/>
                <a:gd name="T3" fmla="*/ 2147483647 h 12"/>
                <a:gd name="T4" fmla="*/ 2147483647 w 14"/>
                <a:gd name="T5" fmla="*/ 2147483647 h 12"/>
                <a:gd name="T6" fmla="*/ 2147483647 w 14"/>
                <a:gd name="T7" fmla="*/ 2147483647 h 12"/>
                <a:gd name="T8" fmla="*/ 2147483647 w 14"/>
                <a:gd name="T9" fmla="*/ 2147483647 h 12"/>
                <a:gd name="T10" fmla="*/ 2147483647 w 14"/>
                <a:gd name="T11" fmla="*/ 0 h 12"/>
                <a:gd name="T12" fmla="*/ 2147483647 w 14"/>
                <a:gd name="T13" fmla="*/ 2147483647 h 12"/>
                <a:gd name="T14" fmla="*/ 2147483647 w 14"/>
                <a:gd name="T15" fmla="*/ 2147483647 h 12"/>
                <a:gd name="T16" fmla="*/ 0 w 14"/>
                <a:gd name="T17" fmla="*/ 2147483647 h 12"/>
                <a:gd name="T18" fmla="*/ 2147483647 w 14"/>
                <a:gd name="T19" fmla="*/ 2147483647 h 12"/>
                <a:gd name="T20" fmla="*/ 2147483647 w 14"/>
                <a:gd name="T21" fmla="*/ 2147483647 h 12"/>
                <a:gd name="T22" fmla="*/ 2147483647 w 14"/>
                <a:gd name="T23" fmla="*/ 2147483647 h 12"/>
                <a:gd name="T24" fmla="*/ 2147483647 w 14"/>
                <a:gd name="T25" fmla="*/ 2147483647 h 12"/>
                <a:gd name="T26" fmla="*/ 2147483647 w 14"/>
                <a:gd name="T27" fmla="*/ 2147483647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" h="12">
                  <a:moveTo>
                    <a:pt x="11" y="7"/>
                  </a:moveTo>
                  <a:cubicBezTo>
                    <a:pt x="10" y="7"/>
                    <a:pt x="11" y="4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4"/>
                    <a:pt x="6" y="1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1" y="7"/>
                    <a:pt x="11" y="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9B5A48-92FA-9F4F-8CD9-B8AA90976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321" y="2554289"/>
              <a:ext cx="90479" cy="81877"/>
            </a:xfrm>
            <a:custGeom>
              <a:avLst/>
              <a:gdLst>
                <a:gd name="T0" fmla="*/ 2147483647 w 60"/>
                <a:gd name="T1" fmla="*/ 2147483647 h 54"/>
                <a:gd name="T2" fmla="*/ 2147483647 w 60"/>
                <a:gd name="T3" fmla="*/ 2147483647 h 54"/>
                <a:gd name="T4" fmla="*/ 2147483647 w 60"/>
                <a:gd name="T5" fmla="*/ 2147483647 h 54"/>
                <a:gd name="T6" fmla="*/ 2147483647 w 60"/>
                <a:gd name="T7" fmla="*/ 0 h 54"/>
                <a:gd name="T8" fmla="*/ 2147483647 w 60"/>
                <a:gd name="T9" fmla="*/ 0 h 54"/>
                <a:gd name="T10" fmla="*/ 2147483647 w 60"/>
                <a:gd name="T11" fmla="*/ 2147483647 h 54"/>
                <a:gd name="T12" fmla="*/ 0 w 60"/>
                <a:gd name="T13" fmla="*/ 2147483647 h 54"/>
                <a:gd name="T14" fmla="*/ 2147483647 w 60"/>
                <a:gd name="T15" fmla="*/ 2147483647 h 54"/>
                <a:gd name="T16" fmla="*/ 2147483647 w 60"/>
                <a:gd name="T17" fmla="*/ 2147483647 h 54"/>
                <a:gd name="T18" fmla="*/ 2147483647 w 60"/>
                <a:gd name="T19" fmla="*/ 2147483647 h 54"/>
                <a:gd name="T20" fmla="*/ 2147483647 w 60"/>
                <a:gd name="T21" fmla="*/ 2147483647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4">
                  <a:moveTo>
                    <a:pt x="54" y="36"/>
                  </a:moveTo>
                  <a:lnTo>
                    <a:pt x="60" y="24"/>
                  </a:lnTo>
                  <a:lnTo>
                    <a:pt x="54" y="18"/>
                  </a:lnTo>
                  <a:lnTo>
                    <a:pt x="42" y="0"/>
                  </a:lnTo>
                  <a:lnTo>
                    <a:pt x="18" y="0"/>
                  </a:lnTo>
                  <a:lnTo>
                    <a:pt x="12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36" y="54"/>
                  </a:lnTo>
                  <a:lnTo>
                    <a:pt x="42" y="42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1CFA6F0-7770-8146-9A54-46C221A4E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5420" y="1996035"/>
              <a:ext cx="10857" cy="27913"/>
            </a:xfrm>
            <a:prstGeom prst="rect">
              <a:avLst/>
            </a:prstGeom>
            <a:grpFill/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9F2DAB5-63F5-3348-822A-8980BF80F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420" y="1675969"/>
              <a:ext cx="584497" cy="591749"/>
            </a:xfrm>
            <a:custGeom>
              <a:avLst/>
              <a:gdLst>
                <a:gd name="T0" fmla="*/ 2147483647 w 390"/>
                <a:gd name="T1" fmla="*/ 2147483647 h 390"/>
                <a:gd name="T2" fmla="*/ 2147483647 w 390"/>
                <a:gd name="T3" fmla="*/ 2147483647 h 390"/>
                <a:gd name="T4" fmla="*/ 2147483647 w 390"/>
                <a:gd name="T5" fmla="*/ 2147483647 h 390"/>
                <a:gd name="T6" fmla="*/ 2147483647 w 390"/>
                <a:gd name="T7" fmla="*/ 2147483647 h 390"/>
                <a:gd name="T8" fmla="*/ 2147483647 w 390"/>
                <a:gd name="T9" fmla="*/ 2147483647 h 390"/>
                <a:gd name="T10" fmla="*/ 2147483647 w 390"/>
                <a:gd name="T11" fmla="*/ 2147483647 h 390"/>
                <a:gd name="T12" fmla="*/ 2147483647 w 390"/>
                <a:gd name="T13" fmla="*/ 2147483647 h 390"/>
                <a:gd name="T14" fmla="*/ 2147483647 w 390"/>
                <a:gd name="T15" fmla="*/ 2147483647 h 390"/>
                <a:gd name="T16" fmla="*/ 2147483647 w 390"/>
                <a:gd name="T17" fmla="*/ 2147483647 h 390"/>
                <a:gd name="T18" fmla="*/ 2147483647 w 390"/>
                <a:gd name="T19" fmla="*/ 2147483647 h 390"/>
                <a:gd name="T20" fmla="*/ 2147483647 w 390"/>
                <a:gd name="T21" fmla="*/ 2147483647 h 390"/>
                <a:gd name="T22" fmla="*/ 2147483647 w 390"/>
                <a:gd name="T23" fmla="*/ 2147483647 h 390"/>
                <a:gd name="T24" fmla="*/ 2147483647 w 390"/>
                <a:gd name="T25" fmla="*/ 2147483647 h 390"/>
                <a:gd name="T26" fmla="*/ 2147483647 w 390"/>
                <a:gd name="T27" fmla="*/ 2147483647 h 390"/>
                <a:gd name="T28" fmla="*/ 2147483647 w 390"/>
                <a:gd name="T29" fmla="*/ 2147483647 h 390"/>
                <a:gd name="T30" fmla="*/ 2147483647 w 390"/>
                <a:gd name="T31" fmla="*/ 2147483647 h 390"/>
                <a:gd name="T32" fmla="*/ 2147483647 w 390"/>
                <a:gd name="T33" fmla="*/ 2147483647 h 390"/>
                <a:gd name="T34" fmla="*/ 2147483647 w 390"/>
                <a:gd name="T35" fmla="*/ 2147483647 h 390"/>
                <a:gd name="T36" fmla="*/ 2147483647 w 390"/>
                <a:gd name="T37" fmla="*/ 2147483647 h 390"/>
                <a:gd name="T38" fmla="*/ 2147483647 w 390"/>
                <a:gd name="T39" fmla="*/ 2147483647 h 390"/>
                <a:gd name="T40" fmla="*/ 2147483647 w 390"/>
                <a:gd name="T41" fmla="*/ 2147483647 h 390"/>
                <a:gd name="T42" fmla="*/ 2147483647 w 390"/>
                <a:gd name="T43" fmla="*/ 2147483647 h 390"/>
                <a:gd name="T44" fmla="*/ 2147483647 w 390"/>
                <a:gd name="T45" fmla="*/ 2147483647 h 390"/>
                <a:gd name="T46" fmla="*/ 2147483647 w 390"/>
                <a:gd name="T47" fmla="*/ 2147483647 h 390"/>
                <a:gd name="T48" fmla="*/ 2147483647 w 390"/>
                <a:gd name="T49" fmla="*/ 0 h 390"/>
                <a:gd name="T50" fmla="*/ 2147483647 w 390"/>
                <a:gd name="T51" fmla="*/ 2147483647 h 390"/>
                <a:gd name="T52" fmla="*/ 2147483647 w 390"/>
                <a:gd name="T53" fmla="*/ 2147483647 h 390"/>
                <a:gd name="T54" fmla="*/ 2147483647 w 390"/>
                <a:gd name="T55" fmla="*/ 2147483647 h 390"/>
                <a:gd name="T56" fmla="*/ 2147483647 w 390"/>
                <a:gd name="T57" fmla="*/ 2147483647 h 390"/>
                <a:gd name="T58" fmla="*/ 2147483647 w 390"/>
                <a:gd name="T59" fmla="*/ 2147483647 h 390"/>
                <a:gd name="T60" fmla="*/ 2147483647 w 390"/>
                <a:gd name="T61" fmla="*/ 2147483647 h 390"/>
                <a:gd name="T62" fmla="*/ 2147483647 w 390"/>
                <a:gd name="T63" fmla="*/ 2147483647 h 390"/>
                <a:gd name="T64" fmla="*/ 2147483647 w 390"/>
                <a:gd name="T65" fmla="*/ 2147483647 h 390"/>
                <a:gd name="T66" fmla="*/ 2147483647 w 390"/>
                <a:gd name="T67" fmla="*/ 2147483647 h 390"/>
                <a:gd name="T68" fmla="*/ 2147483647 w 390"/>
                <a:gd name="T69" fmla="*/ 2147483647 h 390"/>
                <a:gd name="T70" fmla="*/ 2147483647 w 390"/>
                <a:gd name="T71" fmla="*/ 2147483647 h 390"/>
                <a:gd name="T72" fmla="*/ 2147483647 w 390"/>
                <a:gd name="T73" fmla="*/ 2147483647 h 390"/>
                <a:gd name="T74" fmla="*/ 2147483647 w 390"/>
                <a:gd name="T75" fmla="*/ 2147483647 h 390"/>
                <a:gd name="T76" fmla="*/ 2147483647 w 390"/>
                <a:gd name="T77" fmla="*/ 2147483647 h 390"/>
                <a:gd name="T78" fmla="*/ 0 w 390"/>
                <a:gd name="T79" fmla="*/ 2147483647 h 390"/>
                <a:gd name="T80" fmla="*/ 2147483647 w 390"/>
                <a:gd name="T81" fmla="*/ 2147483647 h 390"/>
                <a:gd name="T82" fmla="*/ 2147483647 w 390"/>
                <a:gd name="T83" fmla="*/ 2147483647 h 390"/>
                <a:gd name="T84" fmla="*/ 2147483647 w 390"/>
                <a:gd name="T85" fmla="*/ 2147483647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5FF3E12-E1E8-E445-9B9D-9F0E86AAA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53" y="2131877"/>
              <a:ext cx="448779" cy="340534"/>
            </a:xfrm>
            <a:custGeom>
              <a:avLst/>
              <a:gdLst>
                <a:gd name="T0" fmla="*/ 2147483647 w 300"/>
                <a:gd name="T1" fmla="*/ 2147483647 h 223"/>
                <a:gd name="T2" fmla="*/ 2147483647 w 300"/>
                <a:gd name="T3" fmla="*/ 2147483647 h 223"/>
                <a:gd name="T4" fmla="*/ 2147483647 w 300"/>
                <a:gd name="T5" fmla="*/ 2147483647 h 223"/>
                <a:gd name="T6" fmla="*/ 2147483647 w 300"/>
                <a:gd name="T7" fmla="*/ 2147483647 h 223"/>
                <a:gd name="T8" fmla="*/ 2147483647 w 300"/>
                <a:gd name="T9" fmla="*/ 2147483647 h 223"/>
                <a:gd name="T10" fmla="*/ 2147483647 w 300"/>
                <a:gd name="T11" fmla="*/ 2147483647 h 223"/>
                <a:gd name="T12" fmla="*/ 2147483647 w 300"/>
                <a:gd name="T13" fmla="*/ 2147483647 h 223"/>
                <a:gd name="T14" fmla="*/ 2147483647 w 300"/>
                <a:gd name="T15" fmla="*/ 2147483647 h 223"/>
                <a:gd name="T16" fmla="*/ 2147483647 w 300"/>
                <a:gd name="T17" fmla="*/ 2147483647 h 223"/>
                <a:gd name="T18" fmla="*/ 2147483647 w 300"/>
                <a:gd name="T19" fmla="*/ 2147483647 h 223"/>
                <a:gd name="T20" fmla="*/ 2147483647 w 300"/>
                <a:gd name="T21" fmla="*/ 2147483647 h 223"/>
                <a:gd name="T22" fmla="*/ 2147483647 w 300"/>
                <a:gd name="T23" fmla="*/ 2147483647 h 223"/>
                <a:gd name="T24" fmla="*/ 2147483647 w 300"/>
                <a:gd name="T25" fmla="*/ 2147483647 h 223"/>
                <a:gd name="T26" fmla="*/ 2147483647 w 300"/>
                <a:gd name="T27" fmla="*/ 2147483647 h 223"/>
                <a:gd name="T28" fmla="*/ 2147483647 w 300"/>
                <a:gd name="T29" fmla="*/ 2147483647 h 223"/>
                <a:gd name="T30" fmla="*/ 2147483647 w 300"/>
                <a:gd name="T31" fmla="*/ 0 h 223"/>
                <a:gd name="T32" fmla="*/ 2147483647 w 300"/>
                <a:gd name="T33" fmla="*/ 2147483647 h 223"/>
                <a:gd name="T34" fmla="*/ 2147483647 w 300"/>
                <a:gd name="T35" fmla="*/ 2147483647 h 223"/>
                <a:gd name="T36" fmla="*/ 2147483647 w 300"/>
                <a:gd name="T37" fmla="*/ 2147483647 h 223"/>
                <a:gd name="T38" fmla="*/ 2147483647 w 300"/>
                <a:gd name="T39" fmla="*/ 2147483647 h 223"/>
                <a:gd name="T40" fmla="*/ 2147483647 w 300"/>
                <a:gd name="T41" fmla="*/ 2147483647 h 223"/>
                <a:gd name="T42" fmla="*/ 2147483647 w 300"/>
                <a:gd name="T43" fmla="*/ 2147483647 h 223"/>
                <a:gd name="T44" fmla="*/ 0 w 300"/>
                <a:gd name="T45" fmla="*/ 2147483647 h 223"/>
                <a:gd name="T46" fmla="*/ 2147483647 w 300"/>
                <a:gd name="T47" fmla="*/ 2147483647 h 223"/>
                <a:gd name="T48" fmla="*/ 2147483647 w 300"/>
                <a:gd name="T49" fmla="*/ 2147483647 h 223"/>
                <a:gd name="T50" fmla="*/ 2147483647 w 300"/>
                <a:gd name="T51" fmla="*/ 2147483647 h 223"/>
                <a:gd name="T52" fmla="*/ 2147483647 w 300"/>
                <a:gd name="T53" fmla="*/ 2147483647 h 223"/>
                <a:gd name="T54" fmla="*/ 2147483647 w 300"/>
                <a:gd name="T55" fmla="*/ 2147483647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851D813-5079-0246-8BEA-C128E0D9C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53" y="2131877"/>
              <a:ext cx="448779" cy="340534"/>
            </a:xfrm>
            <a:custGeom>
              <a:avLst/>
              <a:gdLst>
                <a:gd name="T0" fmla="*/ 2147483647 w 300"/>
                <a:gd name="T1" fmla="*/ 2147483647 h 223"/>
                <a:gd name="T2" fmla="*/ 2147483647 w 300"/>
                <a:gd name="T3" fmla="*/ 2147483647 h 223"/>
                <a:gd name="T4" fmla="*/ 2147483647 w 300"/>
                <a:gd name="T5" fmla="*/ 2147483647 h 223"/>
                <a:gd name="T6" fmla="*/ 2147483647 w 300"/>
                <a:gd name="T7" fmla="*/ 2147483647 h 223"/>
                <a:gd name="T8" fmla="*/ 2147483647 w 300"/>
                <a:gd name="T9" fmla="*/ 2147483647 h 223"/>
                <a:gd name="T10" fmla="*/ 2147483647 w 300"/>
                <a:gd name="T11" fmla="*/ 2147483647 h 223"/>
                <a:gd name="T12" fmla="*/ 2147483647 w 300"/>
                <a:gd name="T13" fmla="*/ 2147483647 h 223"/>
                <a:gd name="T14" fmla="*/ 2147483647 w 300"/>
                <a:gd name="T15" fmla="*/ 2147483647 h 223"/>
                <a:gd name="T16" fmla="*/ 2147483647 w 300"/>
                <a:gd name="T17" fmla="*/ 2147483647 h 223"/>
                <a:gd name="T18" fmla="*/ 2147483647 w 300"/>
                <a:gd name="T19" fmla="*/ 2147483647 h 223"/>
                <a:gd name="T20" fmla="*/ 2147483647 w 300"/>
                <a:gd name="T21" fmla="*/ 2147483647 h 223"/>
                <a:gd name="T22" fmla="*/ 2147483647 w 300"/>
                <a:gd name="T23" fmla="*/ 2147483647 h 223"/>
                <a:gd name="T24" fmla="*/ 2147483647 w 300"/>
                <a:gd name="T25" fmla="*/ 2147483647 h 223"/>
                <a:gd name="T26" fmla="*/ 2147483647 w 300"/>
                <a:gd name="T27" fmla="*/ 2147483647 h 223"/>
                <a:gd name="T28" fmla="*/ 2147483647 w 300"/>
                <a:gd name="T29" fmla="*/ 2147483647 h 223"/>
                <a:gd name="T30" fmla="*/ 2147483647 w 300"/>
                <a:gd name="T31" fmla="*/ 0 h 223"/>
                <a:gd name="T32" fmla="*/ 2147483647 w 300"/>
                <a:gd name="T33" fmla="*/ 2147483647 h 223"/>
                <a:gd name="T34" fmla="*/ 2147483647 w 300"/>
                <a:gd name="T35" fmla="*/ 2147483647 h 223"/>
                <a:gd name="T36" fmla="*/ 2147483647 w 300"/>
                <a:gd name="T37" fmla="*/ 2147483647 h 223"/>
                <a:gd name="T38" fmla="*/ 2147483647 w 300"/>
                <a:gd name="T39" fmla="*/ 2147483647 h 223"/>
                <a:gd name="T40" fmla="*/ 2147483647 w 300"/>
                <a:gd name="T41" fmla="*/ 2147483647 h 223"/>
                <a:gd name="T42" fmla="*/ 2147483647 w 300"/>
                <a:gd name="T43" fmla="*/ 2147483647 h 223"/>
                <a:gd name="T44" fmla="*/ 0 w 300"/>
                <a:gd name="T45" fmla="*/ 2147483647 h 223"/>
                <a:gd name="T46" fmla="*/ 2147483647 w 300"/>
                <a:gd name="T47" fmla="*/ 2147483647 h 223"/>
                <a:gd name="T48" fmla="*/ 2147483647 w 300"/>
                <a:gd name="T49" fmla="*/ 2147483647 h 223"/>
                <a:gd name="T50" fmla="*/ 2147483647 w 300"/>
                <a:gd name="T51" fmla="*/ 2147483647 h 223"/>
                <a:gd name="T52" fmla="*/ 2147483647 w 300"/>
                <a:gd name="T53" fmla="*/ 2147483647 h 223"/>
                <a:gd name="T54" fmla="*/ 2147483647 w 300"/>
                <a:gd name="T55" fmla="*/ 2147483647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1EB7D09-4141-8349-833A-4C11133F8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512" y="2085355"/>
              <a:ext cx="465063" cy="450325"/>
            </a:xfrm>
            <a:custGeom>
              <a:avLst/>
              <a:gdLst>
                <a:gd name="T0" fmla="*/ 2147483647 w 52"/>
                <a:gd name="T1" fmla="*/ 2147483647 h 49"/>
                <a:gd name="T2" fmla="*/ 2147483647 w 52"/>
                <a:gd name="T3" fmla="*/ 2147483647 h 49"/>
                <a:gd name="T4" fmla="*/ 2147483647 w 52"/>
                <a:gd name="T5" fmla="*/ 2147483647 h 49"/>
                <a:gd name="T6" fmla="*/ 2147483647 w 52"/>
                <a:gd name="T7" fmla="*/ 2147483647 h 49"/>
                <a:gd name="T8" fmla="*/ 2147483647 w 52"/>
                <a:gd name="T9" fmla="*/ 2147483647 h 49"/>
                <a:gd name="T10" fmla="*/ 2147483647 w 52"/>
                <a:gd name="T11" fmla="*/ 2147483647 h 49"/>
                <a:gd name="T12" fmla="*/ 2147483647 w 52"/>
                <a:gd name="T13" fmla="*/ 2147483647 h 49"/>
                <a:gd name="T14" fmla="*/ 2147483647 w 52"/>
                <a:gd name="T15" fmla="*/ 2147483647 h 49"/>
                <a:gd name="T16" fmla="*/ 2147483647 w 52"/>
                <a:gd name="T17" fmla="*/ 2147483647 h 49"/>
                <a:gd name="T18" fmla="*/ 2147483647 w 52"/>
                <a:gd name="T19" fmla="*/ 2147483647 h 49"/>
                <a:gd name="T20" fmla="*/ 2147483647 w 52"/>
                <a:gd name="T21" fmla="*/ 2147483647 h 49"/>
                <a:gd name="T22" fmla="*/ 2147483647 w 52"/>
                <a:gd name="T23" fmla="*/ 0 h 49"/>
                <a:gd name="T24" fmla="*/ 2147483647 w 52"/>
                <a:gd name="T25" fmla="*/ 0 h 49"/>
                <a:gd name="T26" fmla="*/ 2147483647 w 52"/>
                <a:gd name="T27" fmla="*/ 2147483647 h 49"/>
                <a:gd name="T28" fmla="*/ 2147483647 w 52"/>
                <a:gd name="T29" fmla="*/ 2147483647 h 49"/>
                <a:gd name="T30" fmla="*/ 2147483647 w 52"/>
                <a:gd name="T31" fmla="*/ 2147483647 h 49"/>
                <a:gd name="T32" fmla="*/ 2147483647 w 52"/>
                <a:gd name="T33" fmla="*/ 2147483647 h 49"/>
                <a:gd name="T34" fmla="*/ 2147483647 w 52"/>
                <a:gd name="T35" fmla="*/ 2147483647 h 49"/>
                <a:gd name="T36" fmla="*/ 2147483647 w 52"/>
                <a:gd name="T37" fmla="*/ 2147483647 h 49"/>
                <a:gd name="T38" fmla="*/ 0 w 52"/>
                <a:gd name="T39" fmla="*/ 2147483647 h 49"/>
                <a:gd name="T40" fmla="*/ 0 w 52"/>
                <a:gd name="T41" fmla="*/ 2147483647 h 49"/>
                <a:gd name="T42" fmla="*/ 2147483647 w 52"/>
                <a:gd name="T43" fmla="*/ 2147483647 h 49"/>
                <a:gd name="T44" fmla="*/ 2147483647 w 52"/>
                <a:gd name="T45" fmla="*/ 2147483647 h 49"/>
                <a:gd name="T46" fmla="*/ 2147483647 w 52"/>
                <a:gd name="T47" fmla="*/ 2147483647 h 49"/>
                <a:gd name="T48" fmla="*/ 2147483647 w 52"/>
                <a:gd name="T49" fmla="*/ 2147483647 h 49"/>
                <a:gd name="T50" fmla="*/ 2147483647 w 52"/>
                <a:gd name="T51" fmla="*/ 2147483647 h 49"/>
                <a:gd name="T52" fmla="*/ 2147483647 w 52"/>
                <a:gd name="T53" fmla="*/ 2147483647 h 49"/>
                <a:gd name="T54" fmla="*/ 2147483647 w 52"/>
                <a:gd name="T55" fmla="*/ 2147483647 h 49"/>
                <a:gd name="T56" fmla="*/ 2147483647 w 52"/>
                <a:gd name="T57" fmla="*/ 2147483647 h 49"/>
                <a:gd name="T58" fmla="*/ 2147483647 w 52"/>
                <a:gd name="T59" fmla="*/ 2147483647 h 49"/>
                <a:gd name="T60" fmla="*/ 2147483647 w 52"/>
                <a:gd name="T61" fmla="*/ 2147483647 h 49"/>
                <a:gd name="T62" fmla="*/ 2147483647 w 52"/>
                <a:gd name="T63" fmla="*/ 2147483647 h 49"/>
                <a:gd name="T64" fmla="*/ 2147483647 w 52"/>
                <a:gd name="T65" fmla="*/ 2147483647 h 49"/>
                <a:gd name="T66" fmla="*/ 2147483647 w 52"/>
                <a:gd name="T67" fmla="*/ 2147483647 h 49"/>
                <a:gd name="T68" fmla="*/ 2147483647 w 52"/>
                <a:gd name="T69" fmla="*/ 2147483647 h 49"/>
                <a:gd name="T70" fmla="*/ 2147483647 w 52"/>
                <a:gd name="T71" fmla="*/ 2147483647 h 49"/>
                <a:gd name="T72" fmla="*/ 2147483647 w 52"/>
                <a:gd name="T73" fmla="*/ 2147483647 h 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2" h="49">
                  <a:moveTo>
                    <a:pt x="24" y="44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3"/>
                    <a:pt x="10" y="42"/>
                    <a:pt x="10" y="42"/>
                  </a:cubicBezTo>
                  <a:cubicBezTo>
                    <a:pt x="11" y="42"/>
                    <a:pt x="11" y="44"/>
                    <a:pt x="11" y="4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4" y="4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6EA8EC11-DC08-904C-99F4-B3B8947A4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328" y="2500325"/>
              <a:ext cx="267819" cy="372169"/>
            </a:xfrm>
            <a:custGeom>
              <a:avLst/>
              <a:gdLst>
                <a:gd name="T0" fmla="*/ 2147483647 w 180"/>
                <a:gd name="T1" fmla="*/ 2147483647 h 246"/>
                <a:gd name="T2" fmla="*/ 2147483647 w 180"/>
                <a:gd name="T3" fmla="*/ 2147483647 h 246"/>
                <a:gd name="T4" fmla="*/ 2147483647 w 180"/>
                <a:gd name="T5" fmla="*/ 2147483647 h 246"/>
                <a:gd name="T6" fmla="*/ 2147483647 w 180"/>
                <a:gd name="T7" fmla="*/ 2147483647 h 246"/>
                <a:gd name="T8" fmla="*/ 2147483647 w 180"/>
                <a:gd name="T9" fmla="*/ 2147483647 h 246"/>
                <a:gd name="T10" fmla="*/ 2147483647 w 180"/>
                <a:gd name="T11" fmla="*/ 2147483647 h 246"/>
                <a:gd name="T12" fmla="*/ 2147483647 w 180"/>
                <a:gd name="T13" fmla="*/ 2147483647 h 246"/>
                <a:gd name="T14" fmla="*/ 2147483647 w 180"/>
                <a:gd name="T15" fmla="*/ 2147483647 h 246"/>
                <a:gd name="T16" fmla="*/ 2147483647 w 180"/>
                <a:gd name="T17" fmla="*/ 2147483647 h 246"/>
                <a:gd name="T18" fmla="*/ 2147483647 w 180"/>
                <a:gd name="T19" fmla="*/ 2147483647 h 246"/>
                <a:gd name="T20" fmla="*/ 2147483647 w 180"/>
                <a:gd name="T21" fmla="*/ 2147483647 h 246"/>
                <a:gd name="T22" fmla="*/ 2147483647 w 180"/>
                <a:gd name="T23" fmla="*/ 2147483647 h 246"/>
                <a:gd name="T24" fmla="*/ 2147483647 w 180"/>
                <a:gd name="T25" fmla="*/ 2147483647 h 246"/>
                <a:gd name="T26" fmla="*/ 0 w 180"/>
                <a:gd name="T27" fmla="*/ 2147483647 h 246"/>
                <a:gd name="T28" fmla="*/ 0 w 180"/>
                <a:gd name="T29" fmla="*/ 2147483647 h 246"/>
                <a:gd name="T30" fmla="*/ 2147483647 w 180"/>
                <a:gd name="T31" fmla="*/ 2147483647 h 246"/>
                <a:gd name="T32" fmla="*/ 2147483647 w 180"/>
                <a:gd name="T33" fmla="*/ 2147483647 h 246"/>
                <a:gd name="T34" fmla="*/ 2147483647 w 180"/>
                <a:gd name="T35" fmla="*/ 2147483647 h 246"/>
                <a:gd name="T36" fmla="*/ 2147483647 w 180"/>
                <a:gd name="T37" fmla="*/ 2147483647 h 246"/>
                <a:gd name="T38" fmla="*/ 2147483647 w 180"/>
                <a:gd name="T39" fmla="*/ 2147483647 h 246"/>
                <a:gd name="T40" fmla="*/ 2147483647 w 180"/>
                <a:gd name="T41" fmla="*/ 0 h 246"/>
                <a:gd name="T42" fmla="*/ 2147483647 w 180"/>
                <a:gd name="T43" fmla="*/ 2147483647 h 2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246">
                  <a:moveTo>
                    <a:pt x="72" y="18"/>
                  </a:moveTo>
                  <a:lnTo>
                    <a:pt x="48" y="12"/>
                  </a:lnTo>
                  <a:lnTo>
                    <a:pt x="48" y="6"/>
                  </a:lnTo>
                  <a:lnTo>
                    <a:pt x="30" y="18"/>
                  </a:lnTo>
                  <a:lnTo>
                    <a:pt x="42" y="36"/>
                  </a:lnTo>
                  <a:lnTo>
                    <a:pt x="84" y="60"/>
                  </a:lnTo>
                  <a:lnTo>
                    <a:pt x="126" y="66"/>
                  </a:lnTo>
                  <a:lnTo>
                    <a:pt x="78" y="120"/>
                  </a:lnTo>
                  <a:lnTo>
                    <a:pt x="36" y="132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44"/>
                  </a:lnTo>
                  <a:lnTo>
                    <a:pt x="18" y="150"/>
                  </a:lnTo>
                  <a:lnTo>
                    <a:pt x="0" y="168"/>
                  </a:lnTo>
                  <a:lnTo>
                    <a:pt x="0" y="228"/>
                  </a:lnTo>
                  <a:lnTo>
                    <a:pt x="12" y="246"/>
                  </a:lnTo>
                  <a:lnTo>
                    <a:pt x="42" y="204"/>
                  </a:lnTo>
                  <a:lnTo>
                    <a:pt x="90" y="180"/>
                  </a:lnTo>
                  <a:lnTo>
                    <a:pt x="132" y="132"/>
                  </a:lnTo>
                  <a:lnTo>
                    <a:pt x="168" y="48"/>
                  </a:lnTo>
                  <a:lnTo>
                    <a:pt x="180" y="0"/>
                  </a:lnTo>
                  <a:lnTo>
                    <a:pt x="72" y="18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4706B2A-9022-FF43-A236-4DCA0B310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444" y="2472411"/>
              <a:ext cx="36191" cy="145146"/>
            </a:xfrm>
            <a:custGeom>
              <a:avLst/>
              <a:gdLst>
                <a:gd name="T0" fmla="*/ 2147483647 w 24"/>
                <a:gd name="T1" fmla="*/ 0 h 96"/>
                <a:gd name="T2" fmla="*/ 2147483647 w 24"/>
                <a:gd name="T3" fmla="*/ 0 h 96"/>
                <a:gd name="T4" fmla="*/ 2147483647 w 24"/>
                <a:gd name="T5" fmla="*/ 2147483647 h 96"/>
                <a:gd name="T6" fmla="*/ 0 w 24"/>
                <a:gd name="T7" fmla="*/ 2147483647 h 96"/>
                <a:gd name="T8" fmla="*/ 0 w 24"/>
                <a:gd name="T9" fmla="*/ 2147483647 h 96"/>
                <a:gd name="T10" fmla="*/ 2147483647 w 24"/>
                <a:gd name="T11" fmla="*/ 2147483647 h 96"/>
                <a:gd name="T12" fmla="*/ 2147483647 w 24"/>
                <a:gd name="T13" fmla="*/ 2147483647 h 96"/>
                <a:gd name="T14" fmla="*/ 2147483647 w 24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DD8EC2E-337F-704B-9ABD-8997541CA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444" y="2472411"/>
              <a:ext cx="36191" cy="145146"/>
            </a:xfrm>
            <a:custGeom>
              <a:avLst/>
              <a:gdLst>
                <a:gd name="T0" fmla="*/ 2147483647 w 24"/>
                <a:gd name="T1" fmla="*/ 0 h 96"/>
                <a:gd name="T2" fmla="*/ 2147483647 w 24"/>
                <a:gd name="T3" fmla="*/ 0 h 96"/>
                <a:gd name="T4" fmla="*/ 2147483647 w 24"/>
                <a:gd name="T5" fmla="*/ 2147483647 h 96"/>
                <a:gd name="T6" fmla="*/ 0 w 24"/>
                <a:gd name="T7" fmla="*/ 2147483647 h 96"/>
                <a:gd name="T8" fmla="*/ 0 w 24"/>
                <a:gd name="T9" fmla="*/ 2147483647 h 96"/>
                <a:gd name="T10" fmla="*/ 2147483647 w 24"/>
                <a:gd name="T11" fmla="*/ 2147483647 h 96"/>
                <a:gd name="T12" fmla="*/ 2147483647 w 24"/>
                <a:gd name="T13" fmla="*/ 2147483647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B951E8E-0E89-8047-8459-5380E061B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348" y="2143043"/>
              <a:ext cx="294962" cy="474516"/>
            </a:xfrm>
            <a:custGeom>
              <a:avLst/>
              <a:gdLst>
                <a:gd name="T0" fmla="*/ 2147483647 w 198"/>
                <a:gd name="T1" fmla="*/ 2147483647 h 313"/>
                <a:gd name="T2" fmla="*/ 2147483647 w 198"/>
                <a:gd name="T3" fmla="*/ 2147483647 h 313"/>
                <a:gd name="T4" fmla="*/ 2147483647 w 198"/>
                <a:gd name="T5" fmla="*/ 2147483647 h 313"/>
                <a:gd name="T6" fmla="*/ 2147483647 w 198"/>
                <a:gd name="T7" fmla="*/ 2147483647 h 313"/>
                <a:gd name="T8" fmla="*/ 2147483647 w 198"/>
                <a:gd name="T9" fmla="*/ 2147483647 h 313"/>
                <a:gd name="T10" fmla="*/ 2147483647 w 198"/>
                <a:gd name="T11" fmla="*/ 2147483647 h 313"/>
                <a:gd name="T12" fmla="*/ 2147483647 w 198"/>
                <a:gd name="T13" fmla="*/ 2147483647 h 313"/>
                <a:gd name="T14" fmla="*/ 2147483647 w 198"/>
                <a:gd name="T15" fmla="*/ 2147483647 h 313"/>
                <a:gd name="T16" fmla="*/ 2147483647 w 198"/>
                <a:gd name="T17" fmla="*/ 2147483647 h 313"/>
                <a:gd name="T18" fmla="*/ 2147483647 w 198"/>
                <a:gd name="T19" fmla="*/ 2147483647 h 313"/>
                <a:gd name="T20" fmla="*/ 2147483647 w 198"/>
                <a:gd name="T21" fmla="*/ 2147483647 h 313"/>
                <a:gd name="T22" fmla="*/ 2147483647 w 198"/>
                <a:gd name="T23" fmla="*/ 2147483647 h 313"/>
                <a:gd name="T24" fmla="*/ 2147483647 w 198"/>
                <a:gd name="T25" fmla="*/ 0 h 313"/>
                <a:gd name="T26" fmla="*/ 2147483647 w 198"/>
                <a:gd name="T27" fmla="*/ 2147483647 h 313"/>
                <a:gd name="T28" fmla="*/ 2147483647 w 198"/>
                <a:gd name="T29" fmla="*/ 2147483647 h 313"/>
                <a:gd name="T30" fmla="*/ 2147483647 w 198"/>
                <a:gd name="T31" fmla="*/ 2147483647 h 313"/>
                <a:gd name="T32" fmla="*/ 2147483647 w 198"/>
                <a:gd name="T33" fmla="*/ 2147483647 h 313"/>
                <a:gd name="T34" fmla="*/ 2147483647 w 198"/>
                <a:gd name="T35" fmla="*/ 2147483647 h 313"/>
                <a:gd name="T36" fmla="*/ 2147483647 w 198"/>
                <a:gd name="T37" fmla="*/ 2147483647 h 313"/>
                <a:gd name="T38" fmla="*/ 2147483647 w 198"/>
                <a:gd name="T39" fmla="*/ 2147483647 h 313"/>
                <a:gd name="T40" fmla="*/ 2147483647 w 198"/>
                <a:gd name="T41" fmla="*/ 2147483647 h 313"/>
                <a:gd name="T42" fmla="*/ 0 w 198"/>
                <a:gd name="T43" fmla="*/ 2147483647 h 313"/>
                <a:gd name="T44" fmla="*/ 2147483647 w 198"/>
                <a:gd name="T45" fmla="*/ 2147483647 h 313"/>
                <a:gd name="T46" fmla="*/ 2147483647 w 198"/>
                <a:gd name="T47" fmla="*/ 2147483647 h 313"/>
                <a:gd name="T48" fmla="*/ 2147483647 w 198"/>
                <a:gd name="T49" fmla="*/ 2147483647 h 313"/>
                <a:gd name="T50" fmla="*/ 2147483647 w 198"/>
                <a:gd name="T51" fmla="*/ 2147483647 h 3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  <a:lnTo>
                    <a:pt x="36" y="31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96EB09-7BBC-1D4F-A279-51366E794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348" y="2143043"/>
              <a:ext cx="294962" cy="474516"/>
            </a:xfrm>
            <a:custGeom>
              <a:avLst/>
              <a:gdLst>
                <a:gd name="T0" fmla="*/ 2147483647 w 198"/>
                <a:gd name="T1" fmla="*/ 2147483647 h 313"/>
                <a:gd name="T2" fmla="*/ 2147483647 w 198"/>
                <a:gd name="T3" fmla="*/ 2147483647 h 313"/>
                <a:gd name="T4" fmla="*/ 2147483647 w 198"/>
                <a:gd name="T5" fmla="*/ 2147483647 h 313"/>
                <a:gd name="T6" fmla="*/ 2147483647 w 198"/>
                <a:gd name="T7" fmla="*/ 2147483647 h 313"/>
                <a:gd name="T8" fmla="*/ 2147483647 w 198"/>
                <a:gd name="T9" fmla="*/ 2147483647 h 313"/>
                <a:gd name="T10" fmla="*/ 2147483647 w 198"/>
                <a:gd name="T11" fmla="*/ 2147483647 h 313"/>
                <a:gd name="T12" fmla="*/ 2147483647 w 198"/>
                <a:gd name="T13" fmla="*/ 2147483647 h 313"/>
                <a:gd name="T14" fmla="*/ 2147483647 w 198"/>
                <a:gd name="T15" fmla="*/ 2147483647 h 313"/>
                <a:gd name="T16" fmla="*/ 2147483647 w 198"/>
                <a:gd name="T17" fmla="*/ 2147483647 h 313"/>
                <a:gd name="T18" fmla="*/ 2147483647 w 198"/>
                <a:gd name="T19" fmla="*/ 2147483647 h 313"/>
                <a:gd name="T20" fmla="*/ 2147483647 w 198"/>
                <a:gd name="T21" fmla="*/ 2147483647 h 313"/>
                <a:gd name="T22" fmla="*/ 2147483647 w 198"/>
                <a:gd name="T23" fmla="*/ 2147483647 h 313"/>
                <a:gd name="T24" fmla="*/ 2147483647 w 198"/>
                <a:gd name="T25" fmla="*/ 0 h 313"/>
                <a:gd name="T26" fmla="*/ 2147483647 w 198"/>
                <a:gd name="T27" fmla="*/ 2147483647 h 313"/>
                <a:gd name="T28" fmla="*/ 2147483647 w 198"/>
                <a:gd name="T29" fmla="*/ 2147483647 h 313"/>
                <a:gd name="T30" fmla="*/ 2147483647 w 198"/>
                <a:gd name="T31" fmla="*/ 2147483647 h 313"/>
                <a:gd name="T32" fmla="*/ 2147483647 w 198"/>
                <a:gd name="T33" fmla="*/ 2147483647 h 313"/>
                <a:gd name="T34" fmla="*/ 2147483647 w 198"/>
                <a:gd name="T35" fmla="*/ 2147483647 h 313"/>
                <a:gd name="T36" fmla="*/ 2147483647 w 198"/>
                <a:gd name="T37" fmla="*/ 2147483647 h 313"/>
                <a:gd name="T38" fmla="*/ 2147483647 w 198"/>
                <a:gd name="T39" fmla="*/ 2147483647 h 313"/>
                <a:gd name="T40" fmla="*/ 2147483647 w 198"/>
                <a:gd name="T41" fmla="*/ 2147483647 h 313"/>
                <a:gd name="T42" fmla="*/ 0 w 198"/>
                <a:gd name="T43" fmla="*/ 2147483647 h 313"/>
                <a:gd name="T44" fmla="*/ 2147483647 w 198"/>
                <a:gd name="T45" fmla="*/ 2147483647 h 313"/>
                <a:gd name="T46" fmla="*/ 2147483647 w 198"/>
                <a:gd name="T47" fmla="*/ 2147483647 h 313"/>
                <a:gd name="T48" fmla="*/ 2147483647 w 198"/>
                <a:gd name="T49" fmla="*/ 2147483647 h 3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7AF04B9-1160-C346-9CF1-2CB715F5E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45" y="3350731"/>
              <a:ext cx="269628" cy="275405"/>
            </a:xfrm>
            <a:custGeom>
              <a:avLst/>
              <a:gdLst>
                <a:gd name="T0" fmla="*/ 2147483647 w 180"/>
                <a:gd name="T1" fmla="*/ 2147483647 h 180"/>
                <a:gd name="T2" fmla="*/ 2147483647 w 180"/>
                <a:gd name="T3" fmla="*/ 2147483647 h 180"/>
                <a:gd name="T4" fmla="*/ 2147483647 w 180"/>
                <a:gd name="T5" fmla="*/ 2147483647 h 180"/>
                <a:gd name="T6" fmla="*/ 2147483647 w 180"/>
                <a:gd name="T7" fmla="*/ 2147483647 h 180"/>
                <a:gd name="T8" fmla="*/ 2147483647 w 180"/>
                <a:gd name="T9" fmla="*/ 2147483647 h 180"/>
                <a:gd name="T10" fmla="*/ 2147483647 w 180"/>
                <a:gd name="T11" fmla="*/ 2147483647 h 180"/>
                <a:gd name="T12" fmla="*/ 2147483647 w 180"/>
                <a:gd name="T13" fmla="*/ 2147483647 h 180"/>
                <a:gd name="T14" fmla="*/ 2147483647 w 180"/>
                <a:gd name="T15" fmla="*/ 0 h 180"/>
                <a:gd name="T16" fmla="*/ 2147483647 w 180"/>
                <a:gd name="T17" fmla="*/ 2147483647 h 180"/>
                <a:gd name="T18" fmla="*/ 2147483647 w 180"/>
                <a:gd name="T19" fmla="*/ 2147483647 h 180"/>
                <a:gd name="T20" fmla="*/ 2147483647 w 180"/>
                <a:gd name="T21" fmla="*/ 2147483647 h 180"/>
                <a:gd name="T22" fmla="*/ 0 w 180"/>
                <a:gd name="T23" fmla="*/ 2147483647 h 180"/>
                <a:gd name="T24" fmla="*/ 0 w 180"/>
                <a:gd name="T25" fmla="*/ 2147483647 h 180"/>
                <a:gd name="T26" fmla="*/ 2147483647 w 180"/>
                <a:gd name="T27" fmla="*/ 2147483647 h 180"/>
                <a:gd name="T28" fmla="*/ 2147483647 w 180"/>
                <a:gd name="T29" fmla="*/ 2147483647 h 180"/>
                <a:gd name="T30" fmla="*/ 2147483647 w 180"/>
                <a:gd name="T31" fmla="*/ 2147483647 h 180"/>
                <a:gd name="T32" fmla="*/ 2147483647 w 180"/>
                <a:gd name="T33" fmla="*/ 2147483647 h 180"/>
                <a:gd name="T34" fmla="*/ 2147483647 w 180"/>
                <a:gd name="T35" fmla="*/ 2147483647 h 180"/>
                <a:gd name="T36" fmla="*/ 2147483647 w 180"/>
                <a:gd name="T37" fmla="*/ 2147483647 h 180"/>
                <a:gd name="T38" fmla="*/ 2147483647 w 180"/>
                <a:gd name="T39" fmla="*/ 2147483647 h 180"/>
                <a:gd name="T40" fmla="*/ 2147483647 w 180"/>
                <a:gd name="T41" fmla="*/ 2147483647 h 180"/>
                <a:gd name="T42" fmla="*/ 2147483647 w 180"/>
                <a:gd name="T43" fmla="*/ 2147483647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180">
                  <a:moveTo>
                    <a:pt x="144" y="54"/>
                  </a:moveTo>
                  <a:lnTo>
                    <a:pt x="132" y="54"/>
                  </a:lnTo>
                  <a:lnTo>
                    <a:pt x="114" y="3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84" y="12"/>
                  </a:lnTo>
                  <a:lnTo>
                    <a:pt x="96" y="6"/>
                  </a:lnTo>
                  <a:lnTo>
                    <a:pt x="84" y="0"/>
                  </a:lnTo>
                  <a:lnTo>
                    <a:pt x="66" y="6"/>
                  </a:lnTo>
                  <a:lnTo>
                    <a:pt x="18" y="18"/>
                  </a:lnTo>
                  <a:lnTo>
                    <a:pt x="12" y="84"/>
                  </a:lnTo>
                  <a:lnTo>
                    <a:pt x="0" y="90"/>
                  </a:lnTo>
                  <a:lnTo>
                    <a:pt x="0" y="144"/>
                  </a:lnTo>
                  <a:lnTo>
                    <a:pt x="12" y="168"/>
                  </a:lnTo>
                  <a:lnTo>
                    <a:pt x="18" y="180"/>
                  </a:lnTo>
                  <a:lnTo>
                    <a:pt x="36" y="180"/>
                  </a:lnTo>
                  <a:lnTo>
                    <a:pt x="66" y="162"/>
                  </a:lnTo>
                  <a:lnTo>
                    <a:pt x="90" y="162"/>
                  </a:lnTo>
                  <a:lnTo>
                    <a:pt x="138" y="120"/>
                  </a:lnTo>
                  <a:lnTo>
                    <a:pt x="180" y="90"/>
                  </a:lnTo>
                  <a:lnTo>
                    <a:pt x="150" y="78"/>
                  </a:lnTo>
                  <a:lnTo>
                    <a:pt x="144" y="5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4F32C7C-3697-3A41-B1FF-782072DA2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411" y="3138595"/>
              <a:ext cx="305821" cy="494985"/>
            </a:xfrm>
            <a:custGeom>
              <a:avLst/>
              <a:gdLst>
                <a:gd name="T0" fmla="*/ 2147483647 w 34"/>
                <a:gd name="T1" fmla="*/ 2147483647 h 54"/>
                <a:gd name="T2" fmla="*/ 2147483647 w 34"/>
                <a:gd name="T3" fmla="*/ 2147483647 h 54"/>
                <a:gd name="T4" fmla="*/ 2147483647 w 34"/>
                <a:gd name="T5" fmla="*/ 2147483647 h 54"/>
                <a:gd name="T6" fmla="*/ 2147483647 w 34"/>
                <a:gd name="T7" fmla="*/ 2147483647 h 54"/>
                <a:gd name="T8" fmla="*/ 2147483647 w 34"/>
                <a:gd name="T9" fmla="*/ 2147483647 h 54"/>
                <a:gd name="T10" fmla="*/ 2147483647 w 34"/>
                <a:gd name="T11" fmla="*/ 2147483647 h 54"/>
                <a:gd name="T12" fmla="*/ 2147483647 w 34"/>
                <a:gd name="T13" fmla="*/ 2147483647 h 54"/>
                <a:gd name="T14" fmla="*/ 2147483647 w 34"/>
                <a:gd name="T15" fmla="*/ 2147483647 h 54"/>
                <a:gd name="T16" fmla="*/ 2147483647 w 34"/>
                <a:gd name="T17" fmla="*/ 2147483647 h 54"/>
                <a:gd name="T18" fmla="*/ 2147483647 w 34"/>
                <a:gd name="T19" fmla="*/ 2147483647 h 54"/>
                <a:gd name="T20" fmla="*/ 2147483647 w 34"/>
                <a:gd name="T21" fmla="*/ 2147483647 h 54"/>
                <a:gd name="T22" fmla="*/ 2147483647 w 34"/>
                <a:gd name="T23" fmla="*/ 2147483647 h 54"/>
                <a:gd name="T24" fmla="*/ 0 w 34"/>
                <a:gd name="T25" fmla="*/ 2147483647 h 54"/>
                <a:gd name="T26" fmla="*/ 0 w 34"/>
                <a:gd name="T27" fmla="*/ 2147483647 h 54"/>
                <a:gd name="T28" fmla="*/ 2147483647 w 34"/>
                <a:gd name="T29" fmla="*/ 2147483647 h 54"/>
                <a:gd name="T30" fmla="*/ 2147483647 w 34"/>
                <a:gd name="T31" fmla="*/ 2147483647 h 54"/>
                <a:gd name="T32" fmla="*/ 2147483647 w 34"/>
                <a:gd name="T33" fmla="*/ 2147483647 h 54"/>
                <a:gd name="T34" fmla="*/ 2147483647 w 34"/>
                <a:gd name="T35" fmla="*/ 2147483647 h 54"/>
                <a:gd name="T36" fmla="*/ 2147483647 w 34"/>
                <a:gd name="T37" fmla="*/ 2147483647 h 54"/>
                <a:gd name="T38" fmla="*/ 2147483647 w 34"/>
                <a:gd name="T39" fmla="*/ 2147483647 h 54"/>
                <a:gd name="T40" fmla="*/ 2147483647 w 34"/>
                <a:gd name="T41" fmla="*/ 2147483647 h 54"/>
                <a:gd name="T42" fmla="*/ 2147483647 w 34"/>
                <a:gd name="T43" fmla="*/ 2147483647 h 54"/>
                <a:gd name="T44" fmla="*/ 2147483647 w 34"/>
                <a:gd name="T45" fmla="*/ 2147483647 h 54"/>
                <a:gd name="T46" fmla="*/ 2147483647 w 34"/>
                <a:gd name="T47" fmla="*/ 2147483647 h 54"/>
                <a:gd name="T48" fmla="*/ 2147483647 w 34"/>
                <a:gd name="T49" fmla="*/ 2147483647 h 54"/>
                <a:gd name="T50" fmla="*/ 2147483647 w 34"/>
                <a:gd name="T51" fmla="*/ 2147483647 h 54"/>
                <a:gd name="T52" fmla="*/ 2147483647 w 34"/>
                <a:gd name="T53" fmla="*/ 2147483647 h 54"/>
                <a:gd name="T54" fmla="*/ 2147483647 w 34"/>
                <a:gd name="T55" fmla="*/ 2147483647 h 54"/>
                <a:gd name="T56" fmla="*/ 2147483647 w 34"/>
                <a:gd name="T57" fmla="*/ 2147483647 h 54"/>
                <a:gd name="T58" fmla="*/ 2147483647 w 34"/>
                <a:gd name="T59" fmla="*/ 2147483647 h 54"/>
                <a:gd name="T60" fmla="*/ 2147483647 w 34"/>
                <a:gd name="T61" fmla="*/ 2147483647 h 54"/>
                <a:gd name="T62" fmla="*/ 2147483647 w 34"/>
                <a:gd name="T63" fmla="*/ 2147483647 h 54"/>
                <a:gd name="T64" fmla="*/ 2147483647 w 34"/>
                <a:gd name="T65" fmla="*/ 2147483647 h 54"/>
                <a:gd name="T66" fmla="*/ 2147483647 w 34"/>
                <a:gd name="T67" fmla="*/ 2147483647 h 54"/>
                <a:gd name="T68" fmla="*/ 2147483647 w 34"/>
                <a:gd name="T69" fmla="*/ 0 h 54"/>
                <a:gd name="T70" fmla="*/ 2147483647 w 34"/>
                <a:gd name="T71" fmla="*/ 0 h 54"/>
                <a:gd name="T72" fmla="*/ 2147483647 w 34"/>
                <a:gd name="T73" fmla="*/ 2147483647 h 54"/>
                <a:gd name="T74" fmla="*/ 2147483647 w 34"/>
                <a:gd name="T75" fmla="*/ 2147483647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" h="54">
                  <a:moveTo>
                    <a:pt x="22" y="2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0" y="51"/>
                    <a:pt x="9" y="51"/>
                    <a:pt x="9" y="51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30" y="1"/>
                    <a:pt x="30" y="1"/>
                  </a:cubicBezTo>
                  <a:lnTo>
                    <a:pt x="22" y="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5C05474-4091-384F-8189-0B3660DA6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411" y="2855746"/>
              <a:ext cx="296773" cy="310762"/>
            </a:xfrm>
            <a:custGeom>
              <a:avLst/>
              <a:gdLst>
                <a:gd name="T0" fmla="*/ 2147483647 w 33"/>
                <a:gd name="T1" fmla="*/ 2147483647 h 34"/>
                <a:gd name="T2" fmla="*/ 2147483647 w 33"/>
                <a:gd name="T3" fmla="*/ 2147483647 h 34"/>
                <a:gd name="T4" fmla="*/ 2147483647 w 33"/>
                <a:gd name="T5" fmla="*/ 2147483647 h 34"/>
                <a:gd name="T6" fmla="*/ 2147483647 w 33"/>
                <a:gd name="T7" fmla="*/ 2147483647 h 34"/>
                <a:gd name="T8" fmla="*/ 2147483647 w 33"/>
                <a:gd name="T9" fmla="*/ 0 h 34"/>
                <a:gd name="T10" fmla="*/ 2147483647 w 33"/>
                <a:gd name="T11" fmla="*/ 2147483647 h 34"/>
                <a:gd name="T12" fmla="*/ 2147483647 w 33"/>
                <a:gd name="T13" fmla="*/ 2147483647 h 34"/>
                <a:gd name="T14" fmla="*/ 2147483647 w 33"/>
                <a:gd name="T15" fmla="*/ 2147483647 h 34"/>
                <a:gd name="T16" fmla="*/ 2147483647 w 33"/>
                <a:gd name="T17" fmla="*/ 2147483647 h 34"/>
                <a:gd name="T18" fmla="*/ 2147483647 w 33"/>
                <a:gd name="T19" fmla="*/ 2147483647 h 34"/>
                <a:gd name="T20" fmla="*/ 2147483647 w 33"/>
                <a:gd name="T21" fmla="*/ 2147483647 h 34"/>
                <a:gd name="T22" fmla="*/ 0 w 33"/>
                <a:gd name="T23" fmla="*/ 2147483647 h 34"/>
                <a:gd name="T24" fmla="*/ 2147483647 w 33"/>
                <a:gd name="T25" fmla="*/ 2147483647 h 34"/>
                <a:gd name="T26" fmla="*/ 2147483647 w 33"/>
                <a:gd name="T27" fmla="*/ 2147483647 h 34"/>
                <a:gd name="T28" fmla="*/ 2147483647 w 33"/>
                <a:gd name="T29" fmla="*/ 2147483647 h 34"/>
                <a:gd name="T30" fmla="*/ 2147483647 w 33"/>
                <a:gd name="T31" fmla="*/ 2147483647 h 34"/>
                <a:gd name="T32" fmla="*/ 2147483647 w 33"/>
                <a:gd name="T33" fmla="*/ 2147483647 h 34"/>
                <a:gd name="T34" fmla="*/ 2147483647 w 33"/>
                <a:gd name="T35" fmla="*/ 2147483647 h 34"/>
                <a:gd name="T36" fmla="*/ 2147483647 w 33"/>
                <a:gd name="T37" fmla="*/ 2147483647 h 34"/>
                <a:gd name="T38" fmla="*/ 2147483647 w 33"/>
                <a:gd name="T39" fmla="*/ 2147483647 h 34"/>
                <a:gd name="T40" fmla="*/ 2147483647 w 33"/>
                <a:gd name="T41" fmla="*/ 2147483647 h 34"/>
                <a:gd name="T42" fmla="*/ 2147483647 w 33"/>
                <a:gd name="T43" fmla="*/ 2147483647 h 34"/>
                <a:gd name="T44" fmla="*/ 2147483647 w 33"/>
                <a:gd name="T45" fmla="*/ 2147483647 h 34"/>
                <a:gd name="T46" fmla="*/ 2147483647 w 33"/>
                <a:gd name="T47" fmla="*/ 2147483647 h 34"/>
                <a:gd name="T48" fmla="*/ 2147483647 w 33"/>
                <a:gd name="T49" fmla="*/ 2147483647 h 34"/>
                <a:gd name="T50" fmla="*/ 2147483647 w 33"/>
                <a:gd name="T51" fmla="*/ 2147483647 h 34"/>
                <a:gd name="T52" fmla="*/ 2147483647 w 33"/>
                <a:gd name="T53" fmla="*/ 2147483647 h 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3" h="34">
                  <a:moveTo>
                    <a:pt x="25" y="6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8" y="26"/>
                    <a:pt x="9" y="26"/>
                  </a:cubicBezTo>
                  <a:cubicBezTo>
                    <a:pt x="9" y="26"/>
                    <a:pt x="14" y="27"/>
                    <a:pt x="14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28" y="15"/>
                    <a:pt x="28" y="14"/>
                  </a:cubicBezTo>
                  <a:cubicBezTo>
                    <a:pt x="28" y="13"/>
                    <a:pt x="29" y="12"/>
                    <a:pt x="30" y="12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25" y="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E72F228-BFCE-6348-9644-42B77864D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156" y="3000893"/>
              <a:ext cx="340203" cy="349839"/>
            </a:xfrm>
            <a:custGeom>
              <a:avLst/>
              <a:gdLst>
                <a:gd name="T0" fmla="*/ 2147483647 w 38"/>
                <a:gd name="T1" fmla="*/ 2147483647 h 38"/>
                <a:gd name="T2" fmla="*/ 2147483647 w 38"/>
                <a:gd name="T3" fmla="*/ 2147483647 h 38"/>
                <a:gd name="T4" fmla="*/ 2147483647 w 38"/>
                <a:gd name="T5" fmla="*/ 2147483647 h 38"/>
                <a:gd name="T6" fmla="*/ 2147483647 w 38"/>
                <a:gd name="T7" fmla="*/ 2147483647 h 38"/>
                <a:gd name="T8" fmla="*/ 2147483647 w 38"/>
                <a:gd name="T9" fmla="*/ 2147483647 h 38"/>
                <a:gd name="T10" fmla="*/ 2147483647 w 38"/>
                <a:gd name="T11" fmla="*/ 2147483647 h 38"/>
                <a:gd name="T12" fmla="*/ 2147483647 w 38"/>
                <a:gd name="T13" fmla="*/ 2147483647 h 38"/>
                <a:gd name="T14" fmla="*/ 2147483647 w 38"/>
                <a:gd name="T15" fmla="*/ 2147483647 h 38"/>
                <a:gd name="T16" fmla="*/ 2147483647 w 38"/>
                <a:gd name="T17" fmla="*/ 2147483647 h 38"/>
                <a:gd name="T18" fmla="*/ 2147483647 w 38"/>
                <a:gd name="T19" fmla="*/ 2147483647 h 38"/>
                <a:gd name="T20" fmla="*/ 2147483647 w 38"/>
                <a:gd name="T21" fmla="*/ 2147483647 h 38"/>
                <a:gd name="T22" fmla="*/ 2147483647 w 38"/>
                <a:gd name="T23" fmla="*/ 2147483647 h 38"/>
                <a:gd name="T24" fmla="*/ 2147483647 w 38"/>
                <a:gd name="T25" fmla="*/ 2147483647 h 38"/>
                <a:gd name="T26" fmla="*/ 2147483647 w 38"/>
                <a:gd name="T27" fmla="*/ 2147483647 h 38"/>
                <a:gd name="T28" fmla="*/ 2147483647 w 38"/>
                <a:gd name="T29" fmla="*/ 2147483647 h 38"/>
                <a:gd name="T30" fmla="*/ 2147483647 w 38"/>
                <a:gd name="T31" fmla="*/ 2147483647 h 38"/>
                <a:gd name="T32" fmla="*/ 2147483647 w 38"/>
                <a:gd name="T33" fmla="*/ 0 h 38"/>
                <a:gd name="T34" fmla="*/ 2147483647 w 38"/>
                <a:gd name="T35" fmla="*/ 0 h 38"/>
                <a:gd name="T36" fmla="*/ 2147483647 w 38"/>
                <a:gd name="T37" fmla="*/ 2147483647 h 38"/>
                <a:gd name="T38" fmla="*/ 2147483647 w 38"/>
                <a:gd name="T39" fmla="*/ 2147483647 h 38"/>
                <a:gd name="T40" fmla="*/ 2147483647 w 38"/>
                <a:gd name="T41" fmla="*/ 2147483647 h 38"/>
                <a:gd name="T42" fmla="*/ 0 w 38"/>
                <a:gd name="T43" fmla="*/ 2147483647 h 38"/>
                <a:gd name="T44" fmla="*/ 0 w 38"/>
                <a:gd name="T45" fmla="*/ 2147483647 h 38"/>
                <a:gd name="T46" fmla="*/ 2147483647 w 38"/>
                <a:gd name="T47" fmla="*/ 2147483647 h 38"/>
                <a:gd name="T48" fmla="*/ 2147483647 w 38"/>
                <a:gd name="T49" fmla="*/ 2147483647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8" h="38">
                  <a:moveTo>
                    <a:pt x="4" y="37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5" y="4"/>
                    <a:pt x="24" y="4"/>
                  </a:cubicBezTo>
                  <a:cubicBezTo>
                    <a:pt x="24" y="4"/>
                    <a:pt x="22" y="6"/>
                    <a:pt x="21" y="6"/>
                  </a:cubicBezTo>
                  <a:cubicBezTo>
                    <a:pt x="20" y="7"/>
                    <a:pt x="19" y="6"/>
                    <a:pt x="18" y="6"/>
                  </a:cubicBezTo>
                  <a:cubicBezTo>
                    <a:pt x="17" y="6"/>
                    <a:pt x="13" y="0"/>
                    <a:pt x="12" y="0"/>
                  </a:cubicBezTo>
                  <a:cubicBezTo>
                    <a:pt x="11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5"/>
                    <a:pt x="2" y="35"/>
                    <a:pt x="2" y="35"/>
                  </a:cubicBezTo>
                  <a:lnTo>
                    <a:pt x="4" y="3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2485BD4-ECA3-EF4A-B576-BDA777FD6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156" y="2671523"/>
              <a:ext cx="528400" cy="539646"/>
            </a:xfrm>
            <a:custGeom>
              <a:avLst/>
              <a:gdLst>
                <a:gd name="T0" fmla="*/ 2147483647 w 59"/>
                <a:gd name="T1" fmla="*/ 2147483647 h 59"/>
                <a:gd name="T2" fmla="*/ 2147483647 w 59"/>
                <a:gd name="T3" fmla="*/ 2147483647 h 59"/>
                <a:gd name="T4" fmla="*/ 2147483647 w 59"/>
                <a:gd name="T5" fmla="*/ 2147483647 h 59"/>
                <a:gd name="T6" fmla="*/ 2147483647 w 59"/>
                <a:gd name="T7" fmla="*/ 2147483647 h 59"/>
                <a:gd name="T8" fmla="*/ 2147483647 w 59"/>
                <a:gd name="T9" fmla="*/ 2147483647 h 59"/>
                <a:gd name="T10" fmla="*/ 2147483647 w 59"/>
                <a:gd name="T11" fmla="*/ 2147483647 h 59"/>
                <a:gd name="T12" fmla="*/ 0 w 59"/>
                <a:gd name="T13" fmla="*/ 2147483647 h 59"/>
                <a:gd name="T14" fmla="*/ 2147483647 w 59"/>
                <a:gd name="T15" fmla="*/ 2147483647 h 59"/>
                <a:gd name="T16" fmla="*/ 2147483647 w 59"/>
                <a:gd name="T17" fmla="*/ 2147483647 h 59"/>
                <a:gd name="T18" fmla="*/ 2147483647 w 59"/>
                <a:gd name="T19" fmla="*/ 2147483647 h 59"/>
                <a:gd name="T20" fmla="*/ 2147483647 w 59"/>
                <a:gd name="T21" fmla="*/ 2147483647 h 59"/>
                <a:gd name="T22" fmla="*/ 2147483647 w 59"/>
                <a:gd name="T23" fmla="*/ 2147483647 h 59"/>
                <a:gd name="T24" fmla="*/ 2147483647 w 59"/>
                <a:gd name="T25" fmla="*/ 2147483647 h 59"/>
                <a:gd name="T26" fmla="*/ 2147483647 w 59"/>
                <a:gd name="T27" fmla="*/ 2147483647 h 59"/>
                <a:gd name="T28" fmla="*/ 2147483647 w 59"/>
                <a:gd name="T29" fmla="*/ 2147483647 h 59"/>
                <a:gd name="T30" fmla="*/ 2147483647 w 59"/>
                <a:gd name="T31" fmla="*/ 2147483647 h 59"/>
                <a:gd name="T32" fmla="*/ 2147483647 w 59"/>
                <a:gd name="T33" fmla="*/ 2147483647 h 59"/>
                <a:gd name="T34" fmla="*/ 2147483647 w 59"/>
                <a:gd name="T35" fmla="*/ 2147483647 h 59"/>
                <a:gd name="T36" fmla="*/ 2147483647 w 59"/>
                <a:gd name="T37" fmla="*/ 2147483647 h 59"/>
                <a:gd name="T38" fmla="*/ 2147483647 w 59"/>
                <a:gd name="T39" fmla="*/ 2147483647 h 59"/>
                <a:gd name="T40" fmla="*/ 2147483647 w 59"/>
                <a:gd name="T41" fmla="*/ 2147483647 h 59"/>
                <a:gd name="T42" fmla="*/ 2147483647 w 59"/>
                <a:gd name="T43" fmla="*/ 2147483647 h 59"/>
                <a:gd name="T44" fmla="*/ 2147483647 w 59"/>
                <a:gd name="T45" fmla="*/ 2147483647 h 59"/>
                <a:gd name="T46" fmla="*/ 2147483647 w 59"/>
                <a:gd name="T47" fmla="*/ 2147483647 h 59"/>
                <a:gd name="T48" fmla="*/ 2147483647 w 59"/>
                <a:gd name="T49" fmla="*/ 2147483647 h 59"/>
                <a:gd name="T50" fmla="*/ 2147483647 w 59"/>
                <a:gd name="T51" fmla="*/ 2147483647 h 59"/>
                <a:gd name="T52" fmla="*/ 2147483647 w 59"/>
                <a:gd name="T53" fmla="*/ 2147483647 h 59"/>
                <a:gd name="T54" fmla="*/ 2147483647 w 59"/>
                <a:gd name="T55" fmla="*/ 2147483647 h 59"/>
                <a:gd name="T56" fmla="*/ 2147483647 w 59"/>
                <a:gd name="T57" fmla="*/ 2147483647 h 59"/>
                <a:gd name="T58" fmla="*/ 2147483647 w 59"/>
                <a:gd name="T59" fmla="*/ 2147483647 h 59"/>
                <a:gd name="T60" fmla="*/ 2147483647 w 59"/>
                <a:gd name="T61" fmla="*/ 2147483647 h 59"/>
                <a:gd name="T62" fmla="*/ 2147483647 w 59"/>
                <a:gd name="T63" fmla="*/ 2147483647 h 59"/>
                <a:gd name="T64" fmla="*/ 2147483647 w 59"/>
                <a:gd name="T65" fmla="*/ 2147483647 h 59"/>
                <a:gd name="T66" fmla="*/ 2147483647 w 59"/>
                <a:gd name="T67" fmla="*/ 2147483647 h 59"/>
                <a:gd name="T68" fmla="*/ 2147483647 w 59"/>
                <a:gd name="T69" fmla="*/ 0 h 59"/>
                <a:gd name="T70" fmla="*/ 2147483647 w 59"/>
                <a:gd name="T71" fmla="*/ 2147483647 h 59"/>
                <a:gd name="T72" fmla="*/ 2147483647 w 59"/>
                <a:gd name="T73" fmla="*/ 2147483647 h 59"/>
                <a:gd name="T74" fmla="*/ 2147483647 w 59"/>
                <a:gd name="T75" fmla="*/ 2147483647 h 59"/>
                <a:gd name="T76" fmla="*/ 2147483647 w 59"/>
                <a:gd name="T77" fmla="*/ 2147483647 h 59"/>
                <a:gd name="T78" fmla="*/ 2147483647 w 59"/>
                <a:gd name="T79" fmla="*/ 2147483647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9" h="59">
                  <a:moveTo>
                    <a:pt x="21" y="6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11" y="36"/>
                    <a:pt x="12" y="36"/>
                  </a:cubicBezTo>
                  <a:cubicBezTo>
                    <a:pt x="13" y="36"/>
                    <a:pt x="17" y="42"/>
                    <a:pt x="18" y="42"/>
                  </a:cubicBezTo>
                  <a:cubicBezTo>
                    <a:pt x="19" y="42"/>
                    <a:pt x="20" y="43"/>
                    <a:pt x="21" y="42"/>
                  </a:cubicBezTo>
                  <a:cubicBezTo>
                    <a:pt x="22" y="42"/>
                    <a:pt x="24" y="40"/>
                    <a:pt x="24" y="40"/>
                  </a:cubicBezTo>
                  <a:cubicBezTo>
                    <a:pt x="25" y="40"/>
                    <a:pt x="30" y="40"/>
                    <a:pt x="30" y="40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6"/>
                    <a:pt x="21" y="6"/>
                    <a:pt x="21" y="6"/>
                  </a:cubicBezTo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553ECEA-CB34-FE44-9CC1-96B5A3E4E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082" y="2304935"/>
              <a:ext cx="421634" cy="414969"/>
            </a:xfrm>
            <a:custGeom>
              <a:avLst/>
              <a:gdLst>
                <a:gd name="T0" fmla="*/ 2147483647 w 47"/>
                <a:gd name="T1" fmla="*/ 2147483647 h 45"/>
                <a:gd name="T2" fmla="*/ 2147483647 w 47"/>
                <a:gd name="T3" fmla="*/ 2147483647 h 45"/>
                <a:gd name="T4" fmla="*/ 2147483647 w 47"/>
                <a:gd name="T5" fmla="*/ 2147483647 h 45"/>
                <a:gd name="T6" fmla="*/ 2147483647 w 47"/>
                <a:gd name="T7" fmla="*/ 2147483647 h 45"/>
                <a:gd name="T8" fmla="*/ 2147483647 w 47"/>
                <a:gd name="T9" fmla="*/ 2147483647 h 45"/>
                <a:gd name="T10" fmla="*/ 2147483647 w 47"/>
                <a:gd name="T11" fmla="*/ 2147483647 h 45"/>
                <a:gd name="T12" fmla="*/ 2147483647 w 47"/>
                <a:gd name="T13" fmla="*/ 2147483647 h 45"/>
                <a:gd name="T14" fmla="*/ 2147483647 w 47"/>
                <a:gd name="T15" fmla="*/ 2147483647 h 45"/>
                <a:gd name="T16" fmla="*/ 2147483647 w 47"/>
                <a:gd name="T17" fmla="*/ 2147483647 h 45"/>
                <a:gd name="T18" fmla="*/ 2147483647 w 47"/>
                <a:gd name="T19" fmla="*/ 2147483647 h 45"/>
                <a:gd name="T20" fmla="*/ 2147483647 w 47"/>
                <a:gd name="T21" fmla="*/ 2147483647 h 45"/>
                <a:gd name="T22" fmla="*/ 2147483647 w 47"/>
                <a:gd name="T23" fmla="*/ 2147483647 h 45"/>
                <a:gd name="T24" fmla="*/ 2147483647 w 47"/>
                <a:gd name="T25" fmla="*/ 2147483647 h 45"/>
                <a:gd name="T26" fmla="*/ 2147483647 w 47"/>
                <a:gd name="T27" fmla="*/ 2147483647 h 45"/>
                <a:gd name="T28" fmla="*/ 2147483647 w 47"/>
                <a:gd name="T29" fmla="*/ 0 h 45"/>
                <a:gd name="T30" fmla="*/ 2147483647 w 47"/>
                <a:gd name="T31" fmla="*/ 0 h 45"/>
                <a:gd name="T32" fmla="*/ 2147483647 w 47"/>
                <a:gd name="T33" fmla="*/ 2147483647 h 45"/>
                <a:gd name="T34" fmla="*/ 2147483647 w 47"/>
                <a:gd name="T35" fmla="*/ 2147483647 h 45"/>
                <a:gd name="T36" fmla="*/ 2147483647 w 47"/>
                <a:gd name="T37" fmla="*/ 2147483647 h 45"/>
                <a:gd name="T38" fmla="*/ 2147483647 w 47"/>
                <a:gd name="T39" fmla="*/ 2147483647 h 45"/>
                <a:gd name="T40" fmla="*/ 2147483647 w 47"/>
                <a:gd name="T41" fmla="*/ 2147483647 h 45"/>
                <a:gd name="T42" fmla="*/ 2147483647 w 47"/>
                <a:gd name="T43" fmla="*/ 2147483647 h 45"/>
                <a:gd name="T44" fmla="*/ 2147483647 w 47"/>
                <a:gd name="T45" fmla="*/ 2147483647 h 45"/>
                <a:gd name="T46" fmla="*/ 0 w 47"/>
                <a:gd name="T47" fmla="*/ 2147483647 h 45"/>
                <a:gd name="T48" fmla="*/ 2147483647 w 47"/>
                <a:gd name="T49" fmla="*/ 2147483647 h 45"/>
                <a:gd name="T50" fmla="*/ 2147483647 w 47"/>
                <a:gd name="T51" fmla="*/ 2147483647 h 45"/>
                <a:gd name="T52" fmla="*/ 2147483647 w 47"/>
                <a:gd name="T53" fmla="*/ 2147483647 h 45"/>
                <a:gd name="T54" fmla="*/ 2147483647 w 47"/>
                <a:gd name="T55" fmla="*/ 2147483647 h 45"/>
                <a:gd name="T56" fmla="*/ 2147483647 w 47"/>
                <a:gd name="T57" fmla="*/ 2147483647 h 45"/>
                <a:gd name="T58" fmla="*/ 2147483647 w 47"/>
                <a:gd name="T59" fmla="*/ 2147483647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7" h="45">
                  <a:moveTo>
                    <a:pt x="22" y="45"/>
                  </a:moveTo>
                  <a:cubicBezTo>
                    <a:pt x="23" y="45"/>
                    <a:pt x="24" y="44"/>
                    <a:pt x="24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3"/>
                    <a:pt x="21" y="45"/>
                    <a:pt x="22" y="4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59C22DF8-DCC6-7B4F-87D2-40DB6B4E5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4225" y="2690131"/>
              <a:ext cx="233438" cy="275405"/>
            </a:xfrm>
            <a:custGeom>
              <a:avLst/>
              <a:gdLst>
                <a:gd name="T0" fmla="*/ 2147483647 w 26"/>
                <a:gd name="T1" fmla="*/ 2147483647 h 30"/>
                <a:gd name="T2" fmla="*/ 2147483647 w 26"/>
                <a:gd name="T3" fmla="*/ 2147483647 h 30"/>
                <a:gd name="T4" fmla="*/ 2147483647 w 26"/>
                <a:gd name="T5" fmla="*/ 2147483647 h 30"/>
                <a:gd name="T6" fmla="*/ 2147483647 w 26"/>
                <a:gd name="T7" fmla="*/ 2147483647 h 30"/>
                <a:gd name="T8" fmla="*/ 2147483647 w 26"/>
                <a:gd name="T9" fmla="*/ 2147483647 h 30"/>
                <a:gd name="T10" fmla="*/ 2147483647 w 26"/>
                <a:gd name="T11" fmla="*/ 2147483647 h 30"/>
                <a:gd name="T12" fmla="*/ 2147483647 w 26"/>
                <a:gd name="T13" fmla="*/ 2147483647 h 30"/>
                <a:gd name="T14" fmla="*/ 2147483647 w 26"/>
                <a:gd name="T15" fmla="*/ 0 h 30"/>
                <a:gd name="T16" fmla="*/ 2147483647 w 26"/>
                <a:gd name="T17" fmla="*/ 2147483647 h 30"/>
                <a:gd name="T18" fmla="*/ 2147483647 w 26"/>
                <a:gd name="T19" fmla="*/ 2147483647 h 30"/>
                <a:gd name="T20" fmla="*/ 0 w 26"/>
                <a:gd name="T21" fmla="*/ 2147483647 h 30"/>
                <a:gd name="T22" fmla="*/ 2147483647 w 26"/>
                <a:gd name="T23" fmla="*/ 2147483647 h 30"/>
                <a:gd name="T24" fmla="*/ 2147483647 w 26"/>
                <a:gd name="T25" fmla="*/ 2147483647 h 30"/>
                <a:gd name="T26" fmla="*/ 0 w 26"/>
                <a:gd name="T27" fmla="*/ 2147483647 h 30"/>
                <a:gd name="T28" fmla="*/ 2147483647 w 26"/>
                <a:gd name="T29" fmla="*/ 2147483647 h 30"/>
                <a:gd name="T30" fmla="*/ 2147483647 w 26"/>
                <a:gd name="T31" fmla="*/ 2147483647 h 30"/>
                <a:gd name="T32" fmla="*/ 2147483647 w 26"/>
                <a:gd name="T33" fmla="*/ 2147483647 h 30"/>
                <a:gd name="T34" fmla="*/ 2147483647 w 26"/>
                <a:gd name="T35" fmla="*/ 2147483647 h 30"/>
                <a:gd name="T36" fmla="*/ 2147483647 w 26"/>
                <a:gd name="T37" fmla="*/ 2147483647 h 30"/>
                <a:gd name="T38" fmla="*/ 2147483647 w 26"/>
                <a:gd name="T39" fmla="*/ 2147483647 h 30"/>
                <a:gd name="T40" fmla="*/ 2147483647 w 26"/>
                <a:gd name="T41" fmla="*/ 2147483647 h 30"/>
                <a:gd name="T42" fmla="*/ 2147483647 w 26"/>
                <a:gd name="T43" fmla="*/ 2147483647 h 30"/>
                <a:gd name="T44" fmla="*/ 2147483647 w 26"/>
                <a:gd name="T45" fmla="*/ 2147483647 h 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" h="30">
                  <a:moveTo>
                    <a:pt x="23" y="7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0" y="3"/>
                    <a:pt x="19" y="3"/>
                  </a:cubicBezTo>
                  <a:cubicBezTo>
                    <a:pt x="18" y="3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9"/>
                    <a:pt x="18" y="29"/>
                    <a:pt x="18" y="29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9915860-B86B-344B-9B7B-3EE3BBBFE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2693" y="3285602"/>
              <a:ext cx="215341" cy="210276"/>
            </a:xfrm>
            <a:custGeom>
              <a:avLst/>
              <a:gdLst>
                <a:gd name="T0" fmla="*/ 2147483647 w 24"/>
                <a:gd name="T1" fmla="*/ 2147483647 h 23"/>
                <a:gd name="T2" fmla="*/ 2147483647 w 24"/>
                <a:gd name="T3" fmla="*/ 2147483647 h 23"/>
                <a:gd name="T4" fmla="*/ 2147483647 w 24"/>
                <a:gd name="T5" fmla="*/ 2147483647 h 23"/>
                <a:gd name="T6" fmla="*/ 0 w 24"/>
                <a:gd name="T7" fmla="*/ 2147483647 h 23"/>
                <a:gd name="T8" fmla="*/ 2147483647 w 24"/>
                <a:gd name="T9" fmla="*/ 2147483647 h 23"/>
                <a:gd name="T10" fmla="*/ 2147483647 w 24"/>
                <a:gd name="T11" fmla="*/ 2147483647 h 23"/>
                <a:gd name="T12" fmla="*/ 2147483647 w 24"/>
                <a:gd name="T13" fmla="*/ 2147483647 h 23"/>
                <a:gd name="T14" fmla="*/ 2147483647 w 24"/>
                <a:gd name="T15" fmla="*/ 2147483647 h 23"/>
                <a:gd name="T16" fmla="*/ 2147483647 w 24"/>
                <a:gd name="T17" fmla="*/ 2147483647 h 23"/>
                <a:gd name="T18" fmla="*/ 2147483647 w 24"/>
                <a:gd name="T19" fmla="*/ 2147483647 h 23"/>
                <a:gd name="T20" fmla="*/ 2147483647 w 24"/>
                <a:gd name="T21" fmla="*/ 2147483647 h 23"/>
                <a:gd name="T22" fmla="*/ 2147483647 w 24"/>
                <a:gd name="T23" fmla="*/ 2147483647 h 23"/>
                <a:gd name="T24" fmla="*/ 2147483647 w 24"/>
                <a:gd name="T25" fmla="*/ 2147483647 h 23"/>
                <a:gd name="T26" fmla="*/ 2147483647 w 24"/>
                <a:gd name="T27" fmla="*/ 2147483647 h 23"/>
                <a:gd name="T28" fmla="*/ 2147483647 w 24"/>
                <a:gd name="T29" fmla="*/ 2147483647 h 23"/>
                <a:gd name="T30" fmla="*/ 2147483647 w 24"/>
                <a:gd name="T31" fmla="*/ 0 h 23"/>
                <a:gd name="T32" fmla="*/ 2147483647 w 24"/>
                <a:gd name="T33" fmla="*/ 2147483647 h 23"/>
                <a:gd name="T34" fmla="*/ 2147483647 w 24"/>
                <a:gd name="T35" fmla="*/ 2147483647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" h="23">
                  <a:moveTo>
                    <a:pt x="9" y="5"/>
                  </a:moveTo>
                  <a:cubicBezTo>
                    <a:pt x="9" y="5"/>
                    <a:pt x="6" y="8"/>
                    <a:pt x="6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1"/>
                    <a:pt x="13" y="1"/>
                    <a:pt x="13" y="1"/>
                  </a:cubicBezTo>
                  <a:lnTo>
                    <a:pt x="9" y="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89BA4E8-29C9-2C44-9670-C5F34E09E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071" y="2719905"/>
              <a:ext cx="385442" cy="638270"/>
            </a:xfrm>
            <a:custGeom>
              <a:avLst/>
              <a:gdLst>
                <a:gd name="T0" fmla="*/ 2147483647 w 43"/>
                <a:gd name="T1" fmla="*/ 2147483647 h 70"/>
                <a:gd name="T2" fmla="*/ 2147483647 w 43"/>
                <a:gd name="T3" fmla="*/ 2147483647 h 70"/>
                <a:gd name="T4" fmla="*/ 2147483647 w 43"/>
                <a:gd name="T5" fmla="*/ 2147483647 h 70"/>
                <a:gd name="T6" fmla="*/ 2147483647 w 43"/>
                <a:gd name="T7" fmla="*/ 2147483647 h 70"/>
                <a:gd name="T8" fmla="*/ 2147483647 w 43"/>
                <a:gd name="T9" fmla="*/ 2147483647 h 70"/>
                <a:gd name="T10" fmla="*/ 2147483647 w 43"/>
                <a:gd name="T11" fmla="*/ 2147483647 h 70"/>
                <a:gd name="T12" fmla="*/ 2147483647 w 43"/>
                <a:gd name="T13" fmla="*/ 2147483647 h 70"/>
                <a:gd name="T14" fmla="*/ 2147483647 w 43"/>
                <a:gd name="T15" fmla="*/ 2147483647 h 70"/>
                <a:gd name="T16" fmla="*/ 2147483647 w 43"/>
                <a:gd name="T17" fmla="*/ 2147483647 h 70"/>
                <a:gd name="T18" fmla="*/ 2147483647 w 43"/>
                <a:gd name="T19" fmla="*/ 2147483647 h 70"/>
                <a:gd name="T20" fmla="*/ 2147483647 w 43"/>
                <a:gd name="T21" fmla="*/ 2147483647 h 70"/>
                <a:gd name="T22" fmla="*/ 2147483647 w 43"/>
                <a:gd name="T23" fmla="*/ 2147483647 h 70"/>
                <a:gd name="T24" fmla="*/ 2147483647 w 43"/>
                <a:gd name="T25" fmla="*/ 2147483647 h 70"/>
                <a:gd name="T26" fmla="*/ 2147483647 w 43"/>
                <a:gd name="T27" fmla="*/ 2147483647 h 70"/>
                <a:gd name="T28" fmla="*/ 2147483647 w 43"/>
                <a:gd name="T29" fmla="*/ 2147483647 h 70"/>
                <a:gd name="T30" fmla="*/ 0 w 43"/>
                <a:gd name="T31" fmla="*/ 2147483647 h 70"/>
                <a:gd name="T32" fmla="*/ 0 w 43"/>
                <a:gd name="T33" fmla="*/ 2147483647 h 70"/>
                <a:gd name="T34" fmla="*/ 2147483647 w 43"/>
                <a:gd name="T35" fmla="*/ 2147483647 h 70"/>
                <a:gd name="T36" fmla="*/ 2147483647 w 43"/>
                <a:gd name="T37" fmla="*/ 2147483647 h 70"/>
                <a:gd name="T38" fmla="*/ 2147483647 w 43"/>
                <a:gd name="T39" fmla="*/ 2147483647 h 70"/>
                <a:gd name="T40" fmla="*/ 2147483647 w 43"/>
                <a:gd name="T41" fmla="*/ 2147483647 h 70"/>
                <a:gd name="T42" fmla="*/ 2147483647 w 43"/>
                <a:gd name="T43" fmla="*/ 2147483647 h 70"/>
                <a:gd name="T44" fmla="*/ 2147483647 w 43"/>
                <a:gd name="T45" fmla="*/ 2147483647 h 70"/>
                <a:gd name="T46" fmla="*/ 2147483647 w 43"/>
                <a:gd name="T47" fmla="*/ 2147483647 h 70"/>
                <a:gd name="T48" fmla="*/ 2147483647 w 43"/>
                <a:gd name="T49" fmla="*/ 2147483647 h 70"/>
                <a:gd name="T50" fmla="*/ 2147483647 w 43"/>
                <a:gd name="T51" fmla="*/ 2147483647 h 70"/>
                <a:gd name="T52" fmla="*/ 2147483647 w 43"/>
                <a:gd name="T53" fmla="*/ 2147483647 h 70"/>
                <a:gd name="T54" fmla="*/ 2147483647 w 43"/>
                <a:gd name="T55" fmla="*/ 2147483647 h 70"/>
                <a:gd name="T56" fmla="*/ 2147483647 w 43"/>
                <a:gd name="T57" fmla="*/ 2147483647 h 70"/>
                <a:gd name="T58" fmla="*/ 2147483647 w 43"/>
                <a:gd name="T59" fmla="*/ 2147483647 h 70"/>
                <a:gd name="T60" fmla="*/ 2147483647 w 43"/>
                <a:gd name="T61" fmla="*/ 2147483647 h 70"/>
                <a:gd name="T62" fmla="*/ 2147483647 w 43"/>
                <a:gd name="T63" fmla="*/ 2147483647 h 70"/>
                <a:gd name="T64" fmla="*/ 2147483647 w 43"/>
                <a:gd name="T65" fmla="*/ 2147483647 h 70"/>
                <a:gd name="T66" fmla="*/ 2147483647 w 43"/>
                <a:gd name="T67" fmla="*/ 2147483647 h 70"/>
                <a:gd name="T68" fmla="*/ 2147483647 w 43"/>
                <a:gd name="T69" fmla="*/ 2147483647 h 70"/>
                <a:gd name="T70" fmla="*/ 2147483647 w 43"/>
                <a:gd name="T71" fmla="*/ 2147483647 h 70"/>
                <a:gd name="T72" fmla="*/ 2147483647 w 43"/>
                <a:gd name="T73" fmla="*/ 2147483647 h 70"/>
                <a:gd name="T74" fmla="*/ 2147483647 w 43"/>
                <a:gd name="T75" fmla="*/ 2147483647 h 70"/>
                <a:gd name="T76" fmla="*/ 2147483647 w 43"/>
                <a:gd name="T77" fmla="*/ 2147483647 h 70"/>
                <a:gd name="T78" fmla="*/ 2147483647 w 43"/>
                <a:gd name="T79" fmla="*/ 2147483647 h 70"/>
                <a:gd name="T80" fmla="*/ 2147483647 w 43"/>
                <a:gd name="T81" fmla="*/ 2147483647 h 70"/>
                <a:gd name="T82" fmla="*/ 2147483647 w 43"/>
                <a:gd name="T83" fmla="*/ 2147483647 h 70"/>
                <a:gd name="T84" fmla="*/ 2147483647 w 43"/>
                <a:gd name="T85" fmla="*/ 2147483647 h 70"/>
                <a:gd name="T86" fmla="*/ 2147483647 w 43"/>
                <a:gd name="T87" fmla="*/ 2147483647 h 70"/>
                <a:gd name="T88" fmla="*/ 2147483647 w 43"/>
                <a:gd name="T89" fmla="*/ 2147483647 h 70"/>
                <a:gd name="T90" fmla="*/ 2147483647 w 43"/>
                <a:gd name="T91" fmla="*/ 2147483647 h 70"/>
                <a:gd name="T92" fmla="*/ 2147483647 w 43"/>
                <a:gd name="T93" fmla="*/ 2147483647 h 70"/>
                <a:gd name="T94" fmla="*/ 2147483647 w 43"/>
                <a:gd name="T95" fmla="*/ 2147483647 h 70"/>
                <a:gd name="T96" fmla="*/ 2147483647 w 43"/>
                <a:gd name="T97" fmla="*/ 2147483647 h 70"/>
                <a:gd name="T98" fmla="*/ 2147483647 w 43"/>
                <a:gd name="T99" fmla="*/ 2147483647 h 70"/>
                <a:gd name="T100" fmla="*/ 2147483647 w 43"/>
                <a:gd name="T101" fmla="*/ 2147483647 h 70"/>
                <a:gd name="T102" fmla="*/ 2147483647 w 43"/>
                <a:gd name="T103" fmla="*/ 2147483647 h 70"/>
                <a:gd name="T104" fmla="*/ 2147483647 w 43"/>
                <a:gd name="T105" fmla="*/ 2147483647 h 70"/>
                <a:gd name="T106" fmla="*/ 2147483647 w 43"/>
                <a:gd name="T107" fmla="*/ 2147483647 h 70"/>
                <a:gd name="T108" fmla="*/ 2147483647 w 43"/>
                <a:gd name="T109" fmla="*/ 2147483647 h 70"/>
                <a:gd name="T110" fmla="*/ 2147483647 w 43"/>
                <a:gd name="T111" fmla="*/ 0 h 70"/>
                <a:gd name="T112" fmla="*/ 2147483647 w 43"/>
                <a:gd name="T113" fmla="*/ 0 h 70"/>
                <a:gd name="T114" fmla="*/ 2147483647 w 43"/>
                <a:gd name="T115" fmla="*/ 2147483647 h 70"/>
                <a:gd name="T116" fmla="*/ 2147483647 w 43"/>
                <a:gd name="T117" fmla="*/ 0 h 70"/>
                <a:gd name="T118" fmla="*/ 2147483647 w 43"/>
                <a:gd name="T119" fmla="*/ 2147483647 h 70"/>
                <a:gd name="T120" fmla="*/ 2147483647 w 43"/>
                <a:gd name="T121" fmla="*/ 2147483647 h 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3" h="70">
                  <a:moveTo>
                    <a:pt x="27" y="6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4" y="70"/>
                    <a:pt x="15" y="70"/>
                  </a:cubicBezTo>
                  <a:cubicBezTo>
                    <a:pt x="15" y="70"/>
                    <a:pt x="18" y="67"/>
                    <a:pt x="18" y="67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3" y="41"/>
                    <a:pt x="33" y="41"/>
                  </a:cubicBezTo>
                  <a:cubicBezTo>
                    <a:pt x="32" y="41"/>
                    <a:pt x="28" y="39"/>
                    <a:pt x="28" y="39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7" y="5"/>
                    <a:pt x="27" y="5"/>
                  </a:cubicBezTo>
                  <a:lnTo>
                    <a:pt x="27" y="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CA153E5-2F18-C84E-A0D7-FA16B9325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806" y="2388674"/>
              <a:ext cx="213531" cy="165614"/>
            </a:xfrm>
            <a:custGeom>
              <a:avLst/>
              <a:gdLst>
                <a:gd name="T0" fmla="*/ 2147483647 w 144"/>
                <a:gd name="T1" fmla="*/ 2147483647 h 109"/>
                <a:gd name="T2" fmla="*/ 2147483647 w 144"/>
                <a:gd name="T3" fmla="*/ 2147483647 h 109"/>
                <a:gd name="T4" fmla="*/ 2147483647 w 144"/>
                <a:gd name="T5" fmla="*/ 2147483647 h 109"/>
                <a:gd name="T6" fmla="*/ 2147483647 w 144"/>
                <a:gd name="T7" fmla="*/ 2147483647 h 109"/>
                <a:gd name="T8" fmla="*/ 2147483647 w 144"/>
                <a:gd name="T9" fmla="*/ 2147483647 h 109"/>
                <a:gd name="T10" fmla="*/ 2147483647 w 144"/>
                <a:gd name="T11" fmla="*/ 2147483647 h 109"/>
                <a:gd name="T12" fmla="*/ 2147483647 w 144"/>
                <a:gd name="T13" fmla="*/ 0 h 109"/>
                <a:gd name="T14" fmla="*/ 2147483647 w 144"/>
                <a:gd name="T15" fmla="*/ 0 h 109"/>
                <a:gd name="T16" fmla="*/ 2147483647 w 144"/>
                <a:gd name="T17" fmla="*/ 2147483647 h 109"/>
                <a:gd name="T18" fmla="*/ 2147483647 w 144"/>
                <a:gd name="T19" fmla="*/ 2147483647 h 109"/>
                <a:gd name="T20" fmla="*/ 2147483647 w 144"/>
                <a:gd name="T21" fmla="*/ 2147483647 h 109"/>
                <a:gd name="T22" fmla="*/ 0 w 144"/>
                <a:gd name="T23" fmla="*/ 2147483647 h 109"/>
                <a:gd name="T24" fmla="*/ 0 w 144"/>
                <a:gd name="T25" fmla="*/ 2147483647 h 109"/>
                <a:gd name="T26" fmla="*/ 2147483647 w 144"/>
                <a:gd name="T27" fmla="*/ 2147483647 h 109"/>
                <a:gd name="T28" fmla="*/ 2147483647 w 144"/>
                <a:gd name="T29" fmla="*/ 2147483647 h 109"/>
                <a:gd name="T30" fmla="*/ 2147483647 w 144"/>
                <a:gd name="T31" fmla="*/ 2147483647 h 109"/>
                <a:gd name="T32" fmla="*/ 2147483647 w 144"/>
                <a:gd name="T33" fmla="*/ 2147483647 h 109"/>
                <a:gd name="T34" fmla="*/ 2147483647 w 144"/>
                <a:gd name="T35" fmla="*/ 2147483647 h 109"/>
                <a:gd name="T36" fmla="*/ 2147483647 w 144"/>
                <a:gd name="T37" fmla="*/ 2147483647 h 109"/>
                <a:gd name="T38" fmla="*/ 2147483647 w 144"/>
                <a:gd name="T39" fmla="*/ 2147483647 h 1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  <a:lnTo>
                    <a:pt x="114" y="7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ACACC0D-37B6-CA4F-9714-0152DA80B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806" y="2388674"/>
              <a:ext cx="213531" cy="165614"/>
            </a:xfrm>
            <a:custGeom>
              <a:avLst/>
              <a:gdLst>
                <a:gd name="T0" fmla="*/ 2147483647 w 144"/>
                <a:gd name="T1" fmla="*/ 2147483647 h 109"/>
                <a:gd name="T2" fmla="*/ 2147483647 w 144"/>
                <a:gd name="T3" fmla="*/ 2147483647 h 109"/>
                <a:gd name="T4" fmla="*/ 2147483647 w 144"/>
                <a:gd name="T5" fmla="*/ 2147483647 h 109"/>
                <a:gd name="T6" fmla="*/ 2147483647 w 144"/>
                <a:gd name="T7" fmla="*/ 2147483647 h 109"/>
                <a:gd name="T8" fmla="*/ 2147483647 w 144"/>
                <a:gd name="T9" fmla="*/ 2147483647 h 109"/>
                <a:gd name="T10" fmla="*/ 2147483647 w 144"/>
                <a:gd name="T11" fmla="*/ 2147483647 h 109"/>
                <a:gd name="T12" fmla="*/ 2147483647 w 144"/>
                <a:gd name="T13" fmla="*/ 0 h 109"/>
                <a:gd name="T14" fmla="*/ 2147483647 w 144"/>
                <a:gd name="T15" fmla="*/ 0 h 109"/>
                <a:gd name="T16" fmla="*/ 2147483647 w 144"/>
                <a:gd name="T17" fmla="*/ 2147483647 h 109"/>
                <a:gd name="T18" fmla="*/ 2147483647 w 144"/>
                <a:gd name="T19" fmla="*/ 2147483647 h 109"/>
                <a:gd name="T20" fmla="*/ 2147483647 w 144"/>
                <a:gd name="T21" fmla="*/ 2147483647 h 109"/>
                <a:gd name="T22" fmla="*/ 0 w 144"/>
                <a:gd name="T23" fmla="*/ 2147483647 h 109"/>
                <a:gd name="T24" fmla="*/ 0 w 144"/>
                <a:gd name="T25" fmla="*/ 2147483647 h 109"/>
                <a:gd name="T26" fmla="*/ 2147483647 w 144"/>
                <a:gd name="T27" fmla="*/ 2147483647 h 109"/>
                <a:gd name="T28" fmla="*/ 2147483647 w 144"/>
                <a:gd name="T29" fmla="*/ 2147483647 h 109"/>
                <a:gd name="T30" fmla="*/ 2147483647 w 144"/>
                <a:gd name="T31" fmla="*/ 2147483647 h 109"/>
                <a:gd name="T32" fmla="*/ 2147483647 w 144"/>
                <a:gd name="T33" fmla="*/ 2147483647 h 109"/>
                <a:gd name="T34" fmla="*/ 2147483647 w 144"/>
                <a:gd name="T35" fmla="*/ 2147483647 h 109"/>
                <a:gd name="T36" fmla="*/ 2147483647 w 144"/>
                <a:gd name="T37" fmla="*/ 2147483647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81CB67-FBE3-0A4A-8015-4077C2670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53" y="2509628"/>
              <a:ext cx="27143" cy="7443"/>
            </a:xfrm>
            <a:custGeom>
              <a:avLst/>
              <a:gdLst>
                <a:gd name="T0" fmla="*/ 0 w 18"/>
                <a:gd name="T1" fmla="*/ 2147483647 h 6"/>
                <a:gd name="T2" fmla="*/ 2147483647 w 18"/>
                <a:gd name="T3" fmla="*/ 2147483647 h 6"/>
                <a:gd name="T4" fmla="*/ 2147483647 w 18"/>
                <a:gd name="T5" fmla="*/ 0 h 6"/>
                <a:gd name="T6" fmla="*/ 0 w 18"/>
                <a:gd name="T7" fmla="*/ 2147483647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04C6516-C00C-7A4D-9F94-29C24D071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53" y="2509628"/>
              <a:ext cx="27143" cy="7443"/>
            </a:xfrm>
            <a:custGeom>
              <a:avLst/>
              <a:gdLst>
                <a:gd name="T0" fmla="*/ 0 w 18"/>
                <a:gd name="T1" fmla="*/ 2147483647 h 6"/>
                <a:gd name="T2" fmla="*/ 2147483647 w 18"/>
                <a:gd name="T3" fmla="*/ 2147483647 h 6"/>
                <a:gd name="T4" fmla="*/ 2147483647 w 1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AD6DFEF-0881-514B-97E5-FC2A0298D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283" y="2517072"/>
              <a:ext cx="115813" cy="154451"/>
            </a:xfrm>
            <a:custGeom>
              <a:avLst/>
              <a:gdLst>
                <a:gd name="T0" fmla="*/ 2147483647 w 78"/>
                <a:gd name="T1" fmla="*/ 2147483647 h 102"/>
                <a:gd name="T2" fmla="*/ 2147483647 w 78"/>
                <a:gd name="T3" fmla="*/ 0 h 102"/>
                <a:gd name="T4" fmla="*/ 2147483647 w 78"/>
                <a:gd name="T5" fmla="*/ 0 h 102"/>
                <a:gd name="T6" fmla="*/ 2147483647 w 78"/>
                <a:gd name="T7" fmla="*/ 0 h 102"/>
                <a:gd name="T8" fmla="*/ 0 w 78"/>
                <a:gd name="T9" fmla="*/ 2147483647 h 102"/>
                <a:gd name="T10" fmla="*/ 2147483647 w 78"/>
                <a:gd name="T11" fmla="*/ 2147483647 h 102"/>
                <a:gd name="T12" fmla="*/ 0 w 78"/>
                <a:gd name="T13" fmla="*/ 2147483647 h 102"/>
                <a:gd name="T14" fmla="*/ 0 w 78"/>
                <a:gd name="T15" fmla="*/ 2147483647 h 102"/>
                <a:gd name="T16" fmla="*/ 2147483647 w 78"/>
                <a:gd name="T17" fmla="*/ 2147483647 h 102"/>
                <a:gd name="T18" fmla="*/ 2147483647 w 78"/>
                <a:gd name="T19" fmla="*/ 2147483647 h 102"/>
                <a:gd name="T20" fmla="*/ 2147483647 w 78"/>
                <a:gd name="T21" fmla="*/ 2147483647 h 102"/>
                <a:gd name="T22" fmla="*/ 2147483647 w 78"/>
                <a:gd name="T23" fmla="*/ 2147483647 h 102"/>
                <a:gd name="T24" fmla="*/ 2147483647 w 78"/>
                <a:gd name="T25" fmla="*/ 2147483647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8" h="102">
                  <a:moveTo>
                    <a:pt x="60" y="6"/>
                  </a:moveTo>
                  <a:lnTo>
                    <a:pt x="60" y="0"/>
                  </a:lnTo>
                  <a:lnTo>
                    <a:pt x="36" y="0"/>
                  </a:lnTo>
                  <a:lnTo>
                    <a:pt x="6" y="0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0" y="66"/>
                  </a:lnTo>
                  <a:lnTo>
                    <a:pt x="0" y="84"/>
                  </a:lnTo>
                  <a:lnTo>
                    <a:pt x="6" y="102"/>
                  </a:lnTo>
                  <a:lnTo>
                    <a:pt x="36" y="102"/>
                  </a:lnTo>
                  <a:lnTo>
                    <a:pt x="78" y="90"/>
                  </a:lnTo>
                  <a:lnTo>
                    <a:pt x="60" y="36"/>
                  </a:lnTo>
                  <a:lnTo>
                    <a:pt x="60" y="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BC2E045-AFCB-5A41-B52F-ACC8CA8FB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9539" y="2517072"/>
              <a:ext cx="365537" cy="219580"/>
            </a:xfrm>
            <a:custGeom>
              <a:avLst/>
              <a:gdLst>
                <a:gd name="T0" fmla="*/ 2147483647 w 246"/>
                <a:gd name="T1" fmla="*/ 2147483647 h 144"/>
                <a:gd name="T2" fmla="*/ 2147483647 w 246"/>
                <a:gd name="T3" fmla="*/ 2147483647 h 144"/>
                <a:gd name="T4" fmla="*/ 2147483647 w 246"/>
                <a:gd name="T5" fmla="*/ 2147483647 h 144"/>
                <a:gd name="T6" fmla="*/ 2147483647 w 246"/>
                <a:gd name="T7" fmla="*/ 2147483647 h 144"/>
                <a:gd name="T8" fmla="*/ 0 w 246"/>
                <a:gd name="T9" fmla="*/ 2147483647 h 144"/>
                <a:gd name="T10" fmla="*/ 2147483647 w 246"/>
                <a:gd name="T11" fmla="*/ 2147483647 h 144"/>
                <a:gd name="T12" fmla="*/ 2147483647 w 246"/>
                <a:gd name="T13" fmla="*/ 2147483647 h 144"/>
                <a:gd name="T14" fmla="*/ 2147483647 w 246"/>
                <a:gd name="T15" fmla="*/ 2147483647 h 144"/>
                <a:gd name="T16" fmla="*/ 2147483647 w 246"/>
                <a:gd name="T17" fmla="*/ 2147483647 h 144"/>
                <a:gd name="T18" fmla="*/ 2147483647 w 246"/>
                <a:gd name="T19" fmla="*/ 2147483647 h 144"/>
                <a:gd name="T20" fmla="*/ 2147483647 w 246"/>
                <a:gd name="T21" fmla="*/ 2147483647 h 144"/>
                <a:gd name="T22" fmla="*/ 2147483647 w 246"/>
                <a:gd name="T23" fmla="*/ 2147483647 h 144"/>
                <a:gd name="T24" fmla="*/ 2147483647 w 246"/>
                <a:gd name="T25" fmla="*/ 2147483647 h 144"/>
                <a:gd name="T26" fmla="*/ 2147483647 w 246"/>
                <a:gd name="T27" fmla="*/ 2147483647 h 144"/>
                <a:gd name="T28" fmla="*/ 2147483647 w 246"/>
                <a:gd name="T29" fmla="*/ 2147483647 h 144"/>
                <a:gd name="T30" fmla="*/ 2147483647 w 246"/>
                <a:gd name="T31" fmla="*/ 2147483647 h 144"/>
                <a:gd name="T32" fmla="*/ 2147483647 w 246"/>
                <a:gd name="T33" fmla="*/ 2147483647 h 144"/>
                <a:gd name="T34" fmla="*/ 2147483647 w 246"/>
                <a:gd name="T35" fmla="*/ 2147483647 h 144"/>
                <a:gd name="T36" fmla="*/ 2147483647 w 246"/>
                <a:gd name="T37" fmla="*/ 2147483647 h 144"/>
                <a:gd name="T38" fmla="*/ 2147483647 w 246"/>
                <a:gd name="T39" fmla="*/ 0 h 144"/>
                <a:gd name="T40" fmla="*/ 2147483647 w 246"/>
                <a:gd name="T41" fmla="*/ 2147483647 h 144"/>
                <a:gd name="T42" fmla="*/ 2147483647 w 246"/>
                <a:gd name="T43" fmla="*/ 2147483647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6" h="144">
                  <a:moveTo>
                    <a:pt x="78" y="36"/>
                  </a:moveTo>
                  <a:lnTo>
                    <a:pt x="72" y="48"/>
                  </a:lnTo>
                  <a:lnTo>
                    <a:pt x="36" y="60"/>
                  </a:lnTo>
                  <a:lnTo>
                    <a:pt x="12" y="66"/>
                  </a:lnTo>
                  <a:lnTo>
                    <a:pt x="0" y="102"/>
                  </a:lnTo>
                  <a:lnTo>
                    <a:pt x="12" y="132"/>
                  </a:lnTo>
                  <a:lnTo>
                    <a:pt x="18" y="144"/>
                  </a:lnTo>
                  <a:lnTo>
                    <a:pt x="42" y="132"/>
                  </a:lnTo>
                  <a:lnTo>
                    <a:pt x="66" y="132"/>
                  </a:lnTo>
                  <a:lnTo>
                    <a:pt x="78" y="138"/>
                  </a:lnTo>
                  <a:lnTo>
                    <a:pt x="78" y="114"/>
                  </a:lnTo>
                  <a:lnTo>
                    <a:pt x="114" y="108"/>
                  </a:lnTo>
                  <a:lnTo>
                    <a:pt x="144" y="120"/>
                  </a:lnTo>
                  <a:lnTo>
                    <a:pt x="198" y="108"/>
                  </a:lnTo>
                  <a:lnTo>
                    <a:pt x="246" y="102"/>
                  </a:lnTo>
                  <a:lnTo>
                    <a:pt x="210" y="66"/>
                  </a:lnTo>
                  <a:lnTo>
                    <a:pt x="186" y="54"/>
                  </a:lnTo>
                  <a:lnTo>
                    <a:pt x="168" y="24"/>
                  </a:lnTo>
                  <a:lnTo>
                    <a:pt x="156" y="0"/>
                  </a:lnTo>
                  <a:lnTo>
                    <a:pt x="108" y="30"/>
                  </a:lnTo>
                  <a:lnTo>
                    <a:pt x="78" y="3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B8376334-FCE4-F745-8D62-977463B25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773" y="2719905"/>
              <a:ext cx="222580" cy="273544"/>
            </a:xfrm>
            <a:custGeom>
              <a:avLst/>
              <a:gdLst>
                <a:gd name="T0" fmla="*/ 2147483647 w 150"/>
                <a:gd name="T1" fmla="*/ 2147483647 h 180"/>
                <a:gd name="T2" fmla="*/ 2147483647 w 150"/>
                <a:gd name="T3" fmla="*/ 2147483647 h 180"/>
                <a:gd name="T4" fmla="*/ 2147483647 w 150"/>
                <a:gd name="T5" fmla="*/ 2147483647 h 180"/>
                <a:gd name="T6" fmla="*/ 2147483647 w 150"/>
                <a:gd name="T7" fmla="*/ 2147483647 h 180"/>
                <a:gd name="T8" fmla="*/ 2147483647 w 150"/>
                <a:gd name="T9" fmla="*/ 2147483647 h 180"/>
                <a:gd name="T10" fmla="*/ 2147483647 w 150"/>
                <a:gd name="T11" fmla="*/ 0 h 180"/>
                <a:gd name="T12" fmla="*/ 2147483647 w 150"/>
                <a:gd name="T13" fmla="*/ 0 h 180"/>
                <a:gd name="T14" fmla="*/ 2147483647 w 150"/>
                <a:gd name="T15" fmla="*/ 2147483647 h 180"/>
                <a:gd name="T16" fmla="*/ 2147483647 w 150"/>
                <a:gd name="T17" fmla="*/ 2147483647 h 180"/>
                <a:gd name="T18" fmla="*/ 2147483647 w 150"/>
                <a:gd name="T19" fmla="*/ 2147483647 h 180"/>
                <a:gd name="T20" fmla="*/ 2147483647 w 150"/>
                <a:gd name="T21" fmla="*/ 2147483647 h 180"/>
                <a:gd name="T22" fmla="*/ 2147483647 w 150"/>
                <a:gd name="T23" fmla="*/ 2147483647 h 180"/>
                <a:gd name="T24" fmla="*/ 2147483647 w 150"/>
                <a:gd name="T25" fmla="*/ 2147483647 h 180"/>
                <a:gd name="T26" fmla="*/ 2147483647 w 150"/>
                <a:gd name="T27" fmla="*/ 2147483647 h 180"/>
                <a:gd name="T28" fmla="*/ 2147483647 w 150"/>
                <a:gd name="T29" fmla="*/ 2147483647 h 180"/>
                <a:gd name="T30" fmla="*/ 2147483647 w 150"/>
                <a:gd name="T31" fmla="*/ 2147483647 h 180"/>
                <a:gd name="T32" fmla="*/ 2147483647 w 150"/>
                <a:gd name="T33" fmla="*/ 2147483647 h 180"/>
                <a:gd name="T34" fmla="*/ 0 w 150"/>
                <a:gd name="T35" fmla="*/ 2147483647 h 180"/>
                <a:gd name="T36" fmla="*/ 2147483647 w 150"/>
                <a:gd name="T37" fmla="*/ 2147483647 h 180"/>
                <a:gd name="T38" fmla="*/ 2147483647 w 150"/>
                <a:gd name="T39" fmla="*/ 2147483647 h 180"/>
                <a:gd name="T40" fmla="*/ 2147483647 w 150"/>
                <a:gd name="T41" fmla="*/ 2147483647 h 180"/>
                <a:gd name="T42" fmla="*/ 2147483647 w 150"/>
                <a:gd name="T43" fmla="*/ 2147483647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0" h="180">
                  <a:moveTo>
                    <a:pt x="66" y="162"/>
                  </a:moveTo>
                  <a:lnTo>
                    <a:pt x="90" y="144"/>
                  </a:lnTo>
                  <a:lnTo>
                    <a:pt x="114" y="96"/>
                  </a:lnTo>
                  <a:lnTo>
                    <a:pt x="132" y="7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90" y="12"/>
                  </a:lnTo>
                  <a:lnTo>
                    <a:pt x="72" y="18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60" y="54"/>
                  </a:lnTo>
                  <a:lnTo>
                    <a:pt x="54" y="84"/>
                  </a:lnTo>
                  <a:lnTo>
                    <a:pt x="48" y="114"/>
                  </a:lnTo>
                  <a:lnTo>
                    <a:pt x="30" y="114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18" y="156"/>
                  </a:lnTo>
                  <a:lnTo>
                    <a:pt x="24" y="180"/>
                  </a:lnTo>
                  <a:lnTo>
                    <a:pt x="42" y="162"/>
                  </a:lnTo>
                  <a:lnTo>
                    <a:pt x="66" y="16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D1261D59-00D6-FD47-9EC6-0D1182803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7534" y="2775731"/>
              <a:ext cx="133910" cy="152589"/>
            </a:xfrm>
            <a:custGeom>
              <a:avLst/>
              <a:gdLst>
                <a:gd name="T0" fmla="*/ 2147483647 w 90"/>
                <a:gd name="T1" fmla="*/ 2147483647 h 102"/>
                <a:gd name="T2" fmla="*/ 2147483647 w 90"/>
                <a:gd name="T3" fmla="*/ 2147483647 h 102"/>
                <a:gd name="T4" fmla="*/ 2147483647 w 90"/>
                <a:gd name="T5" fmla="*/ 2147483647 h 102"/>
                <a:gd name="T6" fmla="*/ 2147483647 w 90"/>
                <a:gd name="T7" fmla="*/ 2147483647 h 102"/>
                <a:gd name="T8" fmla="*/ 2147483647 w 90"/>
                <a:gd name="T9" fmla="*/ 2147483647 h 102"/>
                <a:gd name="T10" fmla="*/ 2147483647 w 90"/>
                <a:gd name="T11" fmla="*/ 0 h 102"/>
                <a:gd name="T12" fmla="*/ 2147483647 w 90"/>
                <a:gd name="T13" fmla="*/ 0 h 102"/>
                <a:gd name="T14" fmla="*/ 0 w 90"/>
                <a:gd name="T15" fmla="*/ 0 h 102"/>
                <a:gd name="T16" fmla="*/ 0 w 90"/>
                <a:gd name="T17" fmla="*/ 2147483647 h 102"/>
                <a:gd name="T18" fmla="*/ 0 w 90"/>
                <a:gd name="T19" fmla="*/ 2147483647 h 102"/>
                <a:gd name="T20" fmla="*/ 2147483647 w 90"/>
                <a:gd name="T21" fmla="*/ 2147483647 h 102"/>
                <a:gd name="T22" fmla="*/ 2147483647 w 90"/>
                <a:gd name="T23" fmla="*/ 2147483647 h 102"/>
                <a:gd name="T24" fmla="*/ 2147483647 w 90"/>
                <a:gd name="T25" fmla="*/ 2147483647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02">
                  <a:moveTo>
                    <a:pt x="60" y="78"/>
                  </a:moveTo>
                  <a:lnTo>
                    <a:pt x="78" y="78"/>
                  </a:lnTo>
                  <a:lnTo>
                    <a:pt x="84" y="48"/>
                  </a:lnTo>
                  <a:lnTo>
                    <a:pt x="90" y="18"/>
                  </a:lnTo>
                  <a:lnTo>
                    <a:pt x="78" y="12"/>
                  </a:lnTo>
                  <a:lnTo>
                    <a:pt x="78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54"/>
                  </a:lnTo>
                  <a:lnTo>
                    <a:pt x="30" y="102"/>
                  </a:lnTo>
                  <a:lnTo>
                    <a:pt x="42" y="90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0C5DF01-3CFA-3846-BF74-F198EA710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342" y="2472411"/>
              <a:ext cx="213531" cy="303318"/>
            </a:xfrm>
            <a:custGeom>
              <a:avLst/>
              <a:gdLst>
                <a:gd name="T0" fmla="*/ 2147483647 w 144"/>
                <a:gd name="T1" fmla="*/ 2147483647 h 198"/>
                <a:gd name="T2" fmla="*/ 2147483647 w 144"/>
                <a:gd name="T3" fmla="*/ 2147483647 h 198"/>
                <a:gd name="T4" fmla="*/ 2147483647 w 144"/>
                <a:gd name="T5" fmla="*/ 2147483647 h 198"/>
                <a:gd name="T6" fmla="*/ 2147483647 w 144"/>
                <a:gd name="T7" fmla="*/ 2147483647 h 198"/>
                <a:gd name="T8" fmla="*/ 2147483647 w 144"/>
                <a:gd name="T9" fmla="*/ 2147483647 h 198"/>
                <a:gd name="T10" fmla="*/ 2147483647 w 144"/>
                <a:gd name="T11" fmla="*/ 2147483647 h 198"/>
                <a:gd name="T12" fmla="*/ 2147483647 w 144"/>
                <a:gd name="T13" fmla="*/ 2147483647 h 198"/>
                <a:gd name="T14" fmla="*/ 2147483647 w 144"/>
                <a:gd name="T15" fmla="*/ 2147483647 h 198"/>
                <a:gd name="T16" fmla="*/ 2147483647 w 144"/>
                <a:gd name="T17" fmla="*/ 0 h 198"/>
                <a:gd name="T18" fmla="*/ 2147483647 w 144"/>
                <a:gd name="T19" fmla="*/ 0 h 198"/>
                <a:gd name="T20" fmla="*/ 2147483647 w 144"/>
                <a:gd name="T21" fmla="*/ 2147483647 h 198"/>
                <a:gd name="T22" fmla="*/ 2147483647 w 144"/>
                <a:gd name="T23" fmla="*/ 2147483647 h 198"/>
                <a:gd name="T24" fmla="*/ 2147483647 w 144"/>
                <a:gd name="T25" fmla="*/ 2147483647 h 198"/>
                <a:gd name="T26" fmla="*/ 2147483647 w 144"/>
                <a:gd name="T27" fmla="*/ 2147483647 h 198"/>
                <a:gd name="T28" fmla="*/ 2147483647 w 144"/>
                <a:gd name="T29" fmla="*/ 2147483647 h 198"/>
                <a:gd name="T30" fmla="*/ 2147483647 w 144"/>
                <a:gd name="T31" fmla="*/ 2147483647 h 198"/>
                <a:gd name="T32" fmla="*/ 0 w 144"/>
                <a:gd name="T33" fmla="*/ 2147483647 h 198"/>
                <a:gd name="T34" fmla="*/ 2147483647 w 144"/>
                <a:gd name="T35" fmla="*/ 2147483647 h 198"/>
                <a:gd name="T36" fmla="*/ 2147483647 w 144"/>
                <a:gd name="T37" fmla="*/ 2147483647 h 198"/>
                <a:gd name="T38" fmla="*/ 2147483647 w 144"/>
                <a:gd name="T39" fmla="*/ 2147483647 h 198"/>
                <a:gd name="T40" fmla="*/ 2147483647 w 144"/>
                <a:gd name="T41" fmla="*/ 2147483647 h 198"/>
                <a:gd name="T42" fmla="*/ 2147483647 w 144"/>
                <a:gd name="T43" fmla="*/ 2147483647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  <a:lnTo>
                    <a:pt x="144" y="17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744ED83-BD29-C14B-826C-D1577526B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342" y="2472411"/>
              <a:ext cx="213531" cy="303318"/>
            </a:xfrm>
            <a:custGeom>
              <a:avLst/>
              <a:gdLst>
                <a:gd name="T0" fmla="*/ 2147483647 w 144"/>
                <a:gd name="T1" fmla="*/ 2147483647 h 198"/>
                <a:gd name="T2" fmla="*/ 2147483647 w 144"/>
                <a:gd name="T3" fmla="*/ 2147483647 h 198"/>
                <a:gd name="T4" fmla="*/ 2147483647 w 144"/>
                <a:gd name="T5" fmla="*/ 2147483647 h 198"/>
                <a:gd name="T6" fmla="*/ 2147483647 w 144"/>
                <a:gd name="T7" fmla="*/ 2147483647 h 198"/>
                <a:gd name="T8" fmla="*/ 2147483647 w 144"/>
                <a:gd name="T9" fmla="*/ 2147483647 h 198"/>
                <a:gd name="T10" fmla="*/ 2147483647 w 144"/>
                <a:gd name="T11" fmla="*/ 2147483647 h 198"/>
                <a:gd name="T12" fmla="*/ 2147483647 w 144"/>
                <a:gd name="T13" fmla="*/ 2147483647 h 198"/>
                <a:gd name="T14" fmla="*/ 2147483647 w 144"/>
                <a:gd name="T15" fmla="*/ 2147483647 h 198"/>
                <a:gd name="T16" fmla="*/ 2147483647 w 144"/>
                <a:gd name="T17" fmla="*/ 0 h 198"/>
                <a:gd name="T18" fmla="*/ 2147483647 w 144"/>
                <a:gd name="T19" fmla="*/ 0 h 198"/>
                <a:gd name="T20" fmla="*/ 2147483647 w 144"/>
                <a:gd name="T21" fmla="*/ 2147483647 h 198"/>
                <a:gd name="T22" fmla="*/ 2147483647 w 144"/>
                <a:gd name="T23" fmla="*/ 2147483647 h 198"/>
                <a:gd name="T24" fmla="*/ 2147483647 w 144"/>
                <a:gd name="T25" fmla="*/ 2147483647 h 198"/>
                <a:gd name="T26" fmla="*/ 2147483647 w 144"/>
                <a:gd name="T27" fmla="*/ 2147483647 h 198"/>
                <a:gd name="T28" fmla="*/ 2147483647 w 144"/>
                <a:gd name="T29" fmla="*/ 2147483647 h 198"/>
                <a:gd name="T30" fmla="*/ 2147483647 w 144"/>
                <a:gd name="T31" fmla="*/ 2147483647 h 198"/>
                <a:gd name="T32" fmla="*/ 0 w 144"/>
                <a:gd name="T33" fmla="*/ 2147483647 h 198"/>
                <a:gd name="T34" fmla="*/ 2147483647 w 144"/>
                <a:gd name="T35" fmla="*/ 2147483647 h 198"/>
                <a:gd name="T36" fmla="*/ 2147483647 w 144"/>
                <a:gd name="T37" fmla="*/ 2147483647 h 198"/>
                <a:gd name="T38" fmla="*/ 2147483647 w 144"/>
                <a:gd name="T39" fmla="*/ 2147483647 h 198"/>
                <a:gd name="T40" fmla="*/ 2147483647 w 144"/>
                <a:gd name="T41" fmla="*/ 2147483647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9F382FE5-5A83-8541-88D6-F3783EA8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096" y="2461246"/>
              <a:ext cx="72384" cy="184224"/>
            </a:xfrm>
            <a:custGeom>
              <a:avLst/>
              <a:gdLst>
                <a:gd name="T0" fmla="*/ 2147483647 w 48"/>
                <a:gd name="T1" fmla="*/ 2147483647 h 120"/>
                <a:gd name="T2" fmla="*/ 2147483647 w 48"/>
                <a:gd name="T3" fmla="*/ 2147483647 h 120"/>
                <a:gd name="T4" fmla="*/ 2147483647 w 48"/>
                <a:gd name="T5" fmla="*/ 2147483647 h 120"/>
                <a:gd name="T6" fmla="*/ 2147483647 w 48"/>
                <a:gd name="T7" fmla="*/ 2147483647 h 120"/>
                <a:gd name="T8" fmla="*/ 2147483647 w 48"/>
                <a:gd name="T9" fmla="*/ 0 h 120"/>
                <a:gd name="T10" fmla="*/ 2147483647 w 48"/>
                <a:gd name="T11" fmla="*/ 2147483647 h 120"/>
                <a:gd name="T12" fmla="*/ 2147483647 w 48"/>
                <a:gd name="T13" fmla="*/ 2147483647 h 120"/>
                <a:gd name="T14" fmla="*/ 0 w 48"/>
                <a:gd name="T15" fmla="*/ 2147483647 h 120"/>
                <a:gd name="T16" fmla="*/ 0 w 48"/>
                <a:gd name="T17" fmla="*/ 2147483647 h 120"/>
                <a:gd name="T18" fmla="*/ 2147483647 w 48"/>
                <a:gd name="T19" fmla="*/ 2147483647 h 120"/>
                <a:gd name="T20" fmla="*/ 2147483647 w 48"/>
                <a:gd name="T21" fmla="*/ 2147483647 h 120"/>
                <a:gd name="T22" fmla="*/ 2147483647 w 48"/>
                <a:gd name="T23" fmla="*/ 2147483647 h 120"/>
                <a:gd name="T24" fmla="*/ 2147483647 w 48"/>
                <a:gd name="T25" fmla="*/ 2147483647 h 120"/>
                <a:gd name="T26" fmla="*/ 2147483647 w 48"/>
                <a:gd name="T27" fmla="*/ 2147483647 h 120"/>
                <a:gd name="T28" fmla="*/ 2147483647 w 48"/>
                <a:gd name="T29" fmla="*/ 2147483647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120">
                  <a:moveTo>
                    <a:pt x="48" y="48"/>
                  </a:moveTo>
                  <a:lnTo>
                    <a:pt x="48" y="24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48"/>
                  </a:lnTo>
                  <a:lnTo>
                    <a:pt x="6" y="90"/>
                  </a:lnTo>
                  <a:lnTo>
                    <a:pt x="24" y="120"/>
                  </a:lnTo>
                  <a:lnTo>
                    <a:pt x="36" y="120"/>
                  </a:lnTo>
                  <a:lnTo>
                    <a:pt x="36" y="90"/>
                  </a:lnTo>
                  <a:lnTo>
                    <a:pt x="48" y="48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0007F38-DE56-9842-87FA-BC9EC65DA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53" y="2509628"/>
              <a:ext cx="63335" cy="145146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0 h 96"/>
                <a:gd name="T4" fmla="*/ 2147483647 w 42"/>
                <a:gd name="T5" fmla="*/ 2147483647 h 96"/>
                <a:gd name="T6" fmla="*/ 0 w 42"/>
                <a:gd name="T7" fmla="*/ 2147483647 h 96"/>
                <a:gd name="T8" fmla="*/ 0 w 42"/>
                <a:gd name="T9" fmla="*/ 2147483647 h 96"/>
                <a:gd name="T10" fmla="*/ 0 w 42"/>
                <a:gd name="T11" fmla="*/ 2147483647 h 96"/>
                <a:gd name="T12" fmla="*/ 2147483647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96">
                  <a:moveTo>
                    <a:pt x="18" y="18"/>
                  </a:moveTo>
                  <a:lnTo>
                    <a:pt x="1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42"/>
                  </a:lnTo>
                  <a:lnTo>
                    <a:pt x="18" y="96"/>
                  </a:lnTo>
                  <a:lnTo>
                    <a:pt x="42" y="90"/>
                  </a:lnTo>
                  <a:lnTo>
                    <a:pt x="24" y="60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518D055-C7DA-2E47-A442-F2FDF4A6E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917" y="3324679"/>
              <a:ext cx="365537" cy="381474"/>
            </a:xfrm>
            <a:custGeom>
              <a:avLst/>
              <a:gdLst>
                <a:gd name="T0" fmla="*/ 2147483647 w 246"/>
                <a:gd name="T1" fmla="*/ 2147483647 h 252"/>
                <a:gd name="T2" fmla="*/ 2147483647 w 246"/>
                <a:gd name="T3" fmla="*/ 2147483647 h 252"/>
                <a:gd name="T4" fmla="*/ 2147483647 w 246"/>
                <a:gd name="T5" fmla="*/ 2147483647 h 252"/>
                <a:gd name="T6" fmla="*/ 2147483647 w 246"/>
                <a:gd name="T7" fmla="*/ 2147483647 h 252"/>
                <a:gd name="T8" fmla="*/ 2147483647 w 246"/>
                <a:gd name="T9" fmla="*/ 2147483647 h 252"/>
                <a:gd name="T10" fmla="*/ 2147483647 w 246"/>
                <a:gd name="T11" fmla="*/ 2147483647 h 252"/>
                <a:gd name="T12" fmla="*/ 2147483647 w 246"/>
                <a:gd name="T13" fmla="*/ 2147483647 h 252"/>
                <a:gd name="T14" fmla="*/ 2147483647 w 246"/>
                <a:gd name="T15" fmla="*/ 2147483647 h 252"/>
                <a:gd name="T16" fmla="*/ 2147483647 w 246"/>
                <a:gd name="T17" fmla="*/ 2147483647 h 252"/>
                <a:gd name="T18" fmla="*/ 2147483647 w 246"/>
                <a:gd name="T19" fmla="*/ 2147483647 h 252"/>
                <a:gd name="T20" fmla="*/ 2147483647 w 246"/>
                <a:gd name="T21" fmla="*/ 2147483647 h 252"/>
                <a:gd name="T22" fmla="*/ 2147483647 w 246"/>
                <a:gd name="T23" fmla="*/ 2147483647 h 252"/>
                <a:gd name="T24" fmla="*/ 2147483647 w 246"/>
                <a:gd name="T25" fmla="*/ 2147483647 h 252"/>
                <a:gd name="T26" fmla="*/ 2147483647 w 246"/>
                <a:gd name="T27" fmla="*/ 2147483647 h 252"/>
                <a:gd name="T28" fmla="*/ 2147483647 w 246"/>
                <a:gd name="T29" fmla="*/ 2147483647 h 252"/>
                <a:gd name="T30" fmla="*/ 2147483647 w 246"/>
                <a:gd name="T31" fmla="*/ 2147483647 h 252"/>
                <a:gd name="T32" fmla="*/ 2147483647 w 246"/>
                <a:gd name="T33" fmla="*/ 2147483647 h 252"/>
                <a:gd name="T34" fmla="*/ 2147483647 w 246"/>
                <a:gd name="T35" fmla="*/ 2147483647 h 252"/>
                <a:gd name="T36" fmla="*/ 2147483647 w 246"/>
                <a:gd name="T37" fmla="*/ 2147483647 h 252"/>
                <a:gd name="T38" fmla="*/ 2147483647 w 246"/>
                <a:gd name="T39" fmla="*/ 0 h 252"/>
                <a:gd name="T40" fmla="*/ 2147483647 w 246"/>
                <a:gd name="T41" fmla="*/ 2147483647 h 252"/>
                <a:gd name="T42" fmla="*/ 0 w 246"/>
                <a:gd name="T43" fmla="*/ 2147483647 h 252"/>
                <a:gd name="T44" fmla="*/ 2147483647 w 246"/>
                <a:gd name="T45" fmla="*/ 2147483647 h 252"/>
                <a:gd name="T46" fmla="*/ 2147483647 w 246"/>
                <a:gd name="T47" fmla="*/ 2147483647 h 252"/>
                <a:gd name="T48" fmla="*/ 2147483647 w 246"/>
                <a:gd name="T49" fmla="*/ 2147483647 h 252"/>
                <a:gd name="T50" fmla="*/ 2147483647 w 246"/>
                <a:gd name="T51" fmla="*/ 2147483647 h 252"/>
                <a:gd name="T52" fmla="*/ 2147483647 w 246"/>
                <a:gd name="T53" fmla="*/ 2147483647 h 252"/>
                <a:gd name="T54" fmla="*/ 2147483647 w 246"/>
                <a:gd name="T55" fmla="*/ 2147483647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52">
                  <a:moveTo>
                    <a:pt x="126" y="252"/>
                  </a:moveTo>
                  <a:lnTo>
                    <a:pt x="144" y="246"/>
                  </a:lnTo>
                  <a:lnTo>
                    <a:pt x="156" y="162"/>
                  </a:lnTo>
                  <a:lnTo>
                    <a:pt x="156" y="108"/>
                  </a:lnTo>
                  <a:lnTo>
                    <a:pt x="168" y="102"/>
                  </a:lnTo>
                  <a:lnTo>
                    <a:pt x="174" y="36"/>
                  </a:lnTo>
                  <a:lnTo>
                    <a:pt x="222" y="24"/>
                  </a:lnTo>
                  <a:lnTo>
                    <a:pt x="240" y="18"/>
                  </a:lnTo>
                  <a:lnTo>
                    <a:pt x="246" y="18"/>
                  </a:lnTo>
                  <a:lnTo>
                    <a:pt x="234" y="12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10" y="12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14" y="12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42"/>
                  </a:lnTo>
                  <a:lnTo>
                    <a:pt x="42" y="126"/>
                  </a:lnTo>
                  <a:lnTo>
                    <a:pt x="48" y="144"/>
                  </a:lnTo>
                  <a:lnTo>
                    <a:pt x="60" y="222"/>
                  </a:lnTo>
                  <a:lnTo>
                    <a:pt x="90" y="252"/>
                  </a:lnTo>
                  <a:lnTo>
                    <a:pt x="96" y="240"/>
                  </a:lnTo>
                  <a:lnTo>
                    <a:pt x="126" y="25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AE527969-39BB-BF41-B916-BFE15139D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096" y="2278883"/>
              <a:ext cx="90479" cy="109791"/>
            </a:xfrm>
            <a:custGeom>
              <a:avLst/>
              <a:gdLst>
                <a:gd name="T0" fmla="*/ 0 w 10"/>
                <a:gd name="T1" fmla="*/ 2147483647 h 12"/>
                <a:gd name="T2" fmla="*/ 2147483647 w 10"/>
                <a:gd name="T3" fmla="*/ 2147483647 h 12"/>
                <a:gd name="T4" fmla="*/ 2147483647 w 10"/>
                <a:gd name="T5" fmla="*/ 2147483647 h 12"/>
                <a:gd name="T6" fmla="*/ 2147483647 w 10"/>
                <a:gd name="T7" fmla="*/ 2147483647 h 12"/>
                <a:gd name="T8" fmla="*/ 2147483647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10" y="8"/>
                    <a:pt x="10" y="8"/>
                  </a:cubicBezTo>
                  <a:cubicBezTo>
                    <a:pt x="10" y="7"/>
                    <a:pt x="10" y="0"/>
                    <a:pt x="10" y="0"/>
                  </a:cubicBezTo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07551340-3CD7-094A-AA13-13189379DC60}"/>
              </a:ext>
            </a:extLst>
          </p:cNvPr>
          <p:cNvSpPr txBox="1"/>
          <p:nvPr/>
        </p:nvSpPr>
        <p:spPr>
          <a:xfrm>
            <a:off x="290544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are </a:t>
            </a:r>
            <a:r>
              <a:rPr lang="en-GB" sz="3200" b="1" dirty="0">
                <a:solidFill>
                  <a:srgbClr val="EF7F2D"/>
                </a:solidFill>
              </a:rPr>
              <a:t>massive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157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3CDD64-4624-EC4E-951C-65D7C8128036}"/>
              </a:ext>
            </a:extLst>
          </p:cNvPr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are </a:t>
            </a:r>
            <a:r>
              <a:rPr lang="en-GB" sz="3200" b="1" dirty="0">
                <a:solidFill>
                  <a:srgbClr val="EF7F2D"/>
                </a:solidFill>
              </a:rPr>
              <a:t>unevenly distributed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70C576-8CD9-C148-ABD1-539D6E95582A}"/>
              </a:ext>
            </a:extLst>
          </p:cNvPr>
          <p:cNvSpPr txBox="1"/>
          <p:nvPr/>
        </p:nvSpPr>
        <p:spPr>
          <a:xfrm>
            <a:off x="3066323" y="5953508"/>
            <a:ext cx="2576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EF7F2D"/>
                </a:solidFill>
              </a:rPr>
              <a:t>Costs by species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3534EE-086C-BA46-86C9-E338DAF16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49" y="1428479"/>
            <a:ext cx="469900" cy="23391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D709D7-0138-F345-ABE0-A590C2AAD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440" y="1117016"/>
            <a:ext cx="6225120" cy="447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46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561975" y="414338"/>
            <a:ext cx="775335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x-none" sz="2800" b="1" dirty="0" err="1">
                <a:solidFill>
                  <a:srgbClr val="EF7F2D"/>
                </a:solidFill>
                <a:latin typeface="+mn-lt"/>
                <a:ea typeface="+mn-ea"/>
              </a:rPr>
              <a:t>Tens</a:t>
            </a:r>
            <a:r>
              <a:rPr lang="fr-FR" altLang="x-none" sz="2800" b="1" dirty="0">
                <a:solidFill>
                  <a:srgbClr val="EF7F2D"/>
                </a:solidFill>
                <a:latin typeface="+mn-lt"/>
                <a:ea typeface="+mn-ea"/>
              </a:rPr>
              <a:t> of </a:t>
            </a:r>
            <a:r>
              <a:rPr lang="fr-FR" altLang="x-none" sz="2800" b="1" dirty="0" err="1">
                <a:solidFill>
                  <a:srgbClr val="EF7F2D"/>
                </a:solidFill>
                <a:latin typeface="+mn-lt"/>
                <a:ea typeface="+mn-ea"/>
              </a:rPr>
              <a:t>thousand</a:t>
            </a:r>
            <a:r>
              <a:rPr lang="fr-FR" altLang="x-none" sz="2800" b="1" dirty="0">
                <a:solidFill>
                  <a:srgbClr val="EF7F2D"/>
                </a:solidFill>
                <a:latin typeface="+mn-lt"/>
                <a:ea typeface="+mn-ea"/>
              </a:rPr>
              <a:t> of IAS </a:t>
            </a:r>
            <a:r>
              <a:rPr lang="fr-FR" altLang="x-none" sz="2400" dirty="0"/>
              <a:t>in the world,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x-none" sz="2400" dirty="0" err="1"/>
              <a:t>from</a:t>
            </a:r>
            <a:r>
              <a:rPr lang="fr-FR" altLang="x-none" sz="2400" dirty="0"/>
              <a:t> </a:t>
            </a:r>
            <a:r>
              <a:rPr lang="fr-FR" altLang="x-none" sz="2400" dirty="0" err="1"/>
              <a:t>everywhere</a:t>
            </a:r>
            <a:r>
              <a:rPr lang="fr-FR" altLang="x-none" sz="2400" dirty="0"/>
              <a:t> to </a:t>
            </a:r>
            <a:r>
              <a:rPr lang="fr-FR" altLang="x-none" sz="2400" dirty="0" err="1"/>
              <a:t>everywhere</a:t>
            </a:r>
            <a:endParaRPr lang="fr-FR" altLang="x-none" sz="2400" dirty="0"/>
          </a:p>
        </p:txBody>
      </p:sp>
      <p:pic>
        <p:nvPicPr>
          <p:cNvPr id="4" name="Picture 3" descr="Fig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1968500"/>
            <a:ext cx="7834313" cy="39957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UCN/SSC Invasive Species Specialist Group (ISSG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5797550"/>
            <a:ext cx="7302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3667125" y="6297613"/>
            <a:ext cx="45545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altLang="x-none" sz="1100"/>
              <a:t>Origins of the “100 of the world’s worst invasive alien species” </a:t>
            </a:r>
            <a:r>
              <a:rPr lang="mr-IN" altLang="x-none" sz="1100"/>
              <a:t>–</a:t>
            </a:r>
            <a:r>
              <a:rPr lang="en-GB" altLang="x-none" sz="1100"/>
              <a:t> ISSG IUCN</a:t>
            </a:r>
          </a:p>
        </p:txBody>
      </p:sp>
    </p:spTree>
    <p:extLst>
      <p:ext uri="{BB962C8B-B14F-4D97-AF65-F5344CB8AC3E}">
        <p14:creationId xmlns:p14="http://schemas.microsoft.com/office/powerpoint/2010/main" val="3585572632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F9FCE748-8D41-C842-A522-7665686BD084}"/>
              </a:ext>
            </a:extLst>
          </p:cNvPr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are </a:t>
            </a:r>
            <a:r>
              <a:rPr lang="en-GB" sz="3200" b="1" dirty="0">
                <a:solidFill>
                  <a:srgbClr val="EF7F2D"/>
                </a:solidFill>
              </a:rPr>
              <a:t>unevenly distributed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DBB37F-B614-CD4F-97B1-564D63AE5177}"/>
              </a:ext>
            </a:extLst>
          </p:cNvPr>
          <p:cNvSpPr txBox="1"/>
          <p:nvPr/>
        </p:nvSpPr>
        <p:spPr>
          <a:xfrm>
            <a:off x="3066323" y="5953508"/>
            <a:ext cx="2588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EF7F2D"/>
                </a:solidFill>
              </a:rPr>
              <a:t>Costs by regions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F7AB658-D09E-1A4E-81D4-32215E5DD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83" y="4487333"/>
            <a:ext cx="378884" cy="6858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B7CADFD-8133-EB44-B498-CF56CF837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533" y="4284133"/>
            <a:ext cx="584200" cy="88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09153F-C6F5-0B43-9FC3-C52C458B3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2339"/>
            <a:ext cx="9144000" cy="391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072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1FF0D1-E23D-0B4F-A562-A53697F38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9" t="9085" r="61942" b="84551"/>
          <a:stretch/>
        </p:blipFill>
        <p:spPr>
          <a:xfrm>
            <a:off x="354152" y="2786854"/>
            <a:ext cx="8264554" cy="1473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0BB646-1981-B647-84E8-6DA38CFB4623}"/>
              </a:ext>
            </a:extLst>
          </p:cNvPr>
          <p:cNvSpPr txBox="1"/>
          <p:nvPr/>
        </p:nvSpPr>
        <p:spPr>
          <a:xfrm>
            <a:off x="2268655" y="6196699"/>
            <a:ext cx="506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EF7F2D"/>
                </a:solidFill>
              </a:rPr>
              <a:t>Costs by impacted activity sector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9CFAC5-16B6-104B-999D-D71469D53C0F}"/>
              </a:ext>
            </a:extLst>
          </p:cNvPr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are </a:t>
            </a:r>
            <a:r>
              <a:rPr lang="en-GB" sz="3200" b="1" dirty="0">
                <a:solidFill>
                  <a:srgbClr val="EF7F2D"/>
                </a:solidFill>
              </a:rPr>
              <a:t>unevenly distributed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A02972-DF35-6A4B-8101-C8F38DBAC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961" r="51777"/>
          <a:stretch/>
        </p:blipFill>
        <p:spPr>
          <a:xfrm>
            <a:off x="1899964" y="4367717"/>
            <a:ext cx="5344071" cy="14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623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C31667-D086-2144-8C45-EF1E3F6C37F8}"/>
              </a:ext>
            </a:extLst>
          </p:cNvPr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have been </a:t>
            </a:r>
            <a:r>
              <a:rPr lang="en-GB" sz="3200" b="1" dirty="0">
                <a:solidFill>
                  <a:srgbClr val="EF7F2D"/>
                </a:solidFill>
              </a:rPr>
              <a:t>increasing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71F46-972E-7144-89D3-BC7AD3634350}"/>
              </a:ext>
            </a:extLst>
          </p:cNvPr>
          <p:cNvSpPr txBox="1"/>
          <p:nvPr/>
        </p:nvSpPr>
        <p:spPr>
          <a:xfrm>
            <a:off x="3066323" y="5953508"/>
            <a:ext cx="2289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EF7F2D"/>
                </a:solidFill>
              </a:rPr>
              <a:t>Costs by years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D747A4-08D7-0B4F-A679-8F322EB2567A}"/>
              </a:ext>
            </a:extLst>
          </p:cNvPr>
          <p:cNvGrpSpPr/>
          <p:nvPr/>
        </p:nvGrpSpPr>
        <p:grpSpPr>
          <a:xfrm>
            <a:off x="1146847" y="1143000"/>
            <a:ext cx="6400800" cy="4572000"/>
            <a:chOff x="1146847" y="1143000"/>
            <a:chExt cx="6400800" cy="4572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D2E564B-06C7-A64F-BC15-C374C9AA8A22}"/>
                </a:ext>
              </a:extLst>
            </p:cNvPr>
            <p:cNvGrpSpPr/>
            <p:nvPr/>
          </p:nvGrpSpPr>
          <p:grpSpPr>
            <a:xfrm>
              <a:off x="1146847" y="1143000"/>
              <a:ext cx="6400800" cy="4572000"/>
              <a:chOff x="1371600" y="1143000"/>
              <a:chExt cx="6400800" cy="457200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7406D95-7F3D-3C4F-9B9B-A61CD9C2F3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1143000"/>
                <a:ext cx="6400800" cy="457200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6808ACD-6A4C-7242-8633-90EC08521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03410" y="2305879"/>
                <a:ext cx="2168662" cy="505416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69BA6B-BB3F-AB4C-B647-0390F3639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43593" y="4245997"/>
              <a:ext cx="388289" cy="18793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F1C0C6-D196-9841-9CF3-71F3CB905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8607" y="3762385"/>
              <a:ext cx="388289" cy="1879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CD151D-2AA1-CC4E-989A-0143BC54F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77855" y="2460468"/>
              <a:ext cx="456538" cy="2209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C73630-21D0-AA4E-96B2-B200D7F8D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4656" y="1860605"/>
              <a:ext cx="456538" cy="18287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D41641-4B92-9449-BE20-A23A74D5B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3355" y="2390149"/>
              <a:ext cx="541987" cy="14674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7911D02-2664-1442-A779-B4DE13D9BD7A}"/>
              </a:ext>
            </a:extLst>
          </p:cNvPr>
          <p:cNvSpPr txBox="1"/>
          <p:nvPr/>
        </p:nvSpPr>
        <p:spPr>
          <a:xfrm rot="16200000">
            <a:off x="984391" y="3365356"/>
            <a:ext cx="9238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(Log scale)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6591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C31667-D086-2144-8C45-EF1E3F6C37F8}"/>
              </a:ext>
            </a:extLst>
          </p:cNvPr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have been </a:t>
            </a:r>
            <a:r>
              <a:rPr lang="en-GB" sz="3200" b="1" dirty="0">
                <a:solidFill>
                  <a:srgbClr val="EF7F2D"/>
                </a:solidFill>
              </a:rPr>
              <a:t>increasing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71F46-972E-7144-89D3-BC7AD3634350}"/>
              </a:ext>
            </a:extLst>
          </p:cNvPr>
          <p:cNvSpPr txBox="1"/>
          <p:nvPr/>
        </p:nvSpPr>
        <p:spPr>
          <a:xfrm>
            <a:off x="3066323" y="5953508"/>
            <a:ext cx="2289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EF7F2D"/>
                </a:solidFill>
              </a:rPr>
              <a:t>Costs by years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D747A4-08D7-0B4F-A679-8F322EB2567A}"/>
              </a:ext>
            </a:extLst>
          </p:cNvPr>
          <p:cNvGrpSpPr/>
          <p:nvPr/>
        </p:nvGrpSpPr>
        <p:grpSpPr>
          <a:xfrm>
            <a:off x="1146847" y="1143000"/>
            <a:ext cx="6400800" cy="4572000"/>
            <a:chOff x="1146847" y="1143000"/>
            <a:chExt cx="6400800" cy="4572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D2E564B-06C7-A64F-BC15-C374C9AA8A22}"/>
                </a:ext>
              </a:extLst>
            </p:cNvPr>
            <p:cNvGrpSpPr/>
            <p:nvPr/>
          </p:nvGrpSpPr>
          <p:grpSpPr>
            <a:xfrm>
              <a:off x="1146847" y="1143000"/>
              <a:ext cx="6400800" cy="4572000"/>
              <a:chOff x="1371600" y="1143000"/>
              <a:chExt cx="6400800" cy="457200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7406D95-7F3D-3C4F-9B9B-A61CD9C2F3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1143000"/>
                <a:ext cx="6400800" cy="457200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6808ACD-6A4C-7242-8633-90EC08521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03410" y="2305879"/>
                <a:ext cx="2168662" cy="505416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69BA6B-BB3F-AB4C-B647-0390F3639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43593" y="4245997"/>
              <a:ext cx="388289" cy="18793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F1C0C6-D196-9841-9CF3-71F3CB905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8607" y="3762385"/>
              <a:ext cx="388289" cy="1879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CD151D-2AA1-CC4E-989A-0143BC54F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77855" y="2460468"/>
              <a:ext cx="456538" cy="2209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C73630-21D0-AA4E-96B2-B200D7F8D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4656" y="1860605"/>
              <a:ext cx="456538" cy="18287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D41641-4B92-9449-BE20-A23A74D5B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3355" y="2390149"/>
              <a:ext cx="541987" cy="146743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2FF21C80-2E89-8D4B-9582-A7E4DEBCAB89}"/>
              </a:ext>
            </a:extLst>
          </p:cNvPr>
          <p:cNvSpPr/>
          <p:nvPr/>
        </p:nvSpPr>
        <p:spPr>
          <a:xfrm rot="924251">
            <a:off x="6818812" y="3511777"/>
            <a:ext cx="592184" cy="1338897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A81EC1-0C5B-5344-9443-6897A62BFBB2}"/>
              </a:ext>
            </a:extLst>
          </p:cNvPr>
          <p:cNvSpPr txBox="1"/>
          <p:nvPr/>
        </p:nvSpPr>
        <p:spPr>
          <a:xfrm rot="16200000">
            <a:off x="984391" y="3365356"/>
            <a:ext cx="9238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(Log scale)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52616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203928A-605D-7647-B682-4A98D5695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19" b="4783"/>
          <a:stretch/>
        </p:blipFill>
        <p:spPr>
          <a:xfrm>
            <a:off x="54781" y="1780159"/>
            <a:ext cx="4867362" cy="46857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692E2A-CDA2-2B4F-801E-00E3FC15C474}"/>
              </a:ext>
            </a:extLst>
          </p:cNvPr>
          <p:cNvSpPr txBox="1"/>
          <p:nvPr/>
        </p:nvSpPr>
        <p:spPr>
          <a:xfrm>
            <a:off x="3066323" y="5953508"/>
            <a:ext cx="248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EF7F2D"/>
                </a:solidFill>
              </a:rPr>
              <a:t>Costs by nature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232D60-0720-CE49-8594-621CFE82DC41}"/>
              </a:ext>
            </a:extLst>
          </p:cNvPr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are </a:t>
            </a:r>
            <a:r>
              <a:rPr lang="en-GB" sz="3200" b="1" dirty="0">
                <a:solidFill>
                  <a:srgbClr val="EF7F2D"/>
                </a:solidFill>
              </a:rPr>
              <a:t>unevenly distributed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4339" y="1263069"/>
            <a:ext cx="4607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EF7F2D"/>
                </a:solidFill>
              </a:rPr>
              <a:t>Management</a:t>
            </a:r>
            <a:r>
              <a:rPr lang="en-GB" sz="2400" dirty="0"/>
              <a:t> is very costly, but it is still worth managing, as </a:t>
            </a:r>
            <a:r>
              <a:rPr lang="en-GB" sz="2400" b="1" dirty="0">
                <a:solidFill>
                  <a:srgbClr val="EF7F2D"/>
                </a:solidFill>
              </a:rPr>
              <a:t>losses</a:t>
            </a:r>
            <a:r>
              <a:rPr lang="en-GB" sz="2400" dirty="0">
                <a:solidFill>
                  <a:srgbClr val="EF7F2D"/>
                </a:solidFill>
              </a:rPr>
              <a:t> </a:t>
            </a:r>
            <a:r>
              <a:rPr lang="en-GB" sz="2400" dirty="0"/>
              <a:t>are even more important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247D13-71F4-4C4E-81A6-DA7C5DBCC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01" y="2372784"/>
            <a:ext cx="1070666" cy="209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49E5EC-AAED-0A43-8A2B-44CBD4FF4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01" y="2743200"/>
            <a:ext cx="1070666" cy="1486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694863-76D0-4E4E-B223-574361886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52" y="3052698"/>
            <a:ext cx="1070666" cy="1486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0E7BFA-5EF5-9042-B5F6-BFCCA1684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34" y="3429000"/>
            <a:ext cx="1070666" cy="148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A166C0-5C08-4C48-A924-026C10D56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34" y="3775202"/>
            <a:ext cx="1070666" cy="1486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EB21F3-2620-0445-8CBB-797628DB9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34" y="4140323"/>
            <a:ext cx="1070666" cy="1486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5811BC-0AE7-0040-9F35-AE8CF8679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01" y="4505444"/>
            <a:ext cx="1070666" cy="1486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3F8384-78DF-2947-AEF0-AE83B5ADC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35" y="4850171"/>
            <a:ext cx="1070666" cy="1486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74AB3F-74DD-E342-8741-EEF2FEB38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34" y="5215292"/>
            <a:ext cx="1070666" cy="148632"/>
          </a:xfrm>
          <a:prstGeom prst="rect">
            <a:avLst/>
          </a:prstGeom>
        </p:spPr>
      </p:pic>
      <p:pic>
        <p:nvPicPr>
          <p:cNvPr id="5122" name="Picture 2" descr="Invasive Alien Aquatic Plants in South African Freshwater Ecosystems |  SpringerLink">
            <a:extLst>
              <a:ext uri="{FF2B5EF4-FFF2-40B4-BE49-F238E27FC236}">
                <a16:creationId xmlns:a16="http://schemas.microsoft.com/office/drawing/2014/main" id="{977381C0-CF5B-8A46-9F31-98FD77D7E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763" y="2582334"/>
            <a:ext cx="3673150" cy="275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5171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4D435E7-4062-B345-B548-906C95AC3ACB}"/>
              </a:ext>
            </a:extLst>
          </p:cNvPr>
          <p:cNvGrpSpPr/>
          <p:nvPr/>
        </p:nvGrpSpPr>
        <p:grpSpPr>
          <a:xfrm>
            <a:off x="2487041" y="1058332"/>
            <a:ext cx="3329758" cy="4724401"/>
            <a:chOff x="1780116" y="419250"/>
            <a:chExt cx="4242544" cy="6019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87D5ED-88B4-9E42-8AC6-8FCA9741A9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485"/>
            <a:stretch/>
          </p:blipFill>
          <p:spPr>
            <a:xfrm>
              <a:off x="1905000" y="419250"/>
              <a:ext cx="4117660" cy="60195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ECA6F6E-0787-674D-9568-532A199F9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0116" y="5623984"/>
              <a:ext cx="683683" cy="4699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863D57F-9E3F-1C4D-9F50-F2828809F641}"/>
              </a:ext>
            </a:extLst>
          </p:cNvPr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are </a:t>
            </a:r>
            <a:r>
              <a:rPr lang="en-GB" sz="3200" b="1" dirty="0">
                <a:solidFill>
                  <a:srgbClr val="EF7F2D"/>
                </a:solidFill>
              </a:rPr>
              <a:t>unevenly distributed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32ED0E-7831-7441-9461-F4E7DF1708E3}"/>
              </a:ext>
            </a:extLst>
          </p:cNvPr>
          <p:cNvSpPr txBox="1"/>
          <p:nvPr/>
        </p:nvSpPr>
        <p:spPr>
          <a:xfrm>
            <a:off x="1731712" y="5953508"/>
            <a:ext cx="6475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EF7F2D"/>
                </a:solidFill>
              </a:rPr>
              <a:t>Costs by implementation and by reliability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875A185-9617-7646-A8D0-D4E1CA6F3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865" y="3479250"/>
            <a:ext cx="1685729" cy="144726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E1756DA-F480-3445-8899-4A4E2D9DA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411" y="1596029"/>
            <a:ext cx="1776183" cy="153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074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1FF0D1-E23D-0B4F-A562-A53697F38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63"/>
          <a:stretch/>
        </p:blipFill>
        <p:spPr>
          <a:xfrm>
            <a:off x="1945530" y="850753"/>
            <a:ext cx="5067989" cy="5197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0BB646-1981-B647-84E8-6DA38CFB4623}"/>
              </a:ext>
            </a:extLst>
          </p:cNvPr>
          <p:cNvSpPr txBox="1"/>
          <p:nvPr/>
        </p:nvSpPr>
        <p:spPr>
          <a:xfrm>
            <a:off x="2268655" y="6196699"/>
            <a:ext cx="506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EF7F2D"/>
                </a:solidFill>
              </a:rPr>
              <a:t>Costs by impacted activity sector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9CFAC5-16B6-104B-999D-D71469D53C0F}"/>
              </a:ext>
            </a:extLst>
          </p:cNvPr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are </a:t>
            </a:r>
            <a:r>
              <a:rPr lang="en-GB" sz="3200" b="1" dirty="0">
                <a:solidFill>
                  <a:srgbClr val="EF7F2D"/>
                </a:solidFill>
              </a:rPr>
              <a:t>unevenly distributed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03680D-51DF-454D-98FF-BD52242F8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668" y="1469397"/>
            <a:ext cx="1070666" cy="209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4D28C-45BC-074F-AB1E-E147C1A82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668" y="1839813"/>
            <a:ext cx="1070666" cy="148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9F032-E2B3-7143-B63C-F892997D6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019" y="2217045"/>
            <a:ext cx="1070666" cy="148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ED098F-B436-4344-9FDE-4C46ACFF4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401" y="2610281"/>
            <a:ext cx="1070666" cy="148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31E0EA-396D-954F-B59D-F1734675F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401" y="2981884"/>
            <a:ext cx="1070666" cy="148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F3E1DE-5898-1D46-9FF6-7BE3E2938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401" y="3363939"/>
            <a:ext cx="1070666" cy="1486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580F1B-08CE-5A47-A9D6-EE0F8B725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268" y="3737527"/>
            <a:ext cx="1070666" cy="148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381DA0-3478-0D42-B6E2-3B75D9D56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202" y="4099188"/>
            <a:ext cx="1070666" cy="1486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F67603-A7B0-314A-B2AA-F748FCC65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401" y="4464309"/>
            <a:ext cx="1070666" cy="14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471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706945-73B2-3441-B3DA-6B4A129B8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615" y="1379587"/>
            <a:ext cx="5174186" cy="4312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274697-7397-804E-8DB1-5C48FFE472E5}"/>
              </a:ext>
            </a:extLst>
          </p:cNvPr>
          <p:cNvSpPr txBox="1"/>
          <p:nvPr/>
        </p:nvSpPr>
        <p:spPr>
          <a:xfrm>
            <a:off x="1960312" y="5891952"/>
            <a:ext cx="5752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EF7F2D"/>
                </a:solidFill>
              </a:rPr>
              <a:t>Costs by taxa/regions/activity sectors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E9332F-98A0-D643-8E0E-D53559F6CAF1}"/>
              </a:ext>
            </a:extLst>
          </p:cNvPr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are </a:t>
            </a:r>
            <a:r>
              <a:rPr lang="en-GB" sz="3200" b="1" dirty="0">
                <a:solidFill>
                  <a:srgbClr val="EF7F2D"/>
                </a:solidFill>
              </a:rPr>
              <a:t>unevenly distributed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274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160EC0-D652-7848-9BDE-5F82EC5078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83" b="12417"/>
          <a:stretch/>
        </p:blipFill>
        <p:spPr>
          <a:xfrm>
            <a:off x="126586" y="-1"/>
            <a:ext cx="9017414" cy="670235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238E95A-9C57-6042-A066-A8DDE9805E20}"/>
              </a:ext>
            </a:extLst>
          </p:cNvPr>
          <p:cNvSpPr/>
          <p:nvPr/>
        </p:nvSpPr>
        <p:spPr>
          <a:xfrm>
            <a:off x="6468894" y="1138136"/>
            <a:ext cx="2675106" cy="229086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0F65209-0CCC-9445-981B-3168BBED031D}"/>
              </a:ext>
            </a:extLst>
          </p:cNvPr>
          <p:cNvSpPr/>
          <p:nvPr/>
        </p:nvSpPr>
        <p:spPr>
          <a:xfrm>
            <a:off x="6468894" y="4250986"/>
            <a:ext cx="2675106" cy="1964987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CC22E7-08C0-EC40-9D40-6BD8B3A54A7A}"/>
              </a:ext>
            </a:extLst>
          </p:cNvPr>
          <p:cNvSpPr/>
          <p:nvPr/>
        </p:nvSpPr>
        <p:spPr>
          <a:xfrm>
            <a:off x="6621294" y="3346315"/>
            <a:ext cx="2675106" cy="1220821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821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8EB159-0BCC-F143-8D62-5A3DCE21EE5E}"/>
              </a:ext>
            </a:extLst>
          </p:cNvPr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in </a:t>
            </a:r>
            <a:r>
              <a:rPr lang="en-GB" sz="3200" b="1" dirty="0">
                <a:solidFill>
                  <a:srgbClr val="EF7F2D"/>
                </a:solidFill>
              </a:rPr>
              <a:t>Africa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FB8A65-142D-5F47-89AE-2A35A08D0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21" y="1583941"/>
            <a:ext cx="7671157" cy="369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249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189038"/>
            <a:ext cx="5673725" cy="13954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2946400"/>
            <a:ext cx="7662863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7"/>
          <p:cNvSpPr txBox="1">
            <a:spLocks noChangeArrowheads="1"/>
          </p:cNvSpPr>
          <p:nvPr/>
        </p:nvSpPr>
        <p:spPr bwMode="auto">
          <a:xfrm>
            <a:off x="1264024" y="159235"/>
            <a:ext cx="69339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x-none" sz="2800" dirty="0" err="1">
                <a:latin typeface="+mn-lt"/>
              </a:rPr>
              <a:t>Biological</a:t>
            </a:r>
            <a:r>
              <a:rPr lang="fr-FR" altLang="x-none" sz="2800" dirty="0">
                <a:latin typeface="+mn-lt"/>
              </a:rPr>
              <a:t> invasions are 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x-none" sz="2800" b="1" dirty="0">
                <a:solidFill>
                  <a:srgbClr val="EF7F2D"/>
                </a:solidFill>
                <a:latin typeface="+mn-lt"/>
              </a:rPr>
              <a:t>major cause of </a:t>
            </a:r>
            <a:r>
              <a:rPr lang="fr-FR" altLang="x-none" sz="2800" b="1" dirty="0" err="1">
                <a:solidFill>
                  <a:srgbClr val="EF7F2D"/>
                </a:solidFill>
                <a:latin typeface="+mn-lt"/>
              </a:rPr>
              <a:t>recent</a:t>
            </a:r>
            <a:r>
              <a:rPr lang="fr-FR" altLang="x-none" sz="2800" b="1" dirty="0">
                <a:solidFill>
                  <a:srgbClr val="EF7F2D"/>
                </a:solidFill>
                <a:latin typeface="+mn-lt"/>
              </a:rPr>
              <a:t> extinctions</a:t>
            </a:r>
          </a:p>
        </p:txBody>
      </p:sp>
    </p:spTree>
    <p:extLst>
      <p:ext uri="{BB962C8B-B14F-4D97-AF65-F5344CB8AC3E}">
        <p14:creationId xmlns:p14="http://schemas.microsoft.com/office/powerpoint/2010/main" val="9466077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8EB159-0BCC-F143-8D62-5A3DCE21EE5E}"/>
              </a:ext>
            </a:extLst>
          </p:cNvPr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in </a:t>
            </a:r>
            <a:r>
              <a:rPr lang="en-GB" sz="3200" b="1" dirty="0">
                <a:solidFill>
                  <a:srgbClr val="EF7F2D"/>
                </a:solidFill>
              </a:rPr>
              <a:t>Africa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EE6C99-7E8E-DF4C-B518-CE8D45F65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174"/>
          <a:stretch/>
        </p:blipFill>
        <p:spPr>
          <a:xfrm>
            <a:off x="120008" y="859107"/>
            <a:ext cx="6273800" cy="132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59EFB1-B9AB-274E-BFF3-153E1D761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65" y="1522443"/>
            <a:ext cx="6261100" cy="204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64C10C-7C85-1547-8659-6A6829F9F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20" y="2082070"/>
            <a:ext cx="6121400" cy="128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F6FE0E-2E39-2347-90EC-16892FC0A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530" y="2606105"/>
            <a:ext cx="6121400" cy="154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3E277F-8B40-8544-BF05-693B0F1E9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682" y="3069710"/>
            <a:ext cx="6121400" cy="135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7DDB87-433C-AA43-BEB5-AD1F103D50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8192" y="3638965"/>
            <a:ext cx="6057900" cy="135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A32CB6-139F-3C44-BDBC-42677DBF49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7244" y="4187356"/>
            <a:ext cx="6223000" cy="173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B7BD5E-9E76-8746-9BE1-1C4B9878F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0381" y="4750375"/>
            <a:ext cx="6083300" cy="133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ED3FA4-5BE0-D848-A7F2-C6685B7761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8605" y="5197011"/>
            <a:ext cx="6045200" cy="153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EA85E2-C606-0D40-89D6-1D93FC2784BE}"/>
              </a:ext>
            </a:extLst>
          </p:cNvPr>
          <p:cNvSpPr/>
          <p:nvPr/>
        </p:nvSpPr>
        <p:spPr>
          <a:xfrm>
            <a:off x="781182" y="859107"/>
            <a:ext cx="952500" cy="23626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FC2EFB-A6C2-DE4D-BF53-4263133C5517}"/>
              </a:ext>
            </a:extLst>
          </p:cNvPr>
          <p:cNvSpPr/>
          <p:nvPr/>
        </p:nvSpPr>
        <p:spPr>
          <a:xfrm>
            <a:off x="1257432" y="1516395"/>
            <a:ext cx="809493" cy="23626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E518A5-3C05-F840-9236-D1386727655A}"/>
              </a:ext>
            </a:extLst>
          </p:cNvPr>
          <p:cNvSpPr/>
          <p:nvPr/>
        </p:nvSpPr>
        <p:spPr>
          <a:xfrm>
            <a:off x="1616930" y="2088447"/>
            <a:ext cx="730314" cy="23626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A6F2B6-0254-AF4E-8878-66CB84A85DF3}"/>
              </a:ext>
            </a:extLst>
          </p:cNvPr>
          <p:cNvSpPr/>
          <p:nvPr/>
        </p:nvSpPr>
        <p:spPr>
          <a:xfrm>
            <a:off x="1978880" y="2612482"/>
            <a:ext cx="1145320" cy="23626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9D9C45-D6BE-8944-8FE1-31B4EEF4D9F3}"/>
              </a:ext>
            </a:extLst>
          </p:cNvPr>
          <p:cNvSpPr/>
          <p:nvPr/>
        </p:nvSpPr>
        <p:spPr>
          <a:xfrm>
            <a:off x="2396307" y="3088678"/>
            <a:ext cx="813618" cy="23626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4756F7-107E-A84E-B120-6117944574B1}"/>
              </a:ext>
            </a:extLst>
          </p:cNvPr>
          <p:cNvSpPr/>
          <p:nvPr/>
        </p:nvSpPr>
        <p:spPr>
          <a:xfrm>
            <a:off x="2799708" y="3639686"/>
            <a:ext cx="657867" cy="23626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544B4D-4146-AE47-A09A-93D52A3CBEB8}"/>
              </a:ext>
            </a:extLst>
          </p:cNvPr>
          <p:cNvSpPr/>
          <p:nvPr/>
        </p:nvSpPr>
        <p:spPr>
          <a:xfrm>
            <a:off x="3018605" y="4210706"/>
            <a:ext cx="886645" cy="23626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56F5A8-077B-2948-97AA-F5E131E2FACF}"/>
              </a:ext>
            </a:extLst>
          </p:cNvPr>
          <p:cNvSpPr/>
          <p:nvPr/>
        </p:nvSpPr>
        <p:spPr>
          <a:xfrm>
            <a:off x="3368938" y="4753474"/>
            <a:ext cx="679187" cy="23626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9FD52A-17D6-2548-A6DE-FDCCA4DF0653}"/>
              </a:ext>
            </a:extLst>
          </p:cNvPr>
          <p:cNvSpPr/>
          <p:nvPr/>
        </p:nvSpPr>
        <p:spPr>
          <a:xfrm>
            <a:off x="3675830" y="5208233"/>
            <a:ext cx="645608" cy="23626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3229E0-805A-924E-90AC-FA8C2F70A6D5}"/>
              </a:ext>
            </a:extLst>
          </p:cNvPr>
          <p:cNvSpPr txBox="1"/>
          <p:nvPr/>
        </p:nvSpPr>
        <p:spPr>
          <a:xfrm>
            <a:off x="125503" y="6290220"/>
            <a:ext cx="2956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b="1" dirty="0"/>
              <a:t>Abstracts in </a:t>
            </a:r>
            <a:r>
              <a:rPr lang="en-FR" sz="2000" b="1" dirty="0">
                <a:solidFill>
                  <a:schemeClr val="accent2"/>
                </a:solidFill>
              </a:rPr>
              <a:t>14 languages</a:t>
            </a:r>
            <a:r>
              <a:rPr lang="en-FR" sz="20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386143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8EB159-0BCC-F143-8D62-5A3DCE21EE5E}"/>
              </a:ext>
            </a:extLst>
          </p:cNvPr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in </a:t>
            </a:r>
            <a:r>
              <a:rPr lang="en-GB" sz="3200" b="1" dirty="0">
                <a:solidFill>
                  <a:srgbClr val="EF7F2D"/>
                </a:solidFill>
              </a:rPr>
              <a:t>Africa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460F77-340E-934F-90D1-45E66131B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75" y="1181198"/>
            <a:ext cx="8604250" cy="867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CFC321-1133-EE42-9AB1-D1C4EF7AC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9" y="2163362"/>
            <a:ext cx="5059007" cy="1210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66D2A0-6570-4C48-8694-B82A26F9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74" y="2413467"/>
            <a:ext cx="3368675" cy="426038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BDEA76-8041-5242-B6BF-F71D196E7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864" y="3543300"/>
            <a:ext cx="4669144" cy="313055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587598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lance with Empty Pans | ClipArt ET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" t="33177" r="4785" b="20803"/>
          <a:stretch/>
        </p:blipFill>
        <p:spPr bwMode="auto">
          <a:xfrm>
            <a:off x="1714296" y="3886723"/>
            <a:ext cx="6014372" cy="23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1471" y="447766"/>
            <a:ext cx="4260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EF7F2D"/>
                </a:solidFill>
              </a:rPr>
              <a:t>Accurate estimate?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17534" y="1258921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20262E"/>
                </a:solidFill>
              </a:rPr>
              <a:t>No!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7012" y="4481454"/>
            <a:ext cx="2470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B25400"/>
                </a:solidFill>
              </a:rPr>
              <a:t>Underestimations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59512" y="4486888"/>
            <a:ext cx="2291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B25400"/>
                </a:solidFill>
              </a:rPr>
              <a:t>Overestimations</a:t>
            </a:r>
          </a:p>
        </p:txBody>
      </p:sp>
    </p:spTree>
    <p:extLst>
      <p:ext uri="{BB962C8B-B14F-4D97-AF65-F5344CB8AC3E}">
        <p14:creationId xmlns:p14="http://schemas.microsoft.com/office/powerpoint/2010/main" val="9065399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lance with Empty Pans | ClipArt ET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" t="33177" r="4785" b="20803"/>
          <a:stretch/>
        </p:blipFill>
        <p:spPr bwMode="auto">
          <a:xfrm>
            <a:off x="1714296" y="3886723"/>
            <a:ext cx="6014372" cy="23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1471" y="447766"/>
            <a:ext cx="4260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EF7F2D"/>
                </a:solidFill>
              </a:rPr>
              <a:t>Accurate estimate?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17534" y="1258921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20262E"/>
                </a:solidFill>
              </a:rPr>
              <a:t>No!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75549" y="3300597"/>
            <a:ext cx="2381999" cy="400110"/>
          </a:xfrm>
          <a:prstGeom prst="rect">
            <a:avLst/>
          </a:prstGeom>
          <a:solidFill>
            <a:srgbClr val="B25400">
              <a:alpha val="69000"/>
            </a:srgbClr>
          </a:solidFill>
          <a:ln>
            <a:solidFill>
              <a:srgbClr val="B254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GB" sz="2000" b="1" dirty="0"/>
              <a:t>Many values missing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55036" y="3874564"/>
            <a:ext cx="2623026" cy="400110"/>
          </a:xfrm>
          <a:prstGeom prst="rect">
            <a:avLst/>
          </a:prstGeom>
          <a:solidFill>
            <a:srgbClr val="B25400">
              <a:alpha val="69000"/>
            </a:srgbClr>
          </a:solidFill>
          <a:ln>
            <a:solidFill>
              <a:srgbClr val="B254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GB" sz="2000" b="1" dirty="0"/>
              <a:t>Conservative approach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64902" y="3810711"/>
            <a:ext cx="2496068" cy="400110"/>
          </a:xfrm>
          <a:prstGeom prst="rect">
            <a:avLst/>
          </a:prstGeom>
          <a:solidFill>
            <a:srgbClr val="B25400">
              <a:alpha val="69000"/>
            </a:srgbClr>
          </a:solidFill>
          <a:ln>
            <a:solidFill>
              <a:srgbClr val="B254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GB" sz="2000" b="1" dirty="0"/>
              <a:t>Some multiple counts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156" y="5155092"/>
            <a:ext cx="3138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have been working on that!</a:t>
            </a:r>
          </a:p>
        </p:txBody>
      </p:sp>
      <p:pic>
        <p:nvPicPr>
          <p:cNvPr id="10" name="Image 2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13" b="100000" l="10646" r="100000">
                        <a14:foregroundMark x1="85551" y1="13873" x2="85551" y2="13873"/>
                        <a14:backgroundMark x1="59696" y1="75723" x2="59696" y2="75723"/>
                        <a14:backgroundMark x1="34221" y1="35549" x2="34221" y2="35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479" y="3805312"/>
            <a:ext cx="557483" cy="1349780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087012" y="4481454"/>
            <a:ext cx="2470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B25400"/>
                </a:solidFill>
              </a:rPr>
              <a:t>Underestimations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59512" y="4486888"/>
            <a:ext cx="2291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B25400"/>
                </a:solidFill>
              </a:rPr>
              <a:t>Overestimations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65516" y="3214533"/>
            <a:ext cx="2694840" cy="400110"/>
          </a:xfrm>
          <a:prstGeom prst="rect">
            <a:avLst/>
          </a:prstGeom>
          <a:solidFill>
            <a:srgbClr val="B25400">
              <a:alpha val="69000"/>
            </a:srgbClr>
          </a:solidFill>
          <a:ln>
            <a:solidFill>
              <a:srgbClr val="B254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GB" sz="2000" b="1" dirty="0"/>
              <a:t>Some dubious accounts</a:t>
            </a:r>
          </a:p>
        </p:txBody>
      </p:sp>
    </p:spTree>
    <p:extLst>
      <p:ext uri="{BB962C8B-B14F-4D97-AF65-F5344CB8AC3E}">
        <p14:creationId xmlns:p14="http://schemas.microsoft.com/office/powerpoint/2010/main" val="13854554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Image 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r="61896" b="33119"/>
          <a:stretch/>
        </p:blipFill>
        <p:spPr bwMode="auto">
          <a:xfrm>
            <a:off x="5481293" y="1689936"/>
            <a:ext cx="3018273" cy="4540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4686" y="2273712"/>
            <a:ext cx="4886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Invasive species cost globally a minimum of </a:t>
            </a:r>
            <a:endParaRPr lang="en-GB" sz="4000" b="1" dirty="0">
              <a:solidFill>
                <a:srgbClr val="FF6600"/>
              </a:solidFill>
            </a:endParaRPr>
          </a:p>
          <a:p>
            <a:pPr algn="ctr"/>
            <a:r>
              <a:rPr lang="en-GB" sz="3200" b="1" dirty="0">
                <a:solidFill>
                  <a:srgbClr val="EF7F2D"/>
                </a:solidFill>
              </a:rPr>
              <a:t>1.288 trillion $</a:t>
            </a:r>
            <a:endParaRPr lang="en-GB" sz="2400" b="1" dirty="0">
              <a:solidFill>
                <a:srgbClr val="EF7F2D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351229" y="850753"/>
            <a:ext cx="2767054" cy="0"/>
          </a:xfrm>
          <a:prstGeom prst="line">
            <a:avLst/>
          </a:prstGeom>
          <a:ln w="508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are </a:t>
            </a:r>
            <a:r>
              <a:rPr lang="en-GB" sz="3200" b="1" dirty="0">
                <a:solidFill>
                  <a:srgbClr val="EF7F2D"/>
                </a:solidFill>
              </a:rPr>
              <a:t>massively underestimated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9061" y="3597151"/>
            <a:ext cx="10486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(1970-2017)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DEF841-597B-8C46-8DD1-8CEA3550240C}"/>
              </a:ext>
            </a:extLst>
          </p:cNvPr>
          <p:cNvSpPr txBox="1"/>
          <p:nvPr/>
        </p:nvSpPr>
        <p:spPr>
          <a:xfrm>
            <a:off x="1315818" y="5642044"/>
            <a:ext cx="2978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EF7F2D"/>
                </a:solidFill>
              </a:rPr>
              <a:t>162.7 billion $ in 2017</a:t>
            </a:r>
            <a:endParaRPr lang="en-GB" sz="1800" b="1" dirty="0">
              <a:solidFill>
                <a:srgbClr val="EF7F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487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5469" y="993006"/>
            <a:ext cx="390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EF7F2D"/>
                </a:solidFill>
              </a:rPr>
              <a:t>5 sources </a:t>
            </a:r>
            <a:r>
              <a:rPr lang="en-GB" sz="2400" dirty="0"/>
              <a:t>of under-estimation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are </a:t>
            </a:r>
            <a:r>
              <a:rPr lang="en-GB" sz="3200" b="1" dirty="0">
                <a:solidFill>
                  <a:srgbClr val="EF7F2D"/>
                </a:solidFill>
              </a:rPr>
              <a:t>massively underestimated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sp>
        <p:nvSpPr>
          <p:cNvPr id="4" name="TextBox 48">
            <a:extLst>
              <a:ext uri="{FF2B5EF4-FFF2-40B4-BE49-F238E27FC236}">
                <a16:creationId xmlns:a16="http://schemas.microsoft.com/office/drawing/2014/main" id="{D14BD778-99C3-4049-94B0-2F594371E49A}"/>
              </a:ext>
            </a:extLst>
          </p:cNvPr>
          <p:cNvSpPr txBox="1"/>
          <p:nvPr/>
        </p:nvSpPr>
        <p:spPr>
          <a:xfrm>
            <a:off x="6446974" y="2770640"/>
            <a:ext cx="2604259" cy="110799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normalizeH="0" baseline="0" noProof="1">
                <a:ln w="0"/>
                <a:uLnTx/>
                <a:uFillTx/>
                <a:latin typeface="Calibri" panose="020F0502020204030204"/>
                <a:ea typeface="+mn-ea"/>
                <a:cs typeface="+mn-cs"/>
              </a:rPr>
              <a:t>Missing costs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</a:rPr>
              <a:t>Taxonomic gaps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</a:rPr>
              <a:t>Geographic gaps</a:t>
            </a:r>
            <a:endParaRPr kumimoji="0" lang="en-US" sz="1200" i="0" u="none" strike="noStrike" kern="1200" normalizeH="0" baseline="0" noProof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</a:rPr>
              <a:t>Temporal gaps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</a:rPr>
              <a:t>General biases in research efforts …</a:t>
            </a:r>
            <a:endParaRPr kumimoji="0" lang="en-US" sz="1200" i="0" u="none" strike="noStrike" kern="1200" normalizeH="0" baseline="0" noProof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50">
            <a:extLst>
              <a:ext uri="{FF2B5EF4-FFF2-40B4-BE49-F238E27FC236}">
                <a16:creationId xmlns:a16="http://schemas.microsoft.com/office/drawing/2014/main" id="{12F7A10A-3F48-404D-8C8B-E66846E731BB}"/>
              </a:ext>
            </a:extLst>
          </p:cNvPr>
          <p:cNvGrpSpPr/>
          <p:nvPr/>
        </p:nvGrpSpPr>
        <p:grpSpPr>
          <a:xfrm>
            <a:off x="5590383" y="4238123"/>
            <a:ext cx="2604259" cy="1444267"/>
            <a:chOff x="-405368" y="4780841"/>
            <a:chExt cx="3119756" cy="1730150"/>
          </a:xfrm>
        </p:grpSpPr>
        <p:sp>
          <p:nvSpPr>
            <p:cNvPr id="8" name="TextBox 51">
              <a:extLst>
                <a:ext uri="{FF2B5EF4-FFF2-40B4-BE49-F238E27FC236}">
                  <a16:creationId xmlns:a16="http://schemas.microsoft.com/office/drawing/2014/main" id="{423D4B48-48C5-9941-A2C0-512F44AF450D}"/>
                </a:ext>
              </a:extLst>
            </p:cNvPr>
            <p:cNvSpPr txBox="1"/>
            <p:nvPr/>
          </p:nvSpPr>
          <p:spPr>
            <a:xfrm>
              <a:off x="-405368" y="4780841"/>
              <a:ext cx="3119756" cy="44243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normalizeH="0" baseline="0" noProof="1">
                  <a:ln w="0"/>
                  <a:uLnTx/>
                  <a:uFillTx/>
                  <a:latin typeface="Calibri" panose="020F0502020204030204"/>
                  <a:ea typeface="+mn-ea"/>
                  <a:cs typeface="+mn-cs"/>
                </a:rPr>
                <a:t>Non monetized costs</a:t>
              </a:r>
            </a:p>
          </p:txBody>
        </p:sp>
        <p:sp>
          <p:nvSpPr>
            <p:cNvPr id="9" name="TextBox 52">
              <a:extLst>
                <a:ext uri="{FF2B5EF4-FFF2-40B4-BE49-F238E27FC236}">
                  <a16:creationId xmlns:a16="http://schemas.microsoft.com/office/drawing/2014/main" id="{04A22FEA-6372-6D48-8224-7631219EDCFA}"/>
                </a:ext>
              </a:extLst>
            </p:cNvPr>
            <p:cNvSpPr txBox="1"/>
            <p:nvPr/>
          </p:nvSpPr>
          <p:spPr>
            <a:xfrm>
              <a:off x="-109113" y="5294284"/>
              <a:ext cx="2196970" cy="121670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>
                <a:defRPr/>
              </a:pPr>
              <a:r>
                <a:rPr lang="en-US" sz="120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 example, for health: 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en-US" sz="120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Revenue losses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en-US" sz="120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Salary of health and research staff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en-US" sz="120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Education losses</a:t>
              </a:r>
            </a:p>
          </p:txBody>
        </p:sp>
      </p:grpSp>
      <p:grpSp>
        <p:nvGrpSpPr>
          <p:cNvPr id="10" name="Group 59">
            <a:extLst>
              <a:ext uri="{FF2B5EF4-FFF2-40B4-BE49-F238E27FC236}">
                <a16:creationId xmlns:a16="http://schemas.microsoft.com/office/drawing/2014/main" id="{3D36DD31-0052-8D4F-98AF-9B90BF82DC15}"/>
              </a:ext>
            </a:extLst>
          </p:cNvPr>
          <p:cNvGrpSpPr/>
          <p:nvPr/>
        </p:nvGrpSpPr>
        <p:grpSpPr>
          <a:xfrm>
            <a:off x="1141775" y="5458799"/>
            <a:ext cx="3202413" cy="995614"/>
            <a:chOff x="6691482" y="4715049"/>
            <a:chExt cx="4552810" cy="1192689"/>
          </a:xfrm>
        </p:grpSpPr>
        <p:sp>
          <p:nvSpPr>
            <p:cNvPr id="11" name="TextBox 60">
              <a:extLst>
                <a:ext uri="{FF2B5EF4-FFF2-40B4-BE49-F238E27FC236}">
                  <a16:creationId xmlns:a16="http://schemas.microsoft.com/office/drawing/2014/main" id="{2103BCF1-1A31-154B-BAE5-B5F662DE325D}"/>
                </a:ext>
              </a:extLst>
            </p:cNvPr>
            <p:cNvSpPr txBox="1"/>
            <p:nvPr/>
          </p:nvSpPr>
          <p:spPr>
            <a:xfrm>
              <a:off x="6691482" y="4715049"/>
              <a:ext cx="3514779" cy="44243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normalizeH="0" baseline="0" noProof="1">
                  <a:ln w="0"/>
                  <a:uLnTx/>
                  <a:uFillTx/>
                  <a:latin typeface="Calibri" panose="020F0502020204030204"/>
                  <a:ea typeface="+mn-ea"/>
                  <a:cs typeface="+mn-cs"/>
                </a:rPr>
                <a:t>Non-monetizable costs</a:t>
              </a:r>
            </a:p>
          </p:txBody>
        </p:sp>
        <p:sp>
          <p:nvSpPr>
            <p:cNvPr id="12" name="TextBox 61">
              <a:extLst>
                <a:ext uri="{FF2B5EF4-FFF2-40B4-BE49-F238E27FC236}">
                  <a16:creationId xmlns:a16="http://schemas.microsoft.com/office/drawing/2014/main" id="{6CE99A5C-F204-6043-BB8C-147D925A4520}"/>
                </a:ext>
              </a:extLst>
            </p:cNvPr>
            <p:cNvSpPr txBox="1"/>
            <p:nvPr/>
          </p:nvSpPr>
          <p:spPr>
            <a:xfrm>
              <a:off x="6697328" y="5133470"/>
              <a:ext cx="4546964" cy="77426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>
                <a:defRPr/>
              </a:pPr>
              <a:r>
                <a:rPr lang="en-US" sz="120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Non-market costs, for example: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120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Value of a species impacted by an invasion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120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Value of an ecosystem disturbed by an invasion</a:t>
              </a:r>
            </a:p>
          </p:txBody>
        </p:sp>
      </p:grpSp>
      <p:grpSp>
        <p:nvGrpSpPr>
          <p:cNvPr id="13" name="Group 62">
            <a:extLst>
              <a:ext uri="{FF2B5EF4-FFF2-40B4-BE49-F238E27FC236}">
                <a16:creationId xmlns:a16="http://schemas.microsoft.com/office/drawing/2014/main" id="{E5BEFF77-1DC8-7B41-A4F2-D3FEBCAC257F}"/>
              </a:ext>
            </a:extLst>
          </p:cNvPr>
          <p:cNvGrpSpPr/>
          <p:nvPr/>
        </p:nvGrpSpPr>
        <p:grpSpPr>
          <a:xfrm>
            <a:off x="811352" y="3922544"/>
            <a:ext cx="2343550" cy="1180279"/>
            <a:chOff x="249702" y="4715049"/>
            <a:chExt cx="2462552" cy="1413908"/>
          </a:xfrm>
        </p:grpSpPr>
        <p:sp>
          <p:nvSpPr>
            <p:cNvPr id="14" name="TextBox 63">
              <a:extLst>
                <a:ext uri="{FF2B5EF4-FFF2-40B4-BE49-F238E27FC236}">
                  <a16:creationId xmlns:a16="http://schemas.microsoft.com/office/drawing/2014/main" id="{C6E3E28F-9C4B-4843-BCBD-5BD8697F5C1A}"/>
                </a:ext>
              </a:extLst>
            </p:cNvPr>
            <p:cNvSpPr txBox="1"/>
            <p:nvPr/>
          </p:nvSpPr>
          <p:spPr>
            <a:xfrm>
              <a:off x="249702" y="4715049"/>
              <a:ext cx="2202816" cy="44243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1" noProof="1">
                  <a:ln w="0"/>
                  <a:latin typeface="Calibri" panose="020F0502020204030204"/>
                </a:rPr>
                <a:t>Unaccessible costs</a:t>
              </a:r>
              <a:endParaRPr kumimoji="0" lang="en-US" sz="1800" b="1" i="0" u="none" strike="noStrike" kern="1200" normalizeH="0" baseline="0" noProof="1">
                <a:ln w="0"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5" name="TextBox 64">
              <a:extLst>
                <a:ext uri="{FF2B5EF4-FFF2-40B4-BE49-F238E27FC236}">
                  <a16:creationId xmlns:a16="http://schemas.microsoft.com/office/drawing/2014/main" id="{D228FFFD-26C6-1A45-93C1-787D57D993EB}"/>
                </a:ext>
              </a:extLst>
            </p:cNvPr>
            <p:cNvSpPr txBox="1"/>
            <p:nvPr/>
          </p:nvSpPr>
          <p:spPr>
            <a:xfrm>
              <a:off x="255547" y="5133470"/>
              <a:ext cx="2456707" cy="99548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en-US" sz="12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/>
                </a:rPr>
                <a:t>Unaccessible documentation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en-US" sz="12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/>
                </a:rPr>
                <a:t>Confusion in invasive terminology (ie pest vs invasive)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en-US" sz="12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/>
                </a:rPr>
                <a:t>Unindentified reports / articles</a:t>
              </a:r>
            </a:p>
          </p:txBody>
        </p:sp>
      </p:grpSp>
      <p:sp>
        <p:nvSpPr>
          <p:cNvPr id="16" name="Shape">
            <a:extLst>
              <a:ext uri="{FF2B5EF4-FFF2-40B4-BE49-F238E27FC236}">
                <a16:creationId xmlns:a16="http://schemas.microsoft.com/office/drawing/2014/main" id="{B47CF43F-51F7-E641-B61A-B2AE29965E05}"/>
              </a:ext>
            </a:extLst>
          </p:cNvPr>
          <p:cNvSpPr/>
          <p:nvPr/>
        </p:nvSpPr>
        <p:spPr>
          <a:xfrm>
            <a:off x="4510705" y="1884132"/>
            <a:ext cx="110726" cy="150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456"/>
                </a:moveTo>
                <a:lnTo>
                  <a:pt x="13479" y="0"/>
                </a:lnTo>
                <a:lnTo>
                  <a:pt x="21600" y="0"/>
                </a:lnTo>
                <a:lnTo>
                  <a:pt x="21600" y="8640"/>
                </a:lnTo>
                <a:lnTo>
                  <a:pt x="14720" y="21600"/>
                </a:lnTo>
                <a:close/>
              </a:path>
            </a:pathLst>
          </a:custGeom>
          <a:solidFill>
            <a:srgbClr val="ADDFF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20A4DB64-C311-1945-A96F-9CDF7C00855A}"/>
              </a:ext>
            </a:extLst>
          </p:cNvPr>
          <p:cNvSpPr/>
          <p:nvPr/>
        </p:nvSpPr>
        <p:spPr>
          <a:xfrm>
            <a:off x="3469964" y="2627922"/>
            <a:ext cx="319161" cy="294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511"/>
                </a:moveTo>
                <a:lnTo>
                  <a:pt x="7689" y="7270"/>
                </a:lnTo>
                <a:lnTo>
                  <a:pt x="11720" y="7270"/>
                </a:lnTo>
                <a:lnTo>
                  <a:pt x="13539" y="2038"/>
                </a:lnTo>
                <a:lnTo>
                  <a:pt x="17198" y="0"/>
                </a:lnTo>
                <a:lnTo>
                  <a:pt x="19761" y="5295"/>
                </a:lnTo>
                <a:lnTo>
                  <a:pt x="19761" y="11893"/>
                </a:lnTo>
                <a:lnTo>
                  <a:pt x="21600" y="18511"/>
                </a:lnTo>
                <a:lnTo>
                  <a:pt x="17941" y="21600"/>
                </a:lnTo>
                <a:lnTo>
                  <a:pt x="15007" y="19163"/>
                </a:lnTo>
                <a:lnTo>
                  <a:pt x="7513" y="19835"/>
                </a:lnTo>
                <a:lnTo>
                  <a:pt x="5126" y="16515"/>
                </a:lnTo>
                <a:close/>
              </a:path>
            </a:pathLst>
          </a:custGeom>
          <a:solidFill>
            <a:srgbClr val="ADDFF5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7B23AF29-D7A1-E646-B8B7-C3CDF4478772}"/>
              </a:ext>
            </a:extLst>
          </p:cNvPr>
          <p:cNvSpPr/>
          <p:nvPr/>
        </p:nvSpPr>
        <p:spPr>
          <a:xfrm>
            <a:off x="4452888" y="2742349"/>
            <a:ext cx="56665" cy="102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1083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B8E2F5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520502B7-E939-F844-B6EE-4808F297A63A}"/>
              </a:ext>
            </a:extLst>
          </p:cNvPr>
          <p:cNvSpPr/>
          <p:nvPr/>
        </p:nvSpPr>
        <p:spPr>
          <a:xfrm>
            <a:off x="4597433" y="2770958"/>
            <a:ext cx="211042" cy="147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876" y="12313"/>
                </a:lnTo>
                <a:lnTo>
                  <a:pt x="5001" y="0"/>
                </a:lnTo>
                <a:lnTo>
                  <a:pt x="14114" y="6177"/>
                </a:lnTo>
                <a:lnTo>
                  <a:pt x="19647" y="4833"/>
                </a:lnTo>
                <a:lnTo>
                  <a:pt x="21600" y="21600"/>
                </a:lnTo>
                <a:lnTo>
                  <a:pt x="10800" y="16305"/>
                </a:lnTo>
                <a:close/>
              </a:path>
            </a:pathLst>
          </a:custGeom>
          <a:solidFill>
            <a:srgbClr val="B8E2F5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BF376C30-C7FA-CB41-A1F4-8FC861DC2C80}"/>
              </a:ext>
            </a:extLst>
          </p:cNvPr>
          <p:cNvSpPr/>
          <p:nvPr/>
        </p:nvSpPr>
        <p:spPr>
          <a:xfrm>
            <a:off x="4192699" y="2713742"/>
            <a:ext cx="151490" cy="207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139"/>
                </a:moveTo>
                <a:lnTo>
                  <a:pt x="0" y="5012"/>
                </a:lnTo>
                <a:lnTo>
                  <a:pt x="5812" y="1551"/>
                </a:lnTo>
                <a:lnTo>
                  <a:pt x="17766" y="0"/>
                </a:lnTo>
                <a:lnTo>
                  <a:pt x="21600" y="5012"/>
                </a:lnTo>
                <a:lnTo>
                  <a:pt x="10800" y="21600"/>
                </a:lnTo>
                <a:lnTo>
                  <a:pt x="7337" y="15335"/>
                </a:lnTo>
                <a:close/>
              </a:path>
            </a:pathLst>
          </a:custGeom>
          <a:solidFill>
            <a:srgbClr val="90DAF8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54FE6EF1-E597-D844-94EE-9C0B8BCAD860}"/>
              </a:ext>
            </a:extLst>
          </p:cNvPr>
          <p:cNvSpPr/>
          <p:nvPr/>
        </p:nvSpPr>
        <p:spPr>
          <a:xfrm>
            <a:off x="4568526" y="2656527"/>
            <a:ext cx="275508" cy="119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592"/>
                </a:moveTo>
                <a:lnTo>
                  <a:pt x="17588" y="0"/>
                </a:lnTo>
                <a:lnTo>
                  <a:pt x="21600" y="12898"/>
                </a:lnTo>
                <a:lnTo>
                  <a:pt x="21600" y="21600"/>
                </a:lnTo>
                <a:lnTo>
                  <a:pt x="11854" y="15592"/>
                </a:lnTo>
                <a:close/>
              </a:path>
            </a:pathLst>
          </a:custGeom>
          <a:solidFill>
            <a:srgbClr val="96D7F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DCFAC102-4ECF-F542-AA20-BB38D6006BC9}"/>
              </a:ext>
            </a:extLst>
          </p:cNvPr>
          <p:cNvSpPr/>
          <p:nvPr/>
        </p:nvSpPr>
        <p:spPr>
          <a:xfrm>
            <a:off x="4915437" y="2770958"/>
            <a:ext cx="316273" cy="24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360"/>
                </a:moveTo>
                <a:lnTo>
                  <a:pt x="6456" y="1564"/>
                </a:lnTo>
                <a:lnTo>
                  <a:pt x="11254" y="0"/>
                </a:lnTo>
                <a:lnTo>
                  <a:pt x="16072" y="6381"/>
                </a:lnTo>
                <a:lnTo>
                  <a:pt x="18836" y="17702"/>
                </a:lnTo>
                <a:lnTo>
                  <a:pt x="21600" y="21600"/>
                </a:lnTo>
                <a:lnTo>
                  <a:pt x="9240" y="15617"/>
                </a:lnTo>
                <a:close/>
              </a:path>
            </a:pathLst>
          </a:custGeom>
          <a:solidFill>
            <a:srgbClr val="B8E2F5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0FC1615F-B6DA-094F-BDD7-DD62EB2E14FE}"/>
              </a:ext>
            </a:extLst>
          </p:cNvPr>
          <p:cNvSpPr/>
          <p:nvPr/>
        </p:nvSpPr>
        <p:spPr>
          <a:xfrm>
            <a:off x="5233443" y="2885388"/>
            <a:ext cx="265104" cy="110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627"/>
                </a:moveTo>
                <a:lnTo>
                  <a:pt x="12555" y="0"/>
                </a:lnTo>
                <a:lnTo>
                  <a:pt x="21600" y="21600"/>
                </a:lnTo>
                <a:lnTo>
                  <a:pt x="13238" y="21600"/>
                </a:lnTo>
                <a:lnTo>
                  <a:pt x="11895" y="10800"/>
                </a:lnTo>
                <a:close/>
              </a:path>
            </a:pathLst>
          </a:custGeom>
          <a:solidFill>
            <a:srgbClr val="B8E2F5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76">
            <a:extLst>
              <a:ext uri="{FF2B5EF4-FFF2-40B4-BE49-F238E27FC236}">
                <a16:creationId xmlns:a16="http://schemas.microsoft.com/office/drawing/2014/main" id="{15980333-C5E4-3F40-ACD7-AD0BC2FCC485}"/>
              </a:ext>
            </a:extLst>
          </p:cNvPr>
          <p:cNvSpPr/>
          <p:nvPr/>
        </p:nvSpPr>
        <p:spPr>
          <a:xfrm>
            <a:off x="4189128" y="1711846"/>
            <a:ext cx="940719" cy="1001545"/>
          </a:xfrm>
          <a:custGeom>
            <a:avLst/>
            <a:gdLst>
              <a:gd name="connsiteX0" fmla="*/ 241516 w 1010214"/>
              <a:gd name="connsiteY0" fmla="*/ 0 h 1086896"/>
              <a:gd name="connsiteX1" fmla="*/ 322240 w 1010214"/>
              <a:gd name="connsiteY1" fmla="*/ 166104 h 1086896"/>
              <a:gd name="connsiteX2" fmla="*/ 343987 w 1010214"/>
              <a:gd name="connsiteY2" fmla="*/ 261409 h 1086896"/>
              <a:gd name="connsiteX3" fmla="*/ 489907 w 1010214"/>
              <a:gd name="connsiteY3" fmla="*/ 415386 h 1086896"/>
              <a:gd name="connsiteX4" fmla="*/ 542055 w 1010214"/>
              <a:gd name="connsiteY4" fmla="*/ 542341 h 1086896"/>
              <a:gd name="connsiteX5" fmla="*/ 653178 w 1010214"/>
              <a:gd name="connsiteY5" fmla="*/ 544857 h 1086896"/>
              <a:gd name="connsiteX6" fmla="*/ 653178 w 1010214"/>
              <a:gd name="connsiteY6" fmla="*/ 610675 h 1086896"/>
              <a:gd name="connsiteX7" fmla="*/ 692324 w 1010214"/>
              <a:gd name="connsiteY7" fmla="*/ 627733 h 1086896"/>
              <a:gd name="connsiteX8" fmla="*/ 705326 w 1010214"/>
              <a:gd name="connsiteY8" fmla="*/ 673976 h 1086896"/>
              <a:gd name="connsiteX9" fmla="*/ 727074 w 1010214"/>
              <a:gd name="connsiteY9" fmla="*/ 710609 h 1086896"/>
              <a:gd name="connsiteX10" fmla="*/ 703175 w 1010214"/>
              <a:gd name="connsiteY10" fmla="*/ 776779 h 1086896"/>
              <a:gd name="connsiteX11" fmla="*/ 764349 w 1010214"/>
              <a:gd name="connsiteY11" fmla="*/ 788855 h 1086896"/>
              <a:gd name="connsiteX12" fmla="*/ 764349 w 1010214"/>
              <a:gd name="connsiteY12" fmla="*/ 867102 h 1086896"/>
              <a:gd name="connsiteX13" fmla="*/ 857794 w 1010214"/>
              <a:gd name="connsiteY13" fmla="*/ 901268 h 1086896"/>
              <a:gd name="connsiteX14" fmla="*/ 892543 w 1010214"/>
              <a:gd name="connsiteY14" fmla="*/ 949977 h 1086896"/>
              <a:gd name="connsiteX15" fmla="*/ 912093 w 1010214"/>
              <a:gd name="connsiteY15" fmla="*/ 1021079 h 1086896"/>
              <a:gd name="connsiteX16" fmla="*/ 1010214 w 1010214"/>
              <a:gd name="connsiteY16" fmla="*/ 1067322 h 1086896"/>
              <a:gd name="connsiteX17" fmla="*/ 870842 w 1010214"/>
              <a:gd name="connsiteY17" fmla="*/ 1086896 h 1086896"/>
              <a:gd name="connsiteX18" fmla="*/ 870842 w 1010214"/>
              <a:gd name="connsiteY18" fmla="*/ 1009606 h 1086896"/>
              <a:gd name="connsiteX19" fmla="*/ 778005 w 1010214"/>
              <a:gd name="connsiteY19" fmla="*/ 933825 h 1086896"/>
              <a:gd name="connsiteX20" fmla="*/ 647285 w 1010214"/>
              <a:gd name="connsiteY20" fmla="*/ 842546 h 1086896"/>
              <a:gd name="connsiteX21" fmla="*/ 628344 w 1010214"/>
              <a:gd name="connsiteY21" fmla="*/ 854975 h 1086896"/>
              <a:gd name="connsiteX22" fmla="*/ 627409 w 1010214"/>
              <a:gd name="connsiteY22" fmla="*/ 852143 h 1086896"/>
              <a:gd name="connsiteX23" fmla="*/ 447462 w 1010214"/>
              <a:gd name="connsiteY23" fmla="*/ 969234 h 1086896"/>
              <a:gd name="connsiteX24" fmla="*/ 340051 w 1010214"/>
              <a:gd name="connsiteY24" fmla="*/ 946254 h 1086896"/>
              <a:gd name="connsiteX25" fmla="*/ 274861 w 1010214"/>
              <a:gd name="connsiteY25" fmla="*/ 969234 h 1086896"/>
              <a:gd name="connsiteX26" fmla="*/ 186062 w 1010214"/>
              <a:gd name="connsiteY26" fmla="*/ 904035 h 1086896"/>
              <a:gd name="connsiteX27" fmla="*/ 139237 w 1010214"/>
              <a:gd name="connsiteY27" fmla="*/ 925280 h 1086896"/>
              <a:gd name="connsiteX28" fmla="*/ 135678 w 1010214"/>
              <a:gd name="connsiteY28" fmla="*/ 930403 h 1086896"/>
              <a:gd name="connsiteX29" fmla="*/ 120758 w 1010214"/>
              <a:gd name="connsiteY29" fmla="*/ 936945 h 1086896"/>
              <a:gd name="connsiteX30" fmla="*/ 78245 w 1010214"/>
              <a:gd name="connsiteY30" fmla="*/ 865542 h 1086896"/>
              <a:gd name="connsiteX31" fmla="*/ 55281 w 1010214"/>
              <a:gd name="connsiteY31" fmla="*/ 806869 h 1086896"/>
              <a:gd name="connsiteX32" fmla="*/ 0 w 1010214"/>
              <a:gd name="connsiteY32" fmla="*/ 832935 h 1086896"/>
              <a:gd name="connsiteX33" fmla="*/ 0 w 1010214"/>
              <a:gd name="connsiteY33" fmla="*/ 777684 h 1086896"/>
              <a:gd name="connsiteX34" fmla="*/ 84138 w 1010214"/>
              <a:gd name="connsiteY34" fmla="*/ 699438 h 1086896"/>
              <a:gd name="connsiteX35" fmla="*/ 136286 w 1010214"/>
              <a:gd name="connsiteY35" fmla="*/ 569061 h 1086896"/>
              <a:gd name="connsiteX36" fmla="*/ 84138 w 1010214"/>
              <a:gd name="connsiteY36" fmla="*/ 455138 h 1086896"/>
              <a:gd name="connsiteX37" fmla="*/ 153964 w 1010214"/>
              <a:gd name="connsiteY37" fmla="*/ 292456 h 1086896"/>
              <a:gd name="connsiteX38" fmla="*/ 216682 w 1010214"/>
              <a:gd name="connsiteY38" fmla="*/ 162078 h 1086896"/>
              <a:gd name="connsiteX39" fmla="*/ 191567 w 1010214"/>
              <a:gd name="connsiteY39" fmla="*/ 122930 h 108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0214" h="1086896">
                <a:moveTo>
                  <a:pt x="241516" y="0"/>
                </a:moveTo>
                <a:lnTo>
                  <a:pt x="322240" y="166104"/>
                </a:lnTo>
                <a:lnTo>
                  <a:pt x="343987" y="261409"/>
                </a:lnTo>
                <a:lnTo>
                  <a:pt x="489907" y="415386"/>
                </a:lnTo>
                <a:lnTo>
                  <a:pt x="542055" y="542341"/>
                </a:lnTo>
                <a:lnTo>
                  <a:pt x="653178" y="544857"/>
                </a:lnTo>
                <a:lnTo>
                  <a:pt x="653178" y="610675"/>
                </a:lnTo>
                <a:lnTo>
                  <a:pt x="692324" y="627733"/>
                </a:lnTo>
                <a:lnTo>
                  <a:pt x="705326" y="673976"/>
                </a:lnTo>
                <a:lnTo>
                  <a:pt x="727074" y="710609"/>
                </a:lnTo>
                <a:lnTo>
                  <a:pt x="703175" y="776779"/>
                </a:lnTo>
                <a:lnTo>
                  <a:pt x="764349" y="788855"/>
                </a:lnTo>
                <a:lnTo>
                  <a:pt x="764349" y="867102"/>
                </a:lnTo>
                <a:lnTo>
                  <a:pt x="857794" y="901268"/>
                </a:lnTo>
                <a:lnTo>
                  <a:pt x="892543" y="949977"/>
                </a:lnTo>
                <a:lnTo>
                  <a:pt x="912093" y="1021079"/>
                </a:lnTo>
                <a:lnTo>
                  <a:pt x="1010214" y="1067322"/>
                </a:lnTo>
                <a:lnTo>
                  <a:pt x="870842" y="1086896"/>
                </a:lnTo>
                <a:lnTo>
                  <a:pt x="870842" y="1009606"/>
                </a:lnTo>
                <a:lnTo>
                  <a:pt x="778005" y="933825"/>
                </a:lnTo>
                <a:lnTo>
                  <a:pt x="647285" y="842546"/>
                </a:lnTo>
                <a:lnTo>
                  <a:pt x="628344" y="854975"/>
                </a:lnTo>
                <a:lnTo>
                  <a:pt x="627409" y="852143"/>
                </a:lnTo>
                <a:lnTo>
                  <a:pt x="447462" y="969234"/>
                </a:lnTo>
                <a:lnTo>
                  <a:pt x="340051" y="946254"/>
                </a:lnTo>
                <a:lnTo>
                  <a:pt x="274861" y="969234"/>
                </a:lnTo>
                <a:lnTo>
                  <a:pt x="186062" y="904035"/>
                </a:lnTo>
                <a:lnTo>
                  <a:pt x="139237" y="925280"/>
                </a:lnTo>
                <a:lnTo>
                  <a:pt x="135678" y="930403"/>
                </a:lnTo>
                <a:lnTo>
                  <a:pt x="120758" y="936945"/>
                </a:lnTo>
                <a:lnTo>
                  <a:pt x="78245" y="865542"/>
                </a:lnTo>
                <a:lnTo>
                  <a:pt x="55281" y="806869"/>
                </a:lnTo>
                <a:lnTo>
                  <a:pt x="0" y="832935"/>
                </a:lnTo>
                <a:lnTo>
                  <a:pt x="0" y="777684"/>
                </a:lnTo>
                <a:lnTo>
                  <a:pt x="84138" y="699438"/>
                </a:lnTo>
                <a:lnTo>
                  <a:pt x="136286" y="569061"/>
                </a:lnTo>
                <a:lnTo>
                  <a:pt x="84138" y="455138"/>
                </a:lnTo>
                <a:lnTo>
                  <a:pt x="153964" y="292456"/>
                </a:lnTo>
                <a:lnTo>
                  <a:pt x="216682" y="162078"/>
                </a:lnTo>
                <a:lnTo>
                  <a:pt x="191567" y="122930"/>
                </a:lnTo>
                <a:close/>
              </a:path>
            </a:pathLst>
          </a:custGeom>
          <a:solidFill>
            <a:srgbClr val="DFF3FC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A99540D9-4E39-B34C-8663-08AF9323E198}"/>
              </a:ext>
            </a:extLst>
          </p:cNvPr>
          <p:cNvSpPr/>
          <p:nvPr/>
        </p:nvSpPr>
        <p:spPr>
          <a:xfrm>
            <a:off x="4354987" y="2284632"/>
            <a:ext cx="458797" cy="320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0" y="7874"/>
                </a:moveTo>
                <a:lnTo>
                  <a:pt x="17340" y="10492"/>
                </a:lnTo>
                <a:lnTo>
                  <a:pt x="14917" y="9087"/>
                </a:lnTo>
                <a:lnTo>
                  <a:pt x="13270" y="2811"/>
                </a:lnTo>
                <a:lnTo>
                  <a:pt x="10222" y="0"/>
                </a:lnTo>
                <a:lnTo>
                  <a:pt x="6084" y="5236"/>
                </a:lnTo>
                <a:lnTo>
                  <a:pt x="5254" y="11089"/>
                </a:lnTo>
                <a:lnTo>
                  <a:pt x="2572" y="13726"/>
                </a:lnTo>
                <a:lnTo>
                  <a:pt x="0" y="18963"/>
                </a:lnTo>
                <a:lnTo>
                  <a:pt x="2191" y="17557"/>
                </a:lnTo>
                <a:lnTo>
                  <a:pt x="6084" y="21600"/>
                </a:lnTo>
                <a:lnTo>
                  <a:pt x="8942" y="20175"/>
                </a:lnTo>
                <a:lnTo>
                  <a:pt x="13651" y="21600"/>
                </a:lnTo>
                <a:lnTo>
                  <a:pt x="21600" y="14284"/>
                </a:lnTo>
                <a:lnTo>
                  <a:pt x="20525" y="9684"/>
                </a:lnTo>
                <a:close/>
              </a:path>
            </a:pathLst>
          </a:custGeom>
          <a:solidFill>
            <a:srgbClr val="ADDFF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57">
            <a:extLst>
              <a:ext uri="{FF2B5EF4-FFF2-40B4-BE49-F238E27FC236}">
                <a16:creationId xmlns:a16="http://schemas.microsoft.com/office/drawing/2014/main" id="{E133D890-1FA4-A249-9087-953A93DF2DFD}"/>
              </a:ext>
            </a:extLst>
          </p:cNvPr>
          <p:cNvSpPr txBox="1"/>
          <p:nvPr/>
        </p:nvSpPr>
        <p:spPr>
          <a:xfrm>
            <a:off x="815442" y="2867375"/>
            <a:ext cx="1942399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normalizeH="0" baseline="0" noProof="1">
                <a:ln w="0"/>
                <a:uLnTx/>
                <a:uFillTx/>
                <a:latin typeface="Calibri" panose="020F0502020204030204"/>
                <a:ea typeface="+mn-ea"/>
                <a:cs typeface="+mn-cs"/>
              </a:rPr>
              <a:t>Less robust costs</a:t>
            </a:r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5FDECDE4-8974-E94F-8912-B6E2FF47C642}"/>
              </a:ext>
            </a:extLst>
          </p:cNvPr>
          <p:cNvSpPr/>
          <p:nvPr/>
        </p:nvSpPr>
        <p:spPr>
          <a:xfrm>
            <a:off x="5233443" y="2885388"/>
            <a:ext cx="265104" cy="110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627"/>
                </a:moveTo>
                <a:lnTo>
                  <a:pt x="12555" y="0"/>
                </a:lnTo>
                <a:lnTo>
                  <a:pt x="21600" y="21600"/>
                </a:lnTo>
                <a:lnTo>
                  <a:pt x="13238" y="21600"/>
                </a:lnTo>
                <a:lnTo>
                  <a:pt x="11895" y="10800"/>
                </a:lnTo>
                <a:close/>
              </a:path>
            </a:pathLst>
          </a:custGeom>
          <a:solidFill>
            <a:srgbClr val="B8E2F5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78">
            <a:extLst>
              <a:ext uri="{FF2B5EF4-FFF2-40B4-BE49-F238E27FC236}">
                <a16:creationId xmlns:a16="http://schemas.microsoft.com/office/drawing/2014/main" id="{5B13B2FB-EBA0-1145-958E-83C82D855C35}"/>
              </a:ext>
            </a:extLst>
          </p:cNvPr>
          <p:cNvSpPr/>
          <p:nvPr/>
        </p:nvSpPr>
        <p:spPr>
          <a:xfrm>
            <a:off x="3183964" y="2959656"/>
            <a:ext cx="2604259" cy="2782007"/>
          </a:xfrm>
          <a:custGeom>
            <a:avLst/>
            <a:gdLst>
              <a:gd name="connsiteX0" fmla="*/ 1517130 w 3119756"/>
              <a:gd name="connsiteY0" fmla="*/ 0 h 3332688"/>
              <a:gd name="connsiteX1" fmla="*/ 1584539 w 3119756"/>
              <a:gd name="connsiteY1" fmla="*/ 88826 h 3332688"/>
              <a:gd name="connsiteX2" fmla="*/ 1619030 w 3119756"/>
              <a:gd name="connsiteY2" fmla="*/ 113322 h 3332688"/>
              <a:gd name="connsiteX3" fmla="*/ 1645505 w 3119756"/>
              <a:gd name="connsiteY3" fmla="*/ 132125 h 3332688"/>
              <a:gd name="connsiteX4" fmla="*/ 1645505 w 3119756"/>
              <a:gd name="connsiteY4" fmla="*/ 132125 h 3332688"/>
              <a:gd name="connsiteX5" fmla="*/ 1671288 w 3119756"/>
              <a:gd name="connsiteY5" fmla="*/ 150437 h 3332688"/>
              <a:gd name="connsiteX6" fmla="*/ 1993375 w 3119756"/>
              <a:gd name="connsiteY6" fmla="*/ 187224 h 3332688"/>
              <a:gd name="connsiteX7" fmla="*/ 2092187 w 3119756"/>
              <a:gd name="connsiteY7" fmla="*/ 158450 h 3332688"/>
              <a:gd name="connsiteX8" fmla="*/ 2120147 w 3119756"/>
              <a:gd name="connsiteY8" fmla="*/ 146701 h 3332688"/>
              <a:gd name="connsiteX9" fmla="*/ 2188090 w 3119756"/>
              <a:gd name="connsiteY9" fmla="*/ 112380 h 3332688"/>
              <a:gd name="connsiteX10" fmla="*/ 2214149 w 3119756"/>
              <a:gd name="connsiteY10" fmla="*/ 96793 h 3332688"/>
              <a:gd name="connsiteX11" fmla="*/ 2294394 w 3119756"/>
              <a:gd name="connsiteY11" fmla="*/ 33955 h 3332688"/>
              <a:gd name="connsiteX12" fmla="*/ 2378862 w 3119756"/>
              <a:gd name="connsiteY12" fmla="*/ 86448 h 3332688"/>
              <a:gd name="connsiteX13" fmla="*/ 2407663 w 3119756"/>
              <a:gd name="connsiteY13" fmla="*/ 99466 h 3332688"/>
              <a:gd name="connsiteX14" fmla="*/ 2467636 w 3119756"/>
              <a:gd name="connsiteY14" fmla="*/ 124067 h 3332688"/>
              <a:gd name="connsiteX15" fmla="*/ 2502331 w 3119756"/>
              <a:gd name="connsiteY15" fmla="*/ 134227 h 3332688"/>
              <a:gd name="connsiteX16" fmla="*/ 2559897 w 3119756"/>
              <a:gd name="connsiteY16" fmla="*/ 147627 h 3332688"/>
              <a:gd name="connsiteX17" fmla="*/ 2596347 w 3119756"/>
              <a:gd name="connsiteY17" fmla="*/ 153211 h 3332688"/>
              <a:gd name="connsiteX18" fmla="*/ 2655218 w 3119756"/>
              <a:gd name="connsiteY18" fmla="*/ 157847 h 3332688"/>
              <a:gd name="connsiteX19" fmla="*/ 2690753 w 3119756"/>
              <a:gd name="connsiteY19" fmla="*/ 158834 h 3332688"/>
              <a:gd name="connsiteX20" fmla="*/ 2754864 w 3119756"/>
              <a:gd name="connsiteY20" fmla="*/ 155024 h 3332688"/>
              <a:gd name="connsiteX21" fmla="*/ 2785081 w 3119756"/>
              <a:gd name="connsiteY21" fmla="*/ 152376 h 3332688"/>
              <a:gd name="connsiteX22" fmla="*/ 2878492 w 3119756"/>
              <a:gd name="connsiteY22" fmla="*/ 134857 h 3332688"/>
              <a:gd name="connsiteX23" fmla="*/ 2878518 w 3119756"/>
              <a:gd name="connsiteY23" fmla="*/ 134852 h 3332688"/>
              <a:gd name="connsiteX24" fmla="*/ 2878541 w 3119756"/>
              <a:gd name="connsiteY24" fmla="*/ 134845 h 3332688"/>
              <a:gd name="connsiteX25" fmla="*/ 2969150 w 3119756"/>
              <a:gd name="connsiteY25" fmla="*/ 106698 h 3332688"/>
              <a:gd name="connsiteX26" fmla="*/ 3023953 w 3119756"/>
              <a:gd name="connsiteY26" fmla="*/ 83425 h 3332688"/>
              <a:gd name="connsiteX27" fmla="*/ 3024434 w 3119756"/>
              <a:gd name="connsiteY27" fmla="*/ 83641 h 3332688"/>
              <a:gd name="connsiteX28" fmla="*/ 3071316 w 3119756"/>
              <a:gd name="connsiteY28" fmla="*/ 63312 h 3332688"/>
              <a:gd name="connsiteX29" fmla="*/ 3092133 w 3119756"/>
              <a:gd name="connsiteY29" fmla="*/ 51417 h 3332688"/>
              <a:gd name="connsiteX30" fmla="*/ 3116101 w 3119756"/>
              <a:gd name="connsiteY30" fmla="*/ 109205 h 3332688"/>
              <a:gd name="connsiteX31" fmla="*/ 3119754 w 3119756"/>
              <a:gd name="connsiteY31" fmla="*/ 110208 h 3332688"/>
              <a:gd name="connsiteX32" fmla="*/ 3119754 w 3119756"/>
              <a:gd name="connsiteY32" fmla="*/ 118014 h 3332688"/>
              <a:gd name="connsiteX33" fmla="*/ 3119756 w 3119756"/>
              <a:gd name="connsiteY33" fmla="*/ 118019 h 3332688"/>
              <a:gd name="connsiteX34" fmla="*/ 3119754 w 3119756"/>
              <a:gd name="connsiteY34" fmla="*/ 118020 h 3332688"/>
              <a:gd name="connsiteX35" fmla="*/ 3119754 w 3119756"/>
              <a:gd name="connsiteY35" fmla="*/ 118279 h 3332688"/>
              <a:gd name="connsiteX36" fmla="*/ 3119754 w 3119756"/>
              <a:gd name="connsiteY36" fmla="*/ 179821 h 3332688"/>
              <a:gd name="connsiteX37" fmla="*/ 3087619 w 3119756"/>
              <a:gd name="connsiteY37" fmla="*/ 342943 h 3332688"/>
              <a:gd name="connsiteX38" fmla="*/ 3066118 w 3119756"/>
              <a:gd name="connsiteY38" fmla="*/ 452086 h 3332688"/>
              <a:gd name="connsiteX39" fmla="*/ 2934452 w 3119756"/>
              <a:gd name="connsiteY39" fmla="*/ 648557 h 3332688"/>
              <a:gd name="connsiteX40" fmla="*/ 2934452 w 3119756"/>
              <a:gd name="connsiteY40" fmla="*/ 1008673 h 3332688"/>
              <a:gd name="connsiteX41" fmla="*/ 2922694 w 3119756"/>
              <a:gd name="connsiteY41" fmla="*/ 1027982 h 3332688"/>
              <a:gd name="connsiteX42" fmla="*/ 2783190 w 3119756"/>
              <a:gd name="connsiteY42" fmla="*/ 1257520 h 3332688"/>
              <a:gd name="connsiteX43" fmla="*/ 2697976 w 3119756"/>
              <a:gd name="connsiteY43" fmla="*/ 1774523 h 3332688"/>
              <a:gd name="connsiteX44" fmla="*/ 2468614 w 3119756"/>
              <a:gd name="connsiteY44" fmla="*/ 1853208 h 3332688"/>
              <a:gd name="connsiteX45" fmla="*/ 2446839 w 3119756"/>
              <a:gd name="connsiteY45" fmla="*/ 2101813 h 3332688"/>
              <a:gd name="connsiteX46" fmla="*/ 2334626 w 3119756"/>
              <a:gd name="connsiteY46" fmla="*/ 2265699 h 3332688"/>
              <a:gd name="connsiteX47" fmla="*/ 2273656 w 3119756"/>
              <a:gd name="connsiteY47" fmla="*/ 2265699 h 3332688"/>
              <a:gd name="connsiteX48" fmla="*/ 2129941 w 3119756"/>
              <a:gd name="connsiteY48" fmla="*/ 2789703 h 3332688"/>
              <a:gd name="connsiteX49" fmla="*/ 1914916 w 3119756"/>
              <a:gd name="connsiteY49" fmla="*/ 3332688 h 3332688"/>
              <a:gd name="connsiteX50" fmla="*/ 1323253 w 3119756"/>
              <a:gd name="connsiteY50" fmla="*/ 3332688 h 3332688"/>
              <a:gd name="connsiteX51" fmla="*/ 1219896 w 3119756"/>
              <a:gd name="connsiteY51" fmla="*/ 3241054 h 3332688"/>
              <a:gd name="connsiteX52" fmla="*/ 1157184 w 3119756"/>
              <a:gd name="connsiteY52" fmla="*/ 2921729 h 3332688"/>
              <a:gd name="connsiteX53" fmla="*/ 1106666 w 3119756"/>
              <a:gd name="connsiteY53" fmla="*/ 2663469 h 3332688"/>
              <a:gd name="connsiteX54" fmla="*/ 750284 w 3119756"/>
              <a:gd name="connsiteY54" fmla="*/ 2605058 h 3332688"/>
              <a:gd name="connsiteX55" fmla="*/ 786575 w 3119756"/>
              <a:gd name="connsiteY55" fmla="*/ 2145017 h 3332688"/>
              <a:gd name="connsiteX56" fmla="*/ 570858 w 3119756"/>
              <a:gd name="connsiteY56" fmla="*/ 1699217 h 3332688"/>
              <a:gd name="connsiteX57" fmla="*/ 559101 w 3119756"/>
              <a:gd name="connsiteY57" fmla="*/ 1675322 h 3332688"/>
              <a:gd name="connsiteX58" fmla="*/ 457919 w 3119756"/>
              <a:gd name="connsiteY58" fmla="*/ 1974856 h 3332688"/>
              <a:gd name="connsiteX59" fmla="*/ 367917 w 3119756"/>
              <a:gd name="connsiteY59" fmla="*/ 1489471 h 3332688"/>
              <a:gd name="connsiteX60" fmla="*/ 188491 w 3119756"/>
              <a:gd name="connsiteY60" fmla="*/ 1518918 h 3332688"/>
              <a:gd name="connsiteX61" fmla="*/ 223186 w 3119756"/>
              <a:gd name="connsiteY61" fmla="*/ 902473 h 3332688"/>
              <a:gd name="connsiteX62" fmla="*/ 130280 w 3119756"/>
              <a:gd name="connsiteY62" fmla="*/ 537770 h 3332688"/>
              <a:gd name="connsiteX63" fmla="*/ 118957 w 3119756"/>
              <a:gd name="connsiteY63" fmla="*/ 525943 h 3332688"/>
              <a:gd name="connsiteX64" fmla="*/ 54793 w 3119756"/>
              <a:gd name="connsiteY64" fmla="*/ 459327 h 3332688"/>
              <a:gd name="connsiteX65" fmla="*/ 34802 w 3119756"/>
              <a:gd name="connsiteY65" fmla="*/ 342943 h 3332688"/>
              <a:gd name="connsiteX66" fmla="*/ 0 w 3119756"/>
              <a:gd name="connsiteY66" fmla="*/ 140352 h 3332688"/>
              <a:gd name="connsiteX67" fmla="*/ 6862 w 3119756"/>
              <a:gd name="connsiteY67" fmla="*/ 139020 h 3332688"/>
              <a:gd name="connsiteX68" fmla="*/ 7109 w 3119756"/>
              <a:gd name="connsiteY68" fmla="*/ 138311 h 3332688"/>
              <a:gd name="connsiteX69" fmla="*/ 8731 w 3119756"/>
              <a:gd name="connsiteY69" fmla="*/ 138658 h 3332688"/>
              <a:gd name="connsiteX70" fmla="*/ 8733 w 3119756"/>
              <a:gd name="connsiteY70" fmla="*/ 138657 h 3332688"/>
              <a:gd name="connsiteX71" fmla="*/ 134218 w 3119756"/>
              <a:gd name="connsiteY71" fmla="*/ 165458 h 3332688"/>
              <a:gd name="connsiteX72" fmla="*/ 331655 w 3119756"/>
              <a:gd name="connsiteY72" fmla="*/ 155198 h 3332688"/>
              <a:gd name="connsiteX73" fmla="*/ 331662 w 3119756"/>
              <a:gd name="connsiteY73" fmla="*/ 155196 h 3332688"/>
              <a:gd name="connsiteX74" fmla="*/ 457099 w 3119756"/>
              <a:gd name="connsiteY74" fmla="*/ 119239 h 3332688"/>
              <a:gd name="connsiteX75" fmla="*/ 498975 w 3119756"/>
              <a:gd name="connsiteY75" fmla="*/ 104069 h 3332688"/>
              <a:gd name="connsiteX76" fmla="*/ 520165 w 3119756"/>
              <a:gd name="connsiteY76" fmla="*/ 95685 h 3332688"/>
              <a:gd name="connsiteX77" fmla="*/ 585076 w 3119756"/>
              <a:gd name="connsiteY77" fmla="*/ 66854 h 3332688"/>
              <a:gd name="connsiteX78" fmla="*/ 638090 w 3119756"/>
              <a:gd name="connsiteY78" fmla="*/ 39716 h 3332688"/>
              <a:gd name="connsiteX79" fmla="*/ 651185 w 3119756"/>
              <a:gd name="connsiteY79" fmla="*/ 32521 h 3332688"/>
              <a:gd name="connsiteX80" fmla="*/ 675781 w 3119756"/>
              <a:gd name="connsiteY80" fmla="*/ 18541 h 3332688"/>
              <a:gd name="connsiteX81" fmla="*/ 683101 w 3119756"/>
              <a:gd name="connsiteY81" fmla="*/ 14233 h 3332688"/>
              <a:gd name="connsiteX82" fmla="*/ 693083 w 3119756"/>
              <a:gd name="connsiteY82" fmla="*/ 8117 h 3332688"/>
              <a:gd name="connsiteX83" fmla="*/ 1033996 w 3119756"/>
              <a:gd name="connsiteY83" fmla="*/ 165458 h 3332688"/>
              <a:gd name="connsiteX84" fmla="*/ 1504971 w 3119756"/>
              <a:gd name="connsiteY84" fmla="*/ 3334 h 333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119756" h="3332688">
                <a:moveTo>
                  <a:pt x="1517130" y="0"/>
                </a:moveTo>
                <a:lnTo>
                  <a:pt x="1584539" y="88826"/>
                </a:lnTo>
                <a:lnTo>
                  <a:pt x="1619030" y="113322"/>
                </a:lnTo>
                <a:lnTo>
                  <a:pt x="1645505" y="132125"/>
                </a:lnTo>
                <a:lnTo>
                  <a:pt x="1645505" y="132125"/>
                </a:lnTo>
                <a:lnTo>
                  <a:pt x="1671288" y="150437"/>
                </a:lnTo>
                <a:cubicBezTo>
                  <a:pt x="1765901" y="198948"/>
                  <a:pt x="1881394" y="208924"/>
                  <a:pt x="1993375" y="187224"/>
                </a:cubicBezTo>
                <a:lnTo>
                  <a:pt x="2092187" y="158450"/>
                </a:lnTo>
                <a:lnTo>
                  <a:pt x="2120147" y="146701"/>
                </a:lnTo>
                <a:lnTo>
                  <a:pt x="2188090" y="112380"/>
                </a:lnTo>
                <a:lnTo>
                  <a:pt x="2214149" y="96793"/>
                </a:lnTo>
                <a:lnTo>
                  <a:pt x="2294394" y="33955"/>
                </a:lnTo>
                <a:lnTo>
                  <a:pt x="2378862" y="86448"/>
                </a:lnTo>
                <a:lnTo>
                  <a:pt x="2407663" y="99466"/>
                </a:lnTo>
                <a:lnTo>
                  <a:pt x="2467636" y="124067"/>
                </a:lnTo>
                <a:lnTo>
                  <a:pt x="2502331" y="134227"/>
                </a:lnTo>
                <a:lnTo>
                  <a:pt x="2559897" y="147627"/>
                </a:lnTo>
                <a:lnTo>
                  <a:pt x="2596347" y="153211"/>
                </a:lnTo>
                <a:lnTo>
                  <a:pt x="2655218" y="157847"/>
                </a:lnTo>
                <a:lnTo>
                  <a:pt x="2690753" y="158834"/>
                </a:lnTo>
                <a:lnTo>
                  <a:pt x="2754864" y="155024"/>
                </a:lnTo>
                <a:lnTo>
                  <a:pt x="2785081" y="152376"/>
                </a:lnTo>
                <a:lnTo>
                  <a:pt x="2878492" y="134857"/>
                </a:lnTo>
                <a:lnTo>
                  <a:pt x="2878518" y="134852"/>
                </a:lnTo>
                <a:lnTo>
                  <a:pt x="2878541" y="134845"/>
                </a:lnTo>
                <a:lnTo>
                  <a:pt x="2969150" y="106698"/>
                </a:lnTo>
                <a:lnTo>
                  <a:pt x="3023953" y="83425"/>
                </a:lnTo>
                <a:lnTo>
                  <a:pt x="3024434" y="83641"/>
                </a:lnTo>
                <a:lnTo>
                  <a:pt x="3071316" y="63312"/>
                </a:lnTo>
                <a:lnTo>
                  <a:pt x="3092133" y="51417"/>
                </a:lnTo>
                <a:lnTo>
                  <a:pt x="3116101" y="109205"/>
                </a:lnTo>
                <a:lnTo>
                  <a:pt x="3119754" y="110208"/>
                </a:lnTo>
                <a:lnTo>
                  <a:pt x="3119754" y="118014"/>
                </a:lnTo>
                <a:lnTo>
                  <a:pt x="3119756" y="118019"/>
                </a:lnTo>
                <a:lnTo>
                  <a:pt x="3119754" y="118020"/>
                </a:lnTo>
                <a:lnTo>
                  <a:pt x="3119754" y="118279"/>
                </a:lnTo>
                <a:lnTo>
                  <a:pt x="3119754" y="179821"/>
                </a:lnTo>
                <a:lnTo>
                  <a:pt x="3087619" y="342943"/>
                </a:lnTo>
                <a:lnTo>
                  <a:pt x="3066118" y="452086"/>
                </a:lnTo>
                <a:lnTo>
                  <a:pt x="2934452" y="648557"/>
                </a:lnTo>
                <a:lnTo>
                  <a:pt x="2934452" y="1008673"/>
                </a:lnTo>
                <a:lnTo>
                  <a:pt x="2922694" y="1027982"/>
                </a:lnTo>
                <a:lnTo>
                  <a:pt x="2783190" y="1257520"/>
                </a:lnTo>
                <a:lnTo>
                  <a:pt x="2697976" y="1774523"/>
                </a:lnTo>
                <a:lnTo>
                  <a:pt x="2468614" y="1853208"/>
                </a:lnTo>
                <a:lnTo>
                  <a:pt x="2446839" y="2101813"/>
                </a:lnTo>
                <a:lnTo>
                  <a:pt x="2334626" y="2265699"/>
                </a:lnTo>
                <a:lnTo>
                  <a:pt x="2273656" y="2265699"/>
                </a:lnTo>
                <a:lnTo>
                  <a:pt x="2129941" y="2789703"/>
                </a:lnTo>
                <a:lnTo>
                  <a:pt x="1914916" y="3332688"/>
                </a:lnTo>
                <a:lnTo>
                  <a:pt x="1323253" y="3332688"/>
                </a:lnTo>
                <a:lnTo>
                  <a:pt x="1219896" y="3241054"/>
                </a:lnTo>
                <a:lnTo>
                  <a:pt x="1157184" y="2921729"/>
                </a:lnTo>
                <a:lnTo>
                  <a:pt x="1106666" y="2663469"/>
                </a:lnTo>
                <a:lnTo>
                  <a:pt x="750284" y="2605058"/>
                </a:lnTo>
                <a:lnTo>
                  <a:pt x="786575" y="2145017"/>
                </a:lnTo>
                <a:lnTo>
                  <a:pt x="570858" y="1699217"/>
                </a:lnTo>
                <a:lnTo>
                  <a:pt x="559101" y="1675322"/>
                </a:lnTo>
                <a:lnTo>
                  <a:pt x="457919" y="1974856"/>
                </a:lnTo>
                <a:lnTo>
                  <a:pt x="367917" y="1489471"/>
                </a:lnTo>
                <a:lnTo>
                  <a:pt x="188491" y="1518918"/>
                </a:lnTo>
                <a:lnTo>
                  <a:pt x="223186" y="902473"/>
                </a:lnTo>
                <a:lnTo>
                  <a:pt x="130280" y="537770"/>
                </a:lnTo>
                <a:lnTo>
                  <a:pt x="118957" y="525943"/>
                </a:lnTo>
                <a:lnTo>
                  <a:pt x="54793" y="459327"/>
                </a:lnTo>
                <a:lnTo>
                  <a:pt x="34802" y="342943"/>
                </a:lnTo>
                <a:lnTo>
                  <a:pt x="0" y="140352"/>
                </a:lnTo>
                <a:lnTo>
                  <a:pt x="6862" y="139020"/>
                </a:lnTo>
                <a:lnTo>
                  <a:pt x="7109" y="138311"/>
                </a:lnTo>
                <a:lnTo>
                  <a:pt x="8731" y="138658"/>
                </a:lnTo>
                <a:lnTo>
                  <a:pt x="8733" y="138657"/>
                </a:lnTo>
                <a:lnTo>
                  <a:pt x="134218" y="165458"/>
                </a:lnTo>
                <a:cubicBezTo>
                  <a:pt x="199471" y="173947"/>
                  <a:pt x="267027" y="168357"/>
                  <a:pt x="331655" y="155198"/>
                </a:cubicBezTo>
                <a:lnTo>
                  <a:pt x="331662" y="155196"/>
                </a:lnTo>
                <a:lnTo>
                  <a:pt x="457099" y="119239"/>
                </a:lnTo>
                <a:lnTo>
                  <a:pt x="498975" y="104069"/>
                </a:lnTo>
                <a:lnTo>
                  <a:pt x="520165" y="95685"/>
                </a:lnTo>
                <a:lnTo>
                  <a:pt x="585076" y="66854"/>
                </a:lnTo>
                <a:lnTo>
                  <a:pt x="638090" y="39716"/>
                </a:lnTo>
                <a:lnTo>
                  <a:pt x="651185" y="32521"/>
                </a:lnTo>
                <a:lnTo>
                  <a:pt x="675781" y="18541"/>
                </a:lnTo>
                <a:lnTo>
                  <a:pt x="683101" y="14233"/>
                </a:lnTo>
                <a:lnTo>
                  <a:pt x="693083" y="8117"/>
                </a:lnTo>
                <a:cubicBezTo>
                  <a:pt x="693083" y="8117"/>
                  <a:pt x="746351" y="165458"/>
                  <a:pt x="1033996" y="165458"/>
                </a:cubicBezTo>
                <a:cubicBezTo>
                  <a:pt x="1321641" y="165458"/>
                  <a:pt x="1504971" y="3334"/>
                  <a:pt x="1504971" y="3334"/>
                </a:cubicBezTo>
                <a:close/>
              </a:path>
            </a:pathLst>
          </a:custGeom>
          <a:solidFill>
            <a:srgbClr val="3EA3D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8670046F-F9EC-E340-90BB-B26EA28D726C}"/>
              </a:ext>
            </a:extLst>
          </p:cNvPr>
          <p:cNvSpPr/>
          <p:nvPr/>
        </p:nvSpPr>
        <p:spPr>
          <a:xfrm>
            <a:off x="4150403" y="3246311"/>
            <a:ext cx="1474097" cy="2817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16" y="7094"/>
                </a:moveTo>
                <a:lnTo>
                  <a:pt x="14424" y="6186"/>
                </a:lnTo>
                <a:lnTo>
                  <a:pt x="12569" y="3467"/>
                </a:lnTo>
                <a:lnTo>
                  <a:pt x="9735" y="4745"/>
                </a:lnTo>
                <a:lnTo>
                  <a:pt x="6863" y="4000"/>
                </a:lnTo>
                <a:lnTo>
                  <a:pt x="6863" y="0"/>
                </a:lnTo>
                <a:lnTo>
                  <a:pt x="5240" y="4585"/>
                </a:lnTo>
                <a:lnTo>
                  <a:pt x="8964" y="7840"/>
                </a:lnTo>
                <a:lnTo>
                  <a:pt x="7316" y="11199"/>
                </a:lnTo>
                <a:lnTo>
                  <a:pt x="6863" y="9813"/>
                </a:lnTo>
                <a:lnTo>
                  <a:pt x="5240" y="11839"/>
                </a:lnTo>
                <a:lnTo>
                  <a:pt x="1872" y="10826"/>
                </a:lnTo>
                <a:lnTo>
                  <a:pt x="8" y="13280"/>
                </a:lnTo>
                <a:lnTo>
                  <a:pt x="1872" y="13708"/>
                </a:lnTo>
                <a:lnTo>
                  <a:pt x="0" y="16495"/>
                </a:lnTo>
                <a:lnTo>
                  <a:pt x="762" y="18539"/>
                </a:lnTo>
                <a:lnTo>
                  <a:pt x="7367" y="21600"/>
                </a:lnTo>
                <a:lnTo>
                  <a:pt x="8917" y="19589"/>
                </a:lnTo>
                <a:lnTo>
                  <a:pt x="11899" y="15651"/>
                </a:lnTo>
                <a:lnTo>
                  <a:pt x="13657" y="12298"/>
                </a:lnTo>
                <a:lnTo>
                  <a:pt x="14403" y="12298"/>
                </a:lnTo>
                <a:lnTo>
                  <a:pt x="15775" y="11252"/>
                </a:lnTo>
                <a:lnTo>
                  <a:pt x="16046" y="9660"/>
                </a:lnTo>
                <a:lnTo>
                  <a:pt x="18847" y="9155"/>
                </a:lnTo>
                <a:lnTo>
                  <a:pt x="19893" y="5846"/>
                </a:lnTo>
                <a:lnTo>
                  <a:pt x="21600" y="4377"/>
                </a:lnTo>
                <a:lnTo>
                  <a:pt x="17516" y="4960"/>
                </a:lnTo>
                <a:close/>
              </a:path>
            </a:pathLst>
          </a:custGeom>
          <a:solidFill>
            <a:srgbClr val="2083BA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F09BB868-48D5-CE41-AAB3-969DF127EDB8}"/>
              </a:ext>
            </a:extLst>
          </p:cNvPr>
          <p:cNvSpPr/>
          <p:nvPr/>
        </p:nvSpPr>
        <p:spPr>
          <a:xfrm>
            <a:off x="3283116" y="3246311"/>
            <a:ext cx="423816" cy="1361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76" y="5080"/>
                </a:moveTo>
                <a:lnTo>
                  <a:pt x="12642" y="0"/>
                </a:lnTo>
                <a:lnTo>
                  <a:pt x="0" y="2402"/>
                </a:lnTo>
                <a:lnTo>
                  <a:pt x="501" y="2560"/>
                </a:lnTo>
                <a:lnTo>
                  <a:pt x="4435" y="7391"/>
                </a:lnTo>
                <a:lnTo>
                  <a:pt x="2962" y="15558"/>
                </a:lnTo>
                <a:lnTo>
                  <a:pt x="10594" y="15172"/>
                </a:lnTo>
                <a:lnTo>
                  <a:pt x="14425" y="21600"/>
                </a:lnTo>
                <a:lnTo>
                  <a:pt x="18727" y="17632"/>
                </a:lnTo>
                <a:lnTo>
                  <a:pt x="19228" y="17955"/>
                </a:lnTo>
                <a:lnTo>
                  <a:pt x="21600" y="3509"/>
                </a:lnTo>
                <a:close/>
              </a:path>
            </a:pathLst>
          </a:custGeom>
          <a:solidFill>
            <a:srgbClr val="2F94CA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id="{4399B563-4AEE-9C48-9CC8-13A63CAC2C5D}"/>
              </a:ext>
            </a:extLst>
          </p:cNvPr>
          <p:cNvSpPr/>
          <p:nvPr/>
        </p:nvSpPr>
        <p:spPr>
          <a:xfrm>
            <a:off x="3988781" y="3664483"/>
            <a:ext cx="315984" cy="7097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596"/>
                </a:moveTo>
                <a:lnTo>
                  <a:pt x="11245" y="0"/>
                </a:lnTo>
                <a:lnTo>
                  <a:pt x="13102" y="6564"/>
                </a:lnTo>
                <a:lnTo>
                  <a:pt x="21600" y="4867"/>
                </a:lnTo>
                <a:lnTo>
                  <a:pt x="10790" y="21600"/>
                </a:lnTo>
                <a:close/>
              </a:path>
            </a:pathLst>
          </a:custGeom>
          <a:solidFill>
            <a:srgbClr val="44ADE4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Shape">
            <a:extLst>
              <a:ext uri="{FF2B5EF4-FFF2-40B4-BE49-F238E27FC236}">
                <a16:creationId xmlns:a16="http://schemas.microsoft.com/office/drawing/2014/main" id="{7CB878D6-5918-144B-B93B-54F2CCACBC6C}"/>
              </a:ext>
            </a:extLst>
          </p:cNvPr>
          <p:cNvSpPr/>
          <p:nvPr/>
        </p:nvSpPr>
        <p:spPr>
          <a:xfrm>
            <a:off x="5377993" y="3171460"/>
            <a:ext cx="248625" cy="243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27" y="8645"/>
                </a:moveTo>
                <a:lnTo>
                  <a:pt x="0" y="21600"/>
                </a:lnTo>
                <a:lnTo>
                  <a:pt x="21600" y="11104"/>
                </a:lnTo>
                <a:lnTo>
                  <a:pt x="14492" y="0"/>
                </a:lnTo>
                <a:close/>
              </a:path>
            </a:pathLst>
          </a:custGeom>
          <a:solidFill>
            <a:srgbClr val="2083BA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83">
            <a:extLst>
              <a:ext uri="{FF2B5EF4-FFF2-40B4-BE49-F238E27FC236}">
                <a16:creationId xmlns:a16="http://schemas.microsoft.com/office/drawing/2014/main" id="{F39C2C84-88D9-A84D-8D8D-23CCA4D18576}"/>
              </a:ext>
            </a:extLst>
          </p:cNvPr>
          <p:cNvGrpSpPr/>
          <p:nvPr/>
        </p:nvGrpSpPr>
        <p:grpSpPr>
          <a:xfrm>
            <a:off x="3973248" y="4588875"/>
            <a:ext cx="410096" cy="488439"/>
            <a:chOff x="3863481" y="3960327"/>
            <a:chExt cx="577850" cy="695510"/>
          </a:xfrm>
        </p:grpSpPr>
        <p:sp>
          <p:nvSpPr>
            <p:cNvPr id="34" name="Freeform 80">
              <a:extLst>
                <a:ext uri="{FF2B5EF4-FFF2-40B4-BE49-F238E27FC236}">
                  <a16:creationId xmlns:a16="http://schemas.microsoft.com/office/drawing/2014/main" id="{7F91FD7E-E8FF-C442-87B9-2BAD993D2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2304" y="4017907"/>
              <a:ext cx="217488" cy="637930"/>
            </a:xfrm>
            <a:custGeom>
              <a:avLst/>
              <a:gdLst>
                <a:gd name="T0" fmla="*/ 455 w 546"/>
                <a:gd name="T1" fmla="*/ 1684 h 1684"/>
                <a:gd name="T2" fmla="*/ 36 w 546"/>
                <a:gd name="T3" fmla="*/ 136 h 1684"/>
                <a:gd name="T4" fmla="*/ 0 w 546"/>
                <a:gd name="T5" fmla="*/ 0 h 1684"/>
                <a:gd name="T6" fmla="*/ 546 w 546"/>
                <a:gd name="T7" fmla="*/ 509 h 1684"/>
                <a:gd name="T8" fmla="*/ 455 w 546"/>
                <a:gd name="T9" fmla="*/ 1684 h 1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6" h="1684">
                  <a:moveTo>
                    <a:pt x="455" y="1684"/>
                  </a:moveTo>
                  <a:lnTo>
                    <a:pt x="36" y="136"/>
                  </a:lnTo>
                  <a:lnTo>
                    <a:pt x="0" y="0"/>
                  </a:lnTo>
                  <a:lnTo>
                    <a:pt x="546" y="509"/>
                  </a:lnTo>
                  <a:lnTo>
                    <a:pt x="455" y="1684"/>
                  </a:lnTo>
                  <a:close/>
                </a:path>
              </a:pathLst>
            </a:custGeom>
            <a:solidFill>
              <a:srgbClr val="2083BA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81">
              <a:extLst>
                <a:ext uri="{FF2B5EF4-FFF2-40B4-BE49-F238E27FC236}">
                  <a16:creationId xmlns:a16="http://schemas.microsoft.com/office/drawing/2014/main" id="{83F75628-1CFA-C64F-BB83-D78062B58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456" y="4054274"/>
              <a:ext cx="396875" cy="601563"/>
            </a:xfrm>
            <a:custGeom>
              <a:avLst/>
              <a:gdLst>
                <a:gd name="T0" fmla="*/ 0 w 1002"/>
                <a:gd name="T1" fmla="*/ 1589 h 1589"/>
                <a:gd name="T2" fmla="*/ 91 w 1002"/>
                <a:gd name="T3" fmla="*/ 414 h 1589"/>
                <a:gd name="T4" fmla="*/ 1002 w 1002"/>
                <a:gd name="T5" fmla="*/ 0 h 1589"/>
                <a:gd name="T6" fmla="*/ 360 w 1002"/>
                <a:gd name="T7" fmla="*/ 1572 h 1589"/>
                <a:gd name="T8" fmla="*/ 0 w 1002"/>
                <a:gd name="T9" fmla="*/ 1589 h 1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2" h="1589">
                  <a:moveTo>
                    <a:pt x="0" y="1589"/>
                  </a:moveTo>
                  <a:lnTo>
                    <a:pt x="91" y="414"/>
                  </a:lnTo>
                  <a:lnTo>
                    <a:pt x="1002" y="0"/>
                  </a:lnTo>
                  <a:lnTo>
                    <a:pt x="360" y="1572"/>
                  </a:lnTo>
                  <a:lnTo>
                    <a:pt x="0" y="1589"/>
                  </a:lnTo>
                  <a:close/>
                </a:path>
              </a:pathLst>
            </a:custGeom>
            <a:solidFill>
              <a:srgbClr val="2083BA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2">
              <a:extLst>
                <a:ext uri="{FF2B5EF4-FFF2-40B4-BE49-F238E27FC236}">
                  <a16:creationId xmlns:a16="http://schemas.microsoft.com/office/drawing/2014/main" id="{0592B403-729B-7F47-89C9-E628CB5D0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3481" y="3960327"/>
              <a:ext cx="577850" cy="250020"/>
            </a:xfrm>
            <a:custGeom>
              <a:avLst/>
              <a:gdLst>
                <a:gd name="T0" fmla="*/ 546 w 1457"/>
                <a:gd name="T1" fmla="*/ 661 h 661"/>
                <a:gd name="T2" fmla="*/ 546 w 1457"/>
                <a:gd name="T3" fmla="*/ 661 h 661"/>
                <a:gd name="T4" fmla="*/ 0 w 1457"/>
                <a:gd name="T5" fmla="*/ 152 h 661"/>
                <a:gd name="T6" fmla="*/ 119 w 1457"/>
                <a:gd name="T7" fmla="*/ 138 h 661"/>
                <a:gd name="T8" fmla="*/ 1323 w 1457"/>
                <a:gd name="T9" fmla="*/ 0 h 661"/>
                <a:gd name="T10" fmla="*/ 1457 w 1457"/>
                <a:gd name="T11" fmla="*/ 247 h 661"/>
                <a:gd name="T12" fmla="*/ 546 w 1457"/>
                <a:gd name="T13" fmla="*/ 661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7" h="661">
                  <a:moveTo>
                    <a:pt x="546" y="661"/>
                  </a:moveTo>
                  <a:lnTo>
                    <a:pt x="546" y="661"/>
                  </a:lnTo>
                  <a:lnTo>
                    <a:pt x="0" y="152"/>
                  </a:lnTo>
                  <a:lnTo>
                    <a:pt x="119" y="138"/>
                  </a:lnTo>
                  <a:lnTo>
                    <a:pt x="1323" y="0"/>
                  </a:lnTo>
                  <a:lnTo>
                    <a:pt x="1457" y="247"/>
                  </a:lnTo>
                  <a:lnTo>
                    <a:pt x="546" y="661"/>
                  </a:lnTo>
                  <a:close/>
                </a:path>
              </a:pathLst>
            </a:custGeom>
            <a:solidFill>
              <a:srgbClr val="44ADE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Shape">
            <a:extLst>
              <a:ext uri="{FF2B5EF4-FFF2-40B4-BE49-F238E27FC236}">
                <a16:creationId xmlns:a16="http://schemas.microsoft.com/office/drawing/2014/main" id="{4762AF49-7082-DD48-804F-981CBE8027D1}"/>
              </a:ext>
            </a:extLst>
          </p:cNvPr>
          <p:cNvSpPr/>
          <p:nvPr/>
        </p:nvSpPr>
        <p:spPr>
          <a:xfrm>
            <a:off x="4766115" y="4362992"/>
            <a:ext cx="315984" cy="463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27" y="8645"/>
                </a:moveTo>
                <a:lnTo>
                  <a:pt x="0" y="21600"/>
                </a:lnTo>
                <a:lnTo>
                  <a:pt x="21600" y="11104"/>
                </a:lnTo>
                <a:lnTo>
                  <a:pt x="14492" y="0"/>
                </a:lnTo>
                <a:close/>
              </a:path>
            </a:pathLst>
          </a:custGeom>
          <a:solidFill>
            <a:srgbClr val="44ADE4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58">
            <a:extLst>
              <a:ext uri="{FF2B5EF4-FFF2-40B4-BE49-F238E27FC236}">
                <a16:creationId xmlns:a16="http://schemas.microsoft.com/office/drawing/2014/main" id="{9E0BECF2-9838-4C42-8897-FF2BAA44E439}"/>
              </a:ext>
            </a:extLst>
          </p:cNvPr>
          <p:cNvSpPr txBox="1"/>
          <p:nvPr/>
        </p:nvSpPr>
        <p:spPr>
          <a:xfrm>
            <a:off x="3701924" y="2424974"/>
            <a:ext cx="1558592" cy="369332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1,288 billions $</a:t>
            </a:r>
          </a:p>
        </p:txBody>
      </p:sp>
      <p:cxnSp>
        <p:nvCxnSpPr>
          <p:cNvPr id="39" name="Straight Connector 3">
            <a:extLst>
              <a:ext uri="{FF2B5EF4-FFF2-40B4-BE49-F238E27FC236}">
                <a16:creationId xmlns:a16="http://schemas.microsoft.com/office/drawing/2014/main" id="{1A3BD484-B7DF-574B-8DC9-11E60285F161}"/>
              </a:ext>
            </a:extLst>
          </p:cNvPr>
          <p:cNvCxnSpPr>
            <a:cxnSpLocks/>
          </p:cNvCxnSpPr>
          <p:nvPr/>
        </p:nvCxnSpPr>
        <p:spPr>
          <a:xfrm flipH="1">
            <a:off x="3566361" y="5779314"/>
            <a:ext cx="942925" cy="744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89">
            <a:extLst>
              <a:ext uri="{FF2B5EF4-FFF2-40B4-BE49-F238E27FC236}">
                <a16:creationId xmlns:a16="http://schemas.microsoft.com/office/drawing/2014/main" id="{960B2EA3-E362-304A-AB23-27313AA24B07}"/>
              </a:ext>
            </a:extLst>
          </p:cNvPr>
          <p:cNvCxnSpPr>
            <a:cxnSpLocks/>
          </p:cNvCxnSpPr>
          <p:nvPr/>
        </p:nvCxnSpPr>
        <p:spPr>
          <a:xfrm flipH="1">
            <a:off x="4940392" y="4407081"/>
            <a:ext cx="106898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90">
            <a:extLst>
              <a:ext uri="{FF2B5EF4-FFF2-40B4-BE49-F238E27FC236}">
                <a16:creationId xmlns:a16="http://schemas.microsoft.com/office/drawing/2014/main" id="{3F04BAAC-4EFA-C742-AAE1-82DB480300A4}"/>
              </a:ext>
            </a:extLst>
          </p:cNvPr>
          <p:cNvCxnSpPr>
            <a:cxnSpLocks/>
          </p:cNvCxnSpPr>
          <p:nvPr/>
        </p:nvCxnSpPr>
        <p:spPr>
          <a:xfrm flipH="1">
            <a:off x="3129333" y="4291876"/>
            <a:ext cx="56741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89">
            <a:extLst>
              <a:ext uri="{FF2B5EF4-FFF2-40B4-BE49-F238E27FC236}">
                <a16:creationId xmlns:a16="http://schemas.microsoft.com/office/drawing/2014/main" id="{1EE28E0D-8D05-5B40-B114-2E77F830D872}"/>
              </a:ext>
            </a:extLst>
          </p:cNvPr>
          <p:cNvCxnSpPr>
            <a:cxnSpLocks/>
          </p:cNvCxnSpPr>
          <p:nvPr/>
        </p:nvCxnSpPr>
        <p:spPr>
          <a:xfrm flipH="1">
            <a:off x="2797174" y="3266272"/>
            <a:ext cx="67279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89">
            <a:extLst>
              <a:ext uri="{FF2B5EF4-FFF2-40B4-BE49-F238E27FC236}">
                <a16:creationId xmlns:a16="http://schemas.microsoft.com/office/drawing/2014/main" id="{552A7EC0-648D-BB40-A6E4-A8C64FE9B3F6}"/>
              </a:ext>
            </a:extLst>
          </p:cNvPr>
          <p:cNvCxnSpPr>
            <a:cxnSpLocks/>
          </p:cNvCxnSpPr>
          <p:nvPr/>
        </p:nvCxnSpPr>
        <p:spPr>
          <a:xfrm flipH="1">
            <a:off x="5222747" y="3385632"/>
            <a:ext cx="106898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52">
            <a:extLst>
              <a:ext uri="{FF2B5EF4-FFF2-40B4-BE49-F238E27FC236}">
                <a16:creationId xmlns:a16="http://schemas.microsoft.com/office/drawing/2014/main" id="{1F026089-EF50-4443-9FC7-1F2ED951D708}"/>
              </a:ext>
            </a:extLst>
          </p:cNvPr>
          <p:cNvSpPr txBox="1"/>
          <p:nvPr/>
        </p:nvSpPr>
        <p:spPr>
          <a:xfrm>
            <a:off x="1097739" y="3236822"/>
            <a:ext cx="1833951" cy="4616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en-US" sz="12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reliable costs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en-US" sz="12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Extrapolated costs</a:t>
            </a:r>
          </a:p>
        </p:txBody>
      </p:sp>
    </p:spTree>
    <p:extLst>
      <p:ext uri="{BB962C8B-B14F-4D97-AF65-F5344CB8AC3E}">
        <p14:creationId xmlns:p14="http://schemas.microsoft.com/office/powerpoint/2010/main" val="15197591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Rat-on-seabird-carcass-Ian-Jones_small.jpg">
            <a:extLst>
              <a:ext uri="{FF2B5EF4-FFF2-40B4-BE49-F238E27FC236}">
                <a16:creationId xmlns:a16="http://schemas.microsoft.com/office/drawing/2014/main" id="{A902D2E1-90EE-C047-A70E-6B82DB1C9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73" y="3384996"/>
            <a:ext cx="4792702" cy="31824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2E6BF9-F18A-2947-AA19-F0500487C167}"/>
              </a:ext>
            </a:extLst>
          </p:cNvPr>
          <p:cNvSpPr txBox="1"/>
          <p:nvPr/>
        </p:nvSpPr>
        <p:spPr>
          <a:xfrm>
            <a:off x="274192" y="2607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have been </a:t>
            </a:r>
            <a:r>
              <a:rPr lang="en-GB" sz="3200" b="1" dirty="0">
                <a:solidFill>
                  <a:srgbClr val="EF7F2D"/>
                </a:solidFill>
              </a:rPr>
              <a:t>increasing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0AA4F9-6444-C745-937C-B88CD43AE924}"/>
              </a:ext>
            </a:extLst>
          </p:cNvPr>
          <p:cNvSpPr txBox="1"/>
          <p:nvPr/>
        </p:nvSpPr>
        <p:spPr>
          <a:xfrm>
            <a:off x="3515602" y="845553"/>
            <a:ext cx="2489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800" b="1" dirty="0">
                <a:solidFill>
                  <a:schemeClr val="accent2"/>
                </a:solidFill>
              </a:rPr>
              <a:t>(about x3 every decade)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23398-4A8C-684E-95F7-0CBF4C745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35" y="2549672"/>
            <a:ext cx="3732632" cy="2936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383FF23-3215-AE45-B2C1-BF9EEC3A1F19}"/>
              </a:ext>
            </a:extLst>
          </p:cNvPr>
          <p:cNvGrpSpPr/>
          <p:nvPr/>
        </p:nvGrpSpPr>
        <p:grpSpPr>
          <a:xfrm>
            <a:off x="274192" y="3421834"/>
            <a:ext cx="3565805" cy="2547004"/>
            <a:chOff x="1146847" y="1143000"/>
            <a:chExt cx="6400800" cy="4572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2F93B5-E0BB-2E43-A012-5D8C85665DE4}"/>
                </a:ext>
              </a:extLst>
            </p:cNvPr>
            <p:cNvGrpSpPr/>
            <p:nvPr/>
          </p:nvGrpSpPr>
          <p:grpSpPr>
            <a:xfrm>
              <a:off x="1146847" y="1143000"/>
              <a:ext cx="6400800" cy="4572000"/>
              <a:chOff x="1371600" y="1143000"/>
              <a:chExt cx="6400800" cy="45720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4EA1F25-D1ED-B846-A58A-DCC5B91E6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1143000"/>
                <a:ext cx="6400800" cy="45720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7119679-9542-CC48-A285-E7660BDD3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03410" y="2305879"/>
                <a:ext cx="1470992" cy="505416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98D023-5FA9-2942-A1EE-66B2AA6C8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3593" y="4245997"/>
              <a:ext cx="388289" cy="18793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375A50-7774-5240-8607-7E8E4C740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8607" y="3762385"/>
              <a:ext cx="388289" cy="1879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D3F88-0B0E-0645-9CC8-23C5B7ACA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7855" y="2460468"/>
              <a:ext cx="456538" cy="2209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8BEDE12-BFCA-5F4F-99DF-DAE3C73FF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4656" y="1860605"/>
              <a:ext cx="456538" cy="18287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B9862F-2043-B447-81C6-F94D5DE00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3355" y="2390149"/>
              <a:ext cx="541987" cy="146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73471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Rat-on-seabird-carcass-Ian-Jones_small.jpg">
            <a:extLst>
              <a:ext uri="{FF2B5EF4-FFF2-40B4-BE49-F238E27FC236}">
                <a16:creationId xmlns:a16="http://schemas.microsoft.com/office/drawing/2014/main" id="{7D6671F8-9021-7E49-AA09-C7B4DBA4B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73" y="3384996"/>
            <a:ext cx="4792702" cy="31824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E216BA-487A-0043-8FDD-E727A7ABA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35" y="2549672"/>
            <a:ext cx="3732632" cy="2936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2E6BF9-F18A-2947-AA19-F0500487C167}"/>
              </a:ext>
            </a:extLst>
          </p:cNvPr>
          <p:cNvSpPr txBox="1"/>
          <p:nvPr/>
        </p:nvSpPr>
        <p:spPr>
          <a:xfrm>
            <a:off x="274192" y="2607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have been </a:t>
            </a:r>
            <a:r>
              <a:rPr lang="en-GB" sz="3200" b="1" dirty="0">
                <a:solidFill>
                  <a:srgbClr val="EF7F2D"/>
                </a:solidFill>
              </a:rPr>
              <a:t>increasing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A160A8-2807-EF40-9784-6504056237D6}"/>
              </a:ext>
            </a:extLst>
          </p:cNvPr>
          <p:cNvGrpSpPr/>
          <p:nvPr/>
        </p:nvGrpSpPr>
        <p:grpSpPr>
          <a:xfrm>
            <a:off x="4081293" y="1181537"/>
            <a:ext cx="4875272" cy="2469965"/>
            <a:chOff x="154452" y="1442679"/>
            <a:chExt cx="8855075" cy="44862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C13F30-CD2F-A045-A316-EE52D759F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631" y="1442679"/>
              <a:ext cx="7265003" cy="327724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228DEC3E-EE28-DD4F-BA73-3F25F82F2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52" y="4439863"/>
              <a:ext cx="8855075" cy="1489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2A9C81-8C3E-434C-B2EE-9D597C194779}"/>
              </a:ext>
            </a:extLst>
          </p:cNvPr>
          <p:cNvGrpSpPr/>
          <p:nvPr/>
        </p:nvGrpSpPr>
        <p:grpSpPr>
          <a:xfrm>
            <a:off x="274192" y="3421834"/>
            <a:ext cx="3565805" cy="2547004"/>
            <a:chOff x="1146847" y="1143000"/>
            <a:chExt cx="6400800" cy="4572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B125C62-7038-2647-AA6C-286966101228}"/>
                </a:ext>
              </a:extLst>
            </p:cNvPr>
            <p:cNvGrpSpPr/>
            <p:nvPr/>
          </p:nvGrpSpPr>
          <p:grpSpPr>
            <a:xfrm>
              <a:off x="1146847" y="1143000"/>
              <a:ext cx="6400800" cy="4572000"/>
              <a:chOff x="1371600" y="1143000"/>
              <a:chExt cx="6400800" cy="45720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8147DAF-B55A-C946-83FE-29B8E45C92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1600" y="1143000"/>
                <a:ext cx="6400800" cy="457200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0E8224F-00ED-3B4D-B4EF-F4812E48E9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03410" y="2305879"/>
                <a:ext cx="1470992" cy="505416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DC23E2-F0A9-9848-B0FC-A106E1522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3593" y="4245997"/>
              <a:ext cx="388289" cy="18793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72EA669-E01A-484A-B2EE-73D8D7312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8607" y="3762385"/>
              <a:ext cx="388289" cy="18793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7BAE400-B12E-384C-B199-4CE67118B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7855" y="2460468"/>
              <a:ext cx="456538" cy="22096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5AB68BC-9AF6-4C40-AADB-80BAC8764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4656" y="1860605"/>
              <a:ext cx="456538" cy="18287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89656D1-7270-7F4B-BC24-5229C9EED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3355" y="2390149"/>
              <a:ext cx="541987" cy="146743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8A88E08-3D6A-AD41-99C7-2D60416218B3}"/>
              </a:ext>
            </a:extLst>
          </p:cNvPr>
          <p:cNvSpPr txBox="1"/>
          <p:nvPr/>
        </p:nvSpPr>
        <p:spPr>
          <a:xfrm>
            <a:off x="3515602" y="845553"/>
            <a:ext cx="2489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800" b="1" dirty="0">
                <a:solidFill>
                  <a:schemeClr val="accent2"/>
                </a:solidFill>
              </a:rPr>
              <a:t>(about x3 every decade)</a:t>
            </a:r>
          </a:p>
        </p:txBody>
      </p:sp>
    </p:spTree>
    <p:extLst>
      <p:ext uri="{BB962C8B-B14F-4D97-AF65-F5344CB8AC3E}">
        <p14:creationId xmlns:p14="http://schemas.microsoft.com/office/powerpoint/2010/main" val="2404543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931" y="1204042"/>
            <a:ext cx="7994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With increased </a:t>
            </a:r>
            <a:r>
              <a:rPr lang="en-GB" sz="2400" b="1" dirty="0">
                <a:solidFill>
                  <a:srgbClr val="EF7F2D"/>
                </a:solidFill>
              </a:rPr>
              <a:t>global trade </a:t>
            </a:r>
            <a:r>
              <a:rPr lang="en-GB" sz="2400" dirty="0"/>
              <a:t>and </a:t>
            </a:r>
            <a:r>
              <a:rPr lang="en-GB" sz="2400" b="1" dirty="0">
                <a:solidFill>
                  <a:srgbClr val="EF7F2D"/>
                </a:solidFill>
              </a:rPr>
              <a:t>climate change</a:t>
            </a:r>
            <a:r>
              <a:rPr lang="en-GB" sz="2400" dirty="0"/>
              <a:t>, biological invasions are likely to be </a:t>
            </a:r>
            <a:r>
              <a:rPr lang="en-GB" sz="2400" b="1" dirty="0">
                <a:solidFill>
                  <a:srgbClr val="EF7F2D"/>
                </a:solidFill>
              </a:rPr>
              <a:t>more frequent and widespread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may further </a:t>
            </a:r>
            <a:r>
              <a:rPr lang="en-GB" sz="3200" b="1" dirty="0">
                <a:solidFill>
                  <a:srgbClr val="EF7F2D"/>
                </a:solidFill>
              </a:rPr>
              <a:t>increase</a:t>
            </a:r>
            <a:endParaRPr lang="en-GB" sz="3200" b="1" baseline="30000" dirty="0">
              <a:solidFill>
                <a:srgbClr val="EF7F2D"/>
              </a:solidFill>
            </a:endParaRPr>
          </a:p>
        </p:txBody>
      </p:sp>
      <p:pic>
        <p:nvPicPr>
          <p:cNvPr id="13" name="Picture 4" descr="mage result for damage introduced goats">
            <a:extLst>
              <a:ext uri="{FF2B5EF4-FFF2-40B4-BE49-F238E27FC236}">
                <a16:creationId xmlns:a16="http://schemas.microsoft.com/office/drawing/2014/main" id="{D63811DB-9E1C-AF43-A545-934CBD338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788" y="2177478"/>
            <a:ext cx="5640691" cy="200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9862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931" y="1204042"/>
            <a:ext cx="7994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With increased </a:t>
            </a:r>
            <a:r>
              <a:rPr lang="en-GB" sz="2400" b="1" dirty="0">
                <a:solidFill>
                  <a:srgbClr val="EF7F2D"/>
                </a:solidFill>
              </a:rPr>
              <a:t>global trade </a:t>
            </a:r>
            <a:r>
              <a:rPr lang="en-GB" sz="2400" dirty="0"/>
              <a:t>and </a:t>
            </a:r>
            <a:r>
              <a:rPr lang="en-GB" sz="2400" b="1" dirty="0">
                <a:solidFill>
                  <a:srgbClr val="EF7F2D"/>
                </a:solidFill>
              </a:rPr>
              <a:t>climate change</a:t>
            </a:r>
            <a:r>
              <a:rPr lang="en-GB" sz="2400" dirty="0"/>
              <a:t>, biological invasions are likely to be </a:t>
            </a:r>
            <a:r>
              <a:rPr lang="en-GB" sz="2400" b="1" dirty="0">
                <a:solidFill>
                  <a:srgbClr val="EF7F2D"/>
                </a:solidFill>
              </a:rPr>
              <a:t>more frequent and widespread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may further </a:t>
            </a:r>
            <a:r>
              <a:rPr lang="en-GB" sz="3200" b="1" dirty="0">
                <a:solidFill>
                  <a:srgbClr val="EF7F2D"/>
                </a:solidFill>
              </a:rPr>
              <a:t>increase</a:t>
            </a:r>
            <a:endParaRPr lang="en-GB" sz="3200" b="1" baseline="30000" dirty="0">
              <a:solidFill>
                <a:srgbClr val="EF7F2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A284F-4F2A-624C-94E6-FCEA434D88AC}"/>
              </a:ext>
            </a:extLst>
          </p:cNvPr>
          <p:cNvSpPr txBox="1"/>
          <p:nvPr/>
        </p:nvSpPr>
        <p:spPr>
          <a:xfrm>
            <a:off x="1365897" y="5286244"/>
            <a:ext cx="360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800" dirty="0">
                <a:sym typeface="Wingdings" pitchFamily="2" charset="2"/>
              </a:rPr>
              <a:t> </a:t>
            </a:r>
            <a:r>
              <a:rPr lang="en-GB" sz="1800" dirty="0">
                <a:sym typeface="Wingdings" pitchFamily="2" charset="2"/>
              </a:rPr>
              <a:t>Invasion increases (</a:t>
            </a:r>
            <a:r>
              <a:rPr lang="en-GB" sz="1800" b="1" dirty="0">
                <a:sym typeface="Wingdings" pitchFamily="2" charset="2"/>
              </a:rPr>
              <a:t>no saturation</a:t>
            </a:r>
            <a:r>
              <a:rPr lang="en-GB" sz="1800" dirty="0">
                <a:sym typeface="Wingdings" pitchFamily="2" charset="2"/>
              </a:rPr>
              <a:t>)</a:t>
            </a:r>
            <a:endParaRPr lang="en-FR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F5EC5-2755-F245-BC95-CF8D6466992D}"/>
              </a:ext>
            </a:extLst>
          </p:cNvPr>
          <p:cNvSpPr txBox="1"/>
          <p:nvPr/>
        </p:nvSpPr>
        <p:spPr>
          <a:xfrm>
            <a:off x="1365897" y="4826279"/>
            <a:ext cx="642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800" dirty="0">
                <a:sym typeface="Wingdings" pitchFamily="2" charset="2"/>
              </a:rPr>
              <a:t> </a:t>
            </a:r>
            <a:r>
              <a:rPr lang="en-GB" sz="1800" b="1" dirty="0">
                <a:sym typeface="Wingdings" pitchFamily="2" charset="2"/>
              </a:rPr>
              <a:t>R</a:t>
            </a:r>
            <a:r>
              <a:rPr lang="en-FR" sz="1800" b="1" dirty="0">
                <a:sym typeface="Wingdings" pitchFamily="2" charset="2"/>
              </a:rPr>
              <a:t>eport lag </a:t>
            </a:r>
            <a:r>
              <a:rPr lang="en-FR" sz="1800" dirty="0"/>
              <a:t>(lag between the cost and its report in the literature)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900B4-9D72-F346-BCDA-9543C0C882F8}"/>
              </a:ext>
            </a:extLst>
          </p:cNvPr>
          <p:cNvSpPr txBox="1"/>
          <p:nvPr/>
        </p:nvSpPr>
        <p:spPr>
          <a:xfrm>
            <a:off x="1365897" y="4366314"/>
            <a:ext cx="6507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800" dirty="0">
                <a:sym typeface="Wingdings" pitchFamily="2" charset="2"/>
              </a:rPr>
              <a:t> </a:t>
            </a:r>
            <a:r>
              <a:rPr lang="en-GB" sz="1800" dirty="0">
                <a:sym typeface="Wingdings" pitchFamily="2" charset="2"/>
              </a:rPr>
              <a:t>I</a:t>
            </a:r>
            <a:r>
              <a:rPr lang="en-FR" sz="1800" b="1" dirty="0">
                <a:sym typeface="Wingdings" pitchFamily="2" charset="2"/>
              </a:rPr>
              <a:t>nvasion debt </a:t>
            </a:r>
            <a:r>
              <a:rPr lang="en-FR" sz="1800" dirty="0">
                <a:sym typeface="Wingdings" pitchFamily="2" charset="2"/>
              </a:rPr>
              <a:t>(lag between introduction and impact (~50 years))</a:t>
            </a:r>
            <a:endParaRPr lang="en-FR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E59296-528D-7D4D-B862-754294988695}"/>
              </a:ext>
            </a:extLst>
          </p:cNvPr>
          <p:cNvSpPr/>
          <p:nvPr/>
        </p:nvSpPr>
        <p:spPr>
          <a:xfrm>
            <a:off x="1365897" y="5746209"/>
            <a:ext cx="4454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sz="1800" dirty="0">
                <a:sym typeface="Wingdings" pitchFamily="2" charset="2"/>
              </a:rPr>
              <a:t> </a:t>
            </a:r>
            <a:r>
              <a:rPr lang="en-GB" sz="1800" b="1" dirty="0">
                <a:sym typeface="Wingdings" pitchFamily="2" charset="2"/>
              </a:rPr>
              <a:t>Global trade </a:t>
            </a:r>
            <a:r>
              <a:rPr lang="en-GB" sz="1800" dirty="0">
                <a:sym typeface="Wingdings" pitchFamily="2" charset="2"/>
              </a:rPr>
              <a:t>increase (more introductions)</a:t>
            </a:r>
            <a:endParaRPr lang="en-FR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A30F4C-3F50-FE4B-A59A-CD7FC30059CC}"/>
              </a:ext>
            </a:extLst>
          </p:cNvPr>
          <p:cNvSpPr/>
          <p:nvPr/>
        </p:nvSpPr>
        <p:spPr>
          <a:xfrm>
            <a:off x="1365897" y="6206173"/>
            <a:ext cx="4895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sz="1800" dirty="0">
                <a:sym typeface="Wingdings" pitchFamily="2" charset="2"/>
              </a:rPr>
              <a:t> </a:t>
            </a:r>
            <a:r>
              <a:rPr lang="en-GB" sz="1800" b="1" dirty="0">
                <a:sym typeface="Wingdings" pitchFamily="2" charset="2"/>
              </a:rPr>
              <a:t>Climate change </a:t>
            </a:r>
            <a:r>
              <a:rPr lang="en-GB" sz="1800" dirty="0">
                <a:sym typeface="Wingdings" pitchFamily="2" charset="2"/>
              </a:rPr>
              <a:t>increase (more establishments)</a:t>
            </a:r>
            <a:endParaRPr lang="en-FR" sz="1800" dirty="0"/>
          </a:p>
        </p:txBody>
      </p:sp>
      <p:pic>
        <p:nvPicPr>
          <p:cNvPr id="13" name="Picture 4" descr="mage result for damage introduced goats">
            <a:extLst>
              <a:ext uri="{FF2B5EF4-FFF2-40B4-BE49-F238E27FC236}">
                <a16:creationId xmlns:a16="http://schemas.microsoft.com/office/drawing/2014/main" id="{D63811DB-9E1C-AF43-A545-934CBD338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788" y="2177478"/>
            <a:ext cx="5640691" cy="200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703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2446338"/>
            <a:ext cx="8435975" cy="423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7"/>
          <p:cNvSpPr txBox="1">
            <a:spLocks noChangeArrowheads="1"/>
          </p:cNvSpPr>
          <p:nvPr/>
        </p:nvSpPr>
        <p:spPr bwMode="auto">
          <a:xfrm>
            <a:off x="1981199" y="126165"/>
            <a:ext cx="52981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x-none" sz="2800" dirty="0" err="1">
                <a:latin typeface="+mn-lt"/>
              </a:rPr>
              <a:t>Biological</a:t>
            </a:r>
            <a:r>
              <a:rPr lang="fr-FR" altLang="x-none" sz="2800" dirty="0">
                <a:latin typeface="+mn-lt"/>
              </a:rPr>
              <a:t> invasions are </a:t>
            </a:r>
            <a:r>
              <a:rPr lang="fr-FR" altLang="x-none" sz="2800" dirty="0" err="1">
                <a:latin typeface="+mn-lt"/>
              </a:rPr>
              <a:t>currently</a:t>
            </a:r>
            <a:r>
              <a:rPr lang="fr-FR" altLang="x-none" sz="2800" dirty="0">
                <a:latin typeface="+mn-lt"/>
              </a:rPr>
              <a:t> the </a:t>
            </a:r>
            <a:r>
              <a:rPr lang="fr-FR" altLang="x-none" sz="2800" b="1" dirty="0">
                <a:solidFill>
                  <a:srgbClr val="EF7F2D"/>
                </a:solidFill>
                <a:latin typeface="+mn-lt"/>
              </a:rPr>
              <a:t>second </a:t>
            </a:r>
            <a:r>
              <a:rPr lang="fr-FR" altLang="x-none" sz="2800" b="1" dirty="0" err="1">
                <a:solidFill>
                  <a:srgbClr val="EF7F2D"/>
                </a:solidFill>
                <a:latin typeface="+mn-lt"/>
              </a:rPr>
              <a:t>threat</a:t>
            </a:r>
            <a:r>
              <a:rPr lang="fr-FR" altLang="x-none" sz="2800" b="1" dirty="0">
                <a:solidFill>
                  <a:srgbClr val="EF7F2D"/>
                </a:solidFill>
                <a:latin typeface="+mn-lt"/>
              </a:rPr>
              <a:t> on </a:t>
            </a:r>
            <a:r>
              <a:rPr lang="fr-FR" altLang="x-none" sz="2800" b="1" dirty="0" err="1">
                <a:solidFill>
                  <a:srgbClr val="EF7F2D"/>
                </a:solidFill>
                <a:latin typeface="+mn-lt"/>
              </a:rPr>
              <a:t>biodiversity</a:t>
            </a:r>
            <a:endParaRPr lang="fr-FR" altLang="x-none" sz="2800" b="1" dirty="0">
              <a:solidFill>
                <a:srgbClr val="EF7F2D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6" y="1231305"/>
            <a:ext cx="6232057" cy="10922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8278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5788" y="324577"/>
            <a:ext cx="2507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EF7F2D"/>
                </a:solidFill>
              </a:rPr>
              <a:t>Conclusion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163" y="1391045"/>
            <a:ext cx="6447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Economic costs of biological invasions are </a:t>
            </a:r>
            <a:r>
              <a:rPr lang="en-US" sz="2400" b="1" dirty="0">
                <a:solidFill>
                  <a:srgbClr val="EF7F2D"/>
                </a:solidFill>
              </a:rPr>
              <a:t>massive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162" y="2036077"/>
            <a:ext cx="8814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Economic costs of biological invasions are </a:t>
            </a:r>
            <a:r>
              <a:rPr lang="en-US" sz="2400" b="1" dirty="0">
                <a:solidFill>
                  <a:srgbClr val="EF7F2D"/>
                </a:solidFill>
              </a:rPr>
              <a:t>massively underestimated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0" y="4188128"/>
            <a:ext cx="4581829" cy="221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2E131C-F176-AE4B-9B2B-4B39E69B977D}"/>
              </a:ext>
            </a:extLst>
          </p:cNvPr>
          <p:cNvSpPr txBox="1"/>
          <p:nvPr/>
        </p:nvSpPr>
        <p:spPr>
          <a:xfrm>
            <a:off x="234647" y="2674865"/>
            <a:ext cx="8573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Economic costs of biological invasions are </a:t>
            </a:r>
            <a:r>
              <a:rPr lang="en-US" sz="2400" b="1" dirty="0">
                <a:solidFill>
                  <a:srgbClr val="EF7F2D"/>
                </a:solidFill>
              </a:rPr>
              <a:t>diverse &amp; heterogeneous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94F33-E040-054C-9E49-7BB0E1D6B37A}"/>
              </a:ext>
            </a:extLst>
          </p:cNvPr>
          <p:cNvSpPr txBox="1"/>
          <p:nvPr/>
        </p:nvSpPr>
        <p:spPr>
          <a:xfrm>
            <a:off x="234647" y="3313653"/>
            <a:ext cx="8674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Economic costs of biological invasions are </a:t>
            </a:r>
            <a:r>
              <a:rPr lang="en-US" sz="2400" b="1" dirty="0">
                <a:solidFill>
                  <a:srgbClr val="EF7F2D"/>
                </a:solidFill>
              </a:rPr>
              <a:t>likely to keep increasing</a:t>
            </a:r>
          </a:p>
        </p:txBody>
      </p:sp>
    </p:spTree>
    <p:extLst>
      <p:ext uri="{BB962C8B-B14F-4D97-AF65-F5344CB8AC3E}">
        <p14:creationId xmlns:p14="http://schemas.microsoft.com/office/powerpoint/2010/main" val="35442482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entique&amp;#39;s tweet - &amp;quot;A whooping 91Kgs Nile Perch Nailed on the Nile  yesterday setting this years record after breaking last months&amp;#39; 84kgs.  Email me info@africanbrownmat.com for a fishing 🎣 trip on the">
            <a:extLst>
              <a:ext uri="{FF2B5EF4-FFF2-40B4-BE49-F238E27FC236}">
                <a16:creationId xmlns:a16="http://schemas.microsoft.com/office/drawing/2014/main" id="{93383705-8F72-B244-949F-2CCFFBDFF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126" y="1952553"/>
            <a:ext cx="3846066" cy="2881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1397" y="1025183"/>
            <a:ext cx="7406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 We need more and better studies that estimate the </a:t>
            </a:r>
            <a:r>
              <a:rPr lang="en-GB" sz="2400" b="1" dirty="0">
                <a:solidFill>
                  <a:srgbClr val="EF7F2D"/>
                </a:solidFill>
              </a:rPr>
              <a:t>economic costs of alien invasive species</a:t>
            </a:r>
            <a:endParaRPr lang="en-GB" sz="2400" b="1" baseline="30000" dirty="0">
              <a:solidFill>
                <a:srgbClr val="EF7F2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101" y="2496665"/>
            <a:ext cx="3135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- More </a:t>
            </a:r>
            <a:r>
              <a:rPr lang="en-GB" sz="2400" b="1" dirty="0">
                <a:solidFill>
                  <a:srgbClr val="EF7F2D"/>
                </a:solidFill>
              </a:rPr>
              <a:t>invasive species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101" y="3409457"/>
            <a:ext cx="2024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- More </a:t>
            </a:r>
            <a:r>
              <a:rPr lang="en-GB" sz="2400" b="1" dirty="0">
                <a:solidFill>
                  <a:srgbClr val="EF7F2D"/>
                </a:solidFill>
              </a:rPr>
              <a:t>regions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101" y="4322249"/>
            <a:ext cx="2847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- More </a:t>
            </a:r>
            <a:r>
              <a:rPr lang="en-GB" sz="2400" b="1" dirty="0">
                <a:solidFill>
                  <a:srgbClr val="EF7F2D"/>
                </a:solidFill>
              </a:rPr>
              <a:t>types of costs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63CD9-4AA3-334E-AB34-C850B857466C}"/>
              </a:ext>
            </a:extLst>
          </p:cNvPr>
          <p:cNvSpPr txBox="1"/>
          <p:nvPr/>
        </p:nvSpPr>
        <p:spPr>
          <a:xfrm>
            <a:off x="365101" y="5235042"/>
            <a:ext cx="2740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- More </a:t>
            </a:r>
            <a:r>
              <a:rPr lang="en-GB" sz="2400" b="1" dirty="0">
                <a:solidFill>
                  <a:srgbClr val="EF7F2D"/>
                </a:solidFill>
              </a:rPr>
              <a:t>standardized</a:t>
            </a:r>
          </a:p>
        </p:txBody>
      </p:sp>
      <p:pic>
        <p:nvPicPr>
          <p:cNvPr id="9" name="Picture 8" descr="holera found in Migrating Snow Geese – North of the Grid">
            <a:extLst>
              <a:ext uri="{FF2B5EF4-FFF2-40B4-BE49-F238E27FC236}">
                <a16:creationId xmlns:a16="http://schemas.microsoft.com/office/drawing/2014/main" id="{D5B431BC-2410-F84B-9553-C6A54B534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71" y="4254238"/>
            <a:ext cx="5278062" cy="2541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1CE8FD-CC05-D04A-B829-3532D3B037A4}"/>
              </a:ext>
            </a:extLst>
          </p:cNvPr>
          <p:cNvSpPr txBox="1"/>
          <p:nvPr/>
        </p:nvSpPr>
        <p:spPr>
          <a:xfrm>
            <a:off x="3105788" y="324577"/>
            <a:ext cx="2507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EF7F2D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2169163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7D935D-FBE9-594C-9DF6-D13DFE2AB215}"/>
              </a:ext>
            </a:extLst>
          </p:cNvPr>
          <p:cNvSpPr txBox="1"/>
          <p:nvPr/>
        </p:nvSpPr>
        <p:spPr>
          <a:xfrm>
            <a:off x="762930" y="1389250"/>
            <a:ext cx="7406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 Biological invasions are really problematic, and should be </a:t>
            </a:r>
            <a:r>
              <a:rPr lang="en-GB" sz="2400" b="1" dirty="0">
                <a:solidFill>
                  <a:schemeClr val="accent2"/>
                </a:solidFill>
              </a:rPr>
              <a:t>prevented, managed and studied</a:t>
            </a:r>
            <a:endParaRPr lang="en-GB" sz="2400" b="1" baseline="30000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317386-E482-3840-917C-CA5CF2529225}"/>
              </a:ext>
            </a:extLst>
          </p:cNvPr>
          <p:cNvSpPr txBox="1"/>
          <p:nvPr/>
        </p:nvSpPr>
        <p:spPr>
          <a:xfrm>
            <a:off x="3105788" y="324577"/>
            <a:ext cx="2507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EF7F2D"/>
                </a:solidFill>
              </a:rPr>
              <a:t>Conclusion</a:t>
            </a:r>
          </a:p>
        </p:txBody>
      </p:sp>
      <p:pic>
        <p:nvPicPr>
          <p:cNvPr id="9218" name="Picture 2" descr="Giant snail appears in Brisbane">
            <a:extLst>
              <a:ext uri="{FF2B5EF4-FFF2-40B4-BE49-F238E27FC236}">
                <a16:creationId xmlns:a16="http://schemas.microsoft.com/office/drawing/2014/main" id="{848D350D-B975-C840-BC9D-B607EA7F9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7" y="2861733"/>
            <a:ext cx="5770676" cy="3246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2477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A14119-C0D2-5742-B9C8-00CACFF93727}"/>
              </a:ext>
            </a:extLst>
          </p:cNvPr>
          <p:cNvSpPr txBox="1"/>
          <p:nvPr/>
        </p:nvSpPr>
        <p:spPr>
          <a:xfrm>
            <a:off x="754464" y="1253783"/>
            <a:ext cx="7406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 It’s not all about </a:t>
            </a:r>
            <a:r>
              <a:rPr lang="en-GB" sz="2800" b="1" dirty="0">
                <a:solidFill>
                  <a:srgbClr val="EF7F2D"/>
                </a:solidFill>
              </a:rPr>
              <a:t>money</a:t>
            </a:r>
          </a:p>
          <a:p>
            <a:pPr algn="ctr"/>
            <a:r>
              <a:rPr lang="en-GB" sz="2800" b="1" dirty="0">
                <a:solidFill>
                  <a:srgbClr val="EF7F2D"/>
                </a:solidFill>
              </a:rPr>
              <a:t>Biodiversity losses </a:t>
            </a:r>
            <a:r>
              <a:rPr lang="en-GB" sz="2800" dirty="0"/>
              <a:t>are a major concern</a:t>
            </a:r>
            <a:endParaRPr lang="en-GB" sz="2800" baseline="3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31B44F-57A6-C843-93D9-71628F80EEB5}"/>
              </a:ext>
            </a:extLst>
          </p:cNvPr>
          <p:cNvSpPr txBox="1"/>
          <p:nvPr/>
        </p:nvSpPr>
        <p:spPr>
          <a:xfrm>
            <a:off x="3105788" y="324577"/>
            <a:ext cx="2507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EF7F2D"/>
                </a:solidFill>
              </a:rPr>
              <a:t>Conclusion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D354B-569C-4046-BBE4-3B690AB97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538" b="18204"/>
          <a:stretch/>
        </p:blipFill>
        <p:spPr>
          <a:xfrm>
            <a:off x="3512577" y="2806259"/>
            <a:ext cx="5192283" cy="3727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14628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 Money Buy Happiness? | HuffPost">
            <a:extLst>
              <a:ext uri="{FF2B5EF4-FFF2-40B4-BE49-F238E27FC236}">
                <a16:creationId xmlns:a16="http://schemas.microsoft.com/office/drawing/2014/main" id="{EC256BEA-CA01-8445-A4A2-7E249E066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734" y="0"/>
            <a:ext cx="10286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A0BE02-17B6-3C41-AF27-5BDB7BA87F2C}"/>
              </a:ext>
            </a:extLst>
          </p:cNvPr>
          <p:cNvSpPr txBox="1"/>
          <p:nvPr/>
        </p:nvSpPr>
        <p:spPr>
          <a:xfrm>
            <a:off x="82689" y="6500398"/>
            <a:ext cx="23455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(I also know </a:t>
            </a:r>
            <a:r>
              <a:rPr lang="en-GB" sz="1050" i="1" dirty="0"/>
              <a:t>Bok</a:t>
            </a:r>
            <a:r>
              <a:rPr lang="en-GB" sz="1050" dirty="0"/>
              <a:t> (hello) and </a:t>
            </a:r>
            <a:r>
              <a:rPr lang="en-GB" sz="1050" i="1" dirty="0"/>
              <a:t>Pivo</a:t>
            </a:r>
            <a:r>
              <a:rPr lang="en-GB" sz="1050" dirty="0"/>
              <a:t> (beer))</a:t>
            </a:r>
            <a:endParaRPr lang="en-GB" sz="1050" b="1" dirty="0">
              <a:solidFill>
                <a:srgbClr val="EF7F2D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F5C49E-11F7-FD43-AC79-187750F9D41F}"/>
              </a:ext>
            </a:extLst>
          </p:cNvPr>
          <p:cNvSpPr txBox="1"/>
          <p:nvPr/>
        </p:nvSpPr>
        <p:spPr>
          <a:xfrm>
            <a:off x="6192613" y="5069809"/>
            <a:ext cx="28039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4400" b="1" i="1" dirty="0">
                <a:solidFill>
                  <a:schemeClr val="accent2"/>
                </a:solidFill>
              </a:rPr>
              <a:t>Thank you!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7CBFF4-F2D3-684C-B5BE-57F9AD741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600" y="6405106"/>
            <a:ext cx="1549400" cy="444500"/>
          </a:xfrm>
          <a:prstGeom prst="rect">
            <a:avLst/>
          </a:prstGeom>
        </p:spPr>
      </p:pic>
      <p:pic>
        <p:nvPicPr>
          <p:cNvPr id="12" name="Picture 6" descr="https://tse1.mm.bing.net/th?id=OIP.6g2a7Dz1q5sSFBR87NV4mgHaBT&amp;pid=Api">
            <a:extLst>
              <a:ext uri="{FF2B5EF4-FFF2-40B4-BE49-F238E27FC236}">
                <a16:creationId xmlns:a16="http://schemas.microsoft.com/office/drawing/2014/main" id="{E403E206-640B-9945-A291-4C705FFE2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063" y="6464423"/>
            <a:ext cx="1918665" cy="33596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E3746E-091B-884D-8115-E6EB8FE60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7" t="5757" r="42870" b="45836"/>
          <a:stretch/>
        </p:blipFill>
        <p:spPr>
          <a:xfrm>
            <a:off x="3572063" y="6119478"/>
            <a:ext cx="1452128" cy="68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22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883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404" y="1780783"/>
            <a:ext cx="3586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We did not find all studied costs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525469" y="993006"/>
            <a:ext cx="390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EF7F2D"/>
                </a:solidFill>
              </a:rPr>
              <a:t>5 sources </a:t>
            </a:r>
            <a:r>
              <a:rPr lang="en-GB" sz="2400" dirty="0"/>
              <a:t>of under-estimation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are </a:t>
            </a:r>
            <a:r>
              <a:rPr lang="en-GB" sz="3200" b="1" dirty="0">
                <a:solidFill>
                  <a:srgbClr val="EF7F2D"/>
                </a:solidFill>
              </a:rPr>
              <a:t>massively underestimated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pic>
        <p:nvPicPr>
          <p:cNvPr id="12" name="Imagen 4">
            <a:extLst>
              <a:ext uri="{FF2B5EF4-FFF2-40B4-BE49-F238E27FC236}">
                <a16:creationId xmlns:a16="http://schemas.microsoft.com/office/drawing/2014/main" id="{2638309B-ED3D-E542-99C3-BC90F304B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67"/>
          <a:stretch/>
        </p:blipFill>
        <p:spPr>
          <a:xfrm>
            <a:off x="169838" y="2858703"/>
            <a:ext cx="8780432" cy="37525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903390-26F8-9C47-A0AE-5F38F3514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94" t="3802" r="26129" b="16934"/>
          <a:stretch/>
        </p:blipFill>
        <p:spPr>
          <a:xfrm>
            <a:off x="5201804" y="1596924"/>
            <a:ext cx="1528180" cy="14639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CD695C-D52D-1C4C-AC84-AB266377D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54" t="82801" r="24280" b="3806"/>
          <a:stretch/>
        </p:blipFill>
        <p:spPr>
          <a:xfrm>
            <a:off x="6758859" y="2088045"/>
            <a:ext cx="1625412" cy="6001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78FC3E-E150-8E4E-B3A3-740FC7F734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98" t="82801" r="46074" b="3806"/>
          <a:stretch/>
        </p:blipFill>
        <p:spPr>
          <a:xfrm>
            <a:off x="6701109" y="1624931"/>
            <a:ext cx="1979426" cy="6001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758595-1D2B-D34B-9F14-CF27E4976964}"/>
              </a:ext>
            </a:extLst>
          </p:cNvPr>
          <p:cNvSpPr txBox="1"/>
          <p:nvPr/>
        </p:nvSpPr>
        <p:spPr>
          <a:xfrm>
            <a:off x="1541929" y="2545976"/>
            <a:ext cx="27621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FR" dirty="0"/>
              <a:t>osts in many </a:t>
            </a:r>
            <a:r>
              <a:rPr lang="en-FR" dirty="0">
                <a:solidFill>
                  <a:schemeClr val="accent2"/>
                </a:solidFill>
              </a:rPr>
              <a:t>non-English languages</a:t>
            </a:r>
          </a:p>
        </p:txBody>
      </p:sp>
    </p:spTree>
    <p:extLst>
      <p:ext uri="{BB962C8B-B14F-4D97-AF65-F5344CB8AC3E}">
        <p14:creationId xmlns:p14="http://schemas.microsoft.com/office/powerpoint/2010/main" val="30384828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404" y="1780783"/>
            <a:ext cx="3586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We did not find all studied costs</a:t>
            </a:r>
            <a:endParaRPr lang="en-GB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25469" y="993006"/>
            <a:ext cx="390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EF7F2D"/>
                </a:solidFill>
              </a:rPr>
              <a:t>5 sources </a:t>
            </a:r>
            <a:r>
              <a:rPr lang="en-GB" sz="2400" dirty="0"/>
              <a:t>of under-estimation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are </a:t>
            </a:r>
            <a:r>
              <a:rPr lang="en-GB" sz="3200" b="1" dirty="0">
                <a:solidFill>
                  <a:srgbClr val="EF7F2D"/>
                </a:solidFill>
              </a:rPr>
              <a:t>massively underestimated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3245A-C336-DB41-B697-EDE789BAEAF7}"/>
              </a:ext>
            </a:extLst>
          </p:cNvPr>
          <p:cNvSpPr txBox="1"/>
          <p:nvPr/>
        </p:nvSpPr>
        <p:spPr>
          <a:xfrm>
            <a:off x="447404" y="2722088"/>
            <a:ext cx="4278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Only most reliable entries used</a:t>
            </a:r>
            <a:r>
              <a:rPr lang="en-GB" sz="2000" dirty="0"/>
              <a:t> (</a:t>
            </a:r>
            <a:r>
              <a:rPr lang="en-GB" sz="2000" dirty="0">
                <a:solidFill>
                  <a:schemeClr val="accent2"/>
                </a:solidFill>
              </a:rPr>
              <a:t>~55%</a:t>
            </a:r>
            <a:r>
              <a:rPr lang="en-GB" sz="2000" dirty="0"/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97B58F-BC90-DD42-9AEF-73BC48993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99" t="16543" r="369" b="24691"/>
          <a:stretch/>
        </p:blipFill>
        <p:spPr>
          <a:xfrm>
            <a:off x="3954518" y="3263235"/>
            <a:ext cx="4690535" cy="3483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57200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8B2690F-664B-EC42-8074-1945B3B4336D}"/>
              </a:ext>
            </a:extLst>
          </p:cNvPr>
          <p:cNvSpPr txBox="1"/>
          <p:nvPr/>
        </p:nvSpPr>
        <p:spPr>
          <a:xfrm>
            <a:off x="447404" y="1780783"/>
            <a:ext cx="3586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We did not find all studied costs</a:t>
            </a:r>
            <a:endParaRPr lang="en-GB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2FD589-2FA7-504E-B6CC-4E3087D33569}"/>
              </a:ext>
            </a:extLst>
          </p:cNvPr>
          <p:cNvSpPr txBox="1"/>
          <p:nvPr/>
        </p:nvSpPr>
        <p:spPr>
          <a:xfrm>
            <a:off x="447404" y="3663393"/>
            <a:ext cx="2790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Some values not studied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CF7807-12D7-CD43-99E1-872AE0EF00B0}"/>
              </a:ext>
            </a:extLst>
          </p:cNvPr>
          <p:cNvSpPr txBox="1"/>
          <p:nvPr/>
        </p:nvSpPr>
        <p:spPr>
          <a:xfrm>
            <a:off x="447404" y="2722088"/>
            <a:ext cx="4311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Only most reliable species used</a:t>
            </a:r>
            <a:r>
              <a:rPr lang="en-GB" sz="2000" dirty="0">
                <a:solidFill>
                  <a:schemeClr val="bg1">
                    <a:lumMod val="75000"/>
                  </a:schemeClr>
                </a:solidFill>
              </a:rPr>
              <a:t> (~55%)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71153" y="1579746"/>
            <a:ext cx="5068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Ecosystem services, which have high economic value worldwide, are notoriously </a:t>
            </a:r>
            <a:r>
              <a:rPr lang="en-GB" sz="1800" dirty="0">
                <a:solidFill>
                  <a:schemeClr val="accent2"/>
                </a:solidFill>
              </a:rPr>
              <a:t>difficult to monetize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80391" y="2472365"/>
            <a:ext cx="4372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What is the </a:t>
            </a:r>
            <a:r>
              <a:rPr lang="en-GB" sz="1800" dirty="0">
                <a:solidFill>
                  <a:schemeClr val="accent2"/>
                </a:solidFill>
              </a:rPr>
              <a:t>value</a:t>
            </a:r>
            <a:r>
              <a:rPr lang="en-GB" sz="1800" dirty="0"/>
              <a:t> of an extinct species?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42" y="3087986"/>
            <a:ext cx="4566024" cy="3551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525469" y="993006"/>
            <a:ext cx="390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EF7F2D"/>
                </a:solidFill>
              </a:rPr>
              <a:t>5 sources </a:t>
            </a:r>
            <a:r>
              <a:rPr lang="en-GB" sz="2400" dirty="0"/>
              <a:t>of under-estimation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are </a:t>
            </a:r>
            <a:r>
              <a:rPr lang="en-GB" sz="3200" b="1" dirty="0">
                <a:solidFill>
                  <a:srgbClr val="EF7F2D"/>
                </a:solidFill>
              </a:rPr>
              <a:t>massively underestimated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301" y="2253087"/>
            <a:ext cx="1565705" cy="13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604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4F39A52-2F8D-EA44-83E8-62F025BC1183}"/>
              </a:ext>
            </a:extLst>
          </p:cNvPr>
          <p:cNvSpPr txBox="1"/>
          <p:nvPr/>
        </p:nvSpPr>
        <p:spPr>
          <a:xfrm>
            <a:off x="447404" y="1780783"/>
            <a:ext cx="3586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We did not find all studied costs</a:t>
            </a:r>
            <a:endParaRPr lang="en-GB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2D760D-57B2-5B42-B37A-2046D48526F6}"/>
              </a:ext>
            </a:extLst>
          </p:cNvPr>
          <p:cNvSpPr txBox="1"/>
          <p:nvPr/>
        </p:nvSpPr>
        <p:spPr>
          <a:xfrm>
            <a:off x="447404" y="3663393"/>
            <a:ext cx="2790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Some values not studied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E494B3-0D5F-E743-BB5C-BE2E46F0CB46}"/>
              </a:ext>
            </a:extLst>
          </p:cNvPr>
          <p:cNvSpPr txBox="1"/>
          <p:nvPr/>
        </p:nvSpPr>
        <p:spPr>
          <a:xfrm>
            <a:off x="447404" y="2722088"/>
            <a:ext cx="4311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Only most reliable species used</a:t>
            </a:r>
            <a:r>
              <a:rPr lang="en-GB" sz="2000" dirty="0">
                <a:solidFill>
                  <a:schemeClr val="bg1">
                    <a:lumMod val="75000"/>
                  </a:schemeClr>
                </a:solidFill>
              </a:rPr>
              <a:t> (~55%)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78DCA0-CC96-9C4D-A98E-79416A9D0D12}"/>
              </a:ext>
            </a:extLst>
          </p:cNvPr>
          <p:cNvSpPr txBox="1"/>
          <p:nvPr/>
        </p:nvSpPr>
        <p:spPr>
          <a:xfrm>
            <a:off x="447404" y="4604697"/>
            <a:ext cx="3157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Some species not estimated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25469" y="993006"/>
            <a:ext cx="3917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EF7F2D"/>
                </a:solidFill>
              </a:rPr>
              <a:t>5 sources </a:t>
            </a:r>
            <a:r>
              <a:rPr lang="en-GB" sz="2400" dirty="0"/>
              <a:t>of under-estimation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are </a:t>
            </a:r>
            <a:r>
              <a:rPr lang="en-GB" sz="3200" b="1" dirty="0">
                <a:solidFill>
                  <a:srgbClr val="EF7F2D"/>
                </a:solidFill>
              </a:rPr>
              <a:t>massively underestimated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pic>
        <p:nvPicPr>
          <p:cNvPr id="10242" name="Picture 2" descr="Worms: the farmers friend | THATSFARMING.COM">
            <a:extLst>
              <a:ext uri="{FF2B5EF4-FFF2-40B4-BE49-F238E27FC236}">
                <a16:creationId xmlns:a16="http://schemas.microsoft.com/office/drawing/2014/main" id="{1719DC76-B860-0842-807D-0C932D8A2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161" y="3310468"/>
            <a:ext cx="4626772" cy="3084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F7D80F-A72F-2845-9FA0-4769F7E0A84D}"/>
              </a:ext>
            </a:extLst>
          </p:cNvPr>
          <p:cNvSpPr txBox="1"/>
          <p:nvPr/>
        </p:nvSpPr>
        <p:spPr>
          <a:xfrm>
            <a:off x="5145742" y="2972157"/>
            <a:ext cx="33831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O</a:t>
            </a:r>
            <a:r>
              <a:rPr lang="en-FR" dirty="0">
                <a:solidFill>
                  <a:schemeClr val="accent2"/>
                </a:solidFill>
              </a:rPr>
              <a:t>ften less than 5-10% of known IAS had costs</a:t>
            </a:r>
          </a:p>
        </p:txBody>
      </p:sp>
    </p:spTree>
    <p:extLst>
      <p:ext uri="{BB962C8B-B14F-4D97-AF65-F5344CB8AC3E}">
        <p14:creationId xmlns:p14="http://schemas.microsoft.com/office/powerpoint/2010/main" val="792046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808" y="5139529"/>
            <a:ext cx="4703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Insect</a:t>
            </a:r>
            <a:r>
              <a:rPr lang="fr-FR" sz="2400" dirty="0"/>
              <a:t> </a:t>
            </a:r>
            <a:r>
              <a:rPr lang="fr-FR" sz="2400" dirty="0" err="1"/>
              <a:t>vector</a:t>
            </a:r>
            <a:r>
              <a:rPr lang="fr-FR" sz="2400" dirty="0"/>
              <a:t> borne </a:t>
            </a:r>
            <a:r>
              <a:rPr lang="fr-FR" sz="2400" dirty="0" err="1"/>
              <a:t>lethal</a:t>
            </a:r>
            <a:r>
              <a:rPr lang="fr-FR" sz="2400" dirty="0"/>
              <a:t> </a:t>
            </a:r>
            <a:r>
              <a:rPr lang="fr-FR" sz="2400" dirty="0" err="1"/>
              <a:t>diseases</a:t>
            </a:r>
            <a:endParaRPr lang="fr-FR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02722" y="4798200"/>
            <a:ext cx="4543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Allergies, bites, </a:t>
            </a:r>
            <a:r>
              <a:rPr lang="fr-FR" sz="2400" dirty="0" err="1"/>
              <a:t>stings</a:t>
            </a:r>
            <a:r>
              <a:rPr lang="fr-FR" sz="2400" dirty="0"/>
              <a:t>, 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07634" y="1622795"/>
            <a:ext cx="6355114" cy="3038451"/>
            <a:chOff x="4291317" y="2512287"/>
            <a:chExt cx="6389734" cy="3055003"/>
          </a:xfrm>
        </p:grpSpPr>
        <p:pic>
          <p:nvPicPr>
            <p:cNvPr id="6" name="Picture 5" descr="Solenopsis Invicta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20"/>
            <a:stretch/>
          </p:blipFill>
          <p:spPr>
            <a:xfrm>
              <a:off x="4291317" y="2512287"/>
              <a:ext cx="1486545" cy="30550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il_fi" descr="http://media.cmgdigital.com/shared/img/photos/2013/07/31/7c/bf/Asian_Tiger_mosquito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5305" y="2512287"/>
              <a:ext cx="4605746" cy="3055003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73186" y="1972551"/>
            <a:ext cx="224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chemeClr val="accent2"/>
                </a:solidFill>
              </a:rPr>
              <a:t>Sanitary</a:t>
            </a:r>
            <a:r>
              <a:rPr lang="fr-FR" sz="2800" b="1" dirty="0">
                <a:solidFill>
                  <a:schemeClr val="accent2"/>
                </a:solidFill>
              </a:rPr>
              <a:t> </a:t>
            </a:r>
            <a:r>
              <a:rPr lang="fr-FR" sz="2800" b="1" dirty="0" err="1">
                <a:solidFill>
                  <a:schemeClr val="accent2"/>
                </a:solidFill>
              </a:rPr>
              <a:t>costs</a:t>
            </a:r>
            <a:endParaRPr lang="fr-FR" sz="2800" b="1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3143" y="5970526"/>
            <a:ext cx="4000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Tens of thousands of deaths and millions of medical care worldwide each year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AFC43B3E-14C4-5047-B6AD-F4BB98FCE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921" y="529454"/>
            <a:ext cx="7712368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x-none" sz="2585" dirty="0" err="1"/>
              <a:t>Biological</a:t>
            </a:r>
            <a:r>
              <a:rPr lang="fr-FR" altLang="x-none" sz="2585" dirty="0"/>
              <a:t> invasions have an impact on </a:t>
            </a:r>
            <a:r>
              <a:rPr lang="fr-FR" altLang="x-none" sz="2585" b="1" dirty="0" err="1">
                <a:solidFill>
                  <a:schemeClr val="accent2"/>
                </a:solidFill>
              </a:rPr>
              <a:t>human</a:t>
            </a:r>
            <a:r>
              <a:rPr lang="fr-FR" altLang="x-none" sz="2585" b="1" dirty="0">
                <a:solidFill>
                  <a:schemeClr val="accent2"/>
                </a:solidFill>
              </a:rPr>
              <a:t> </a:t>
            </a:r>
            <a:r>
              <a:rPr lang="fr-FR" altLang="x-none" sz="2585" b="1" dirty="0" err="1">
                <a:solidFill>
                  <a:schemeClr val="accent2"/>
                </a:solidFill>
              </a:rPr>
              <a:t>societies</a:t>
            </a:r>
            <a:endParaRPr lang="fr-FR" altLang="x-none" sz="2585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3387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C9F4255-20AD-FB49-B132-58A58B907CB6}"/>
              </a:ext>
            </a:extLst>
          </p:cNvPr>
          <p:cNvSpPr txBox="1"/>
          <p:nvPr/>
        </p:nvSpPr>
        <p:spPr>
          <a:xfrm>
            <a:off x="447404" y="1780783"/>
            <a:ext cx="3586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We did not find all studied costs</a:t>
            </a:r>
            <a:endParaRPr lang="en-GB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663A4-8C84-FD41-9357-E04F723C3426}"/>
              </a:ext>
            </a:extLst>
          </p:cNvPr>
          <p:cNvSpPr txBox="1"/>
          <p:nvPr/>
        </p:nvSpPr>
        <p:spPr>
          <a:xfrm>
            <a:off x="447404" y="3663393"/>
            <a:ext cx="2790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Some values not studied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A22636-F538-F64B-B502-BE2D983C09E0}"/>
              </a:ext>
            </a:extLst>
          </p:cNvPr>
          <p:cNvSpPr txBox="1"/>
          <p:nvPr/>
        </p:nvSpPr>
        <p:spPr>
          <a:xfrm>
            <a:off x="447404" y="5546001"/>
            <a:ext cx="3507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Some regions are understudied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0D56B1-CAA0-3848-9330-DF9403C52203}"/>
              </a:ext>
            </a:extLst>
          </p:cNvPr>
          <p:cNvSpPr txBox="1"/>
          <p:nvPr/>
        </p:nvSpPr>
        <p:spPr>
          <a:xfrm>
            <a:off x="447404" y="2722088"/>
            <a:ext cx="4311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Only most reliable species used</a:t>
            </a:r>
            <a:r>
              <a:rPr lang="en-GB" sz="2000" dirty="0">
                <a:solidFill>
                  <a:schemeClr val="bg1">
                    <a:lumMod val="75000"/>
                  </a:schemeClr>
                </a:solidFill>
              </a:rPr>
              <a:t> (~55%)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3ECD3D-AA58-E340-985E-BEF3B2AAA98A}"/>
              </a:ext>
            </a:extLst>
          </p:cNvPr>
          <p:cNvSpPr txBox="1"/>
          <p:nvPr/>
        </p:nvSpPr>
        <p:spPr>
          <a:xfrm>
            <a:off x="447404" y="4604697"/>
            <a:ext cx="3157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Some species not estimated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177" y="5001846"/>
            <a:ext cx="345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Lower costs </a:t>
            </a:r>
            <a:r>
              <a:rPr lang="en-GB" b="1" dirty="0">
                <a:solidFill>
                  <a:srgbClr val="EF7F2D"/>
                </a:solidFill>
              </a:rPr>
              <a:t>because fewer studies</a:t>
            </a:r>
            <a:endParaRPr lang="en-GB" dirty="0">
              <a:solidFill>
                <a:srgbClr val="EF7F2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25469" y="993006"/>
            <a:ext cx="3917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EF7F2D"/>
                </a:solidFill>
              </a:rPr>
              <a:t>5 sources </a:t>
            </a:r>
            <a:r>
              <a:rPr lang="en-GB" sz="2400" dirty="0"/>
              <a:t>of under-estimation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152" y="265977"/>
            <a:ext cx="8595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 The costs are </a:t>
            </a:r>
            <a:r>
              <a:rPr lang="en-GB" sz="3200" b="1" dirty="0">
                <a:solidFill>
                  <a:srgbClr val="EF7F2D"/>
                </a:solidFill>
              </a:rPr>
              <a:t>massively underestimated</a:t>
            </a:r>
            <a:endParaRPr lang="en-GB" sz="3200" baseline="30000" dirty="0">
              <a:solidFill>
                <a:srgbClr val="EF7F2D"/>
              </a:solidFill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3012141" y="1711463"/>
          <a:ext cx="5937624" cy="3562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669" y="5371178"/>
            <a:ext cx="2434718" cy="146136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8802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 2" descr="Capture d’écran 2013-11-25 à 11.55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1" y="1202919"/>
            <a:ext cx="8176437" cy="291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ZoneTexte 3"/>
          <p:cNvSpPr txBox="1">
            <a:spLocks noChangeArrowheads="1"/>
          </p:cNvSpPr>
          <p:nvPr/>
        </p:nvSpPr>
        <p:spPr bwMode="auto">
          <a:xfrm>
            <a:off x="2500313" y="503238"/>
            <a:ext cx="4700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x-none" b="1" dirty="0" err="1"/>
              <a:t>Different</a:t>
            </a:r>
            <a:r>
              <a:rPr lang="fr-FR" altLang="x-none" dirty="0"/>
              <a:t> </a:t>
            </a:r>
            <a:r>
              <a:rPr lang="fr-FR" altLang="x-none" b="1" dirty="0">
                <a:solidFill>
                  <a:schemeClr val="accent2"/>
                </a:solidFill>
              </a:rPr>
              <a:t>types of impacts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703" y="3657601"/>
            <a:ext cx="3718393" cy="2892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atural Lands Stewardship Workshop – Deer and Invasiv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4235514"/>
            <a:ext cx="3125972" cy="2479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5055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mage result for iucn categories of threatened spec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3176588"/>
            <a:ext cx="4638675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/>
          <a:stretch>
            <a:fillRect/>
          </a:stretch>
        </p:blipFill>
        <p:spPr bwMode="auto">
          <a:xfrm>
            <a:off x="4070350" y="2813050"/>
            <a:ext cx="4979988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285750"/>
            <a:ext cx="6697662" cy="24749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2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3.6|13.4|47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15260</TotalTime>
  <Words>2731</Words>
  <Application>Microsoft Macintosh PowerPoint</Application>
  <PresentationFormat>On-screen Show (4:3)</PresentationFormat>
  <Paragraphs>589</Paragraphs>
  <Slides>92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1" baseType="lpstr">
      <vt:lpstr>Arial</vt:lpstr>
      <vt:lpstr>Arial Rounded MT Bold</vt:lpstr>
      <vt:lpstr>Calibri</vt:lpstr>
      <vt:lpstr>Calibri Light</vt:lpstr>
      <vt:lpstr>Cambria</vt:lpstr>
      <vt:lpstr>Constantia</vt:lpstr>
      <vt:lpstr>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Franck Courchamp</dc:creator>
  <cp:lastModifiedBy>Franck Courchamp</cp:lastModifiedBy>
  <cp:revision>238</cp:revision>
  <cp:lastPrinted>2019-08-27T20:48:43Z</cp:lastPrinted>
  <dcterms:created xsi:type="dcterms:W3CDTF">2018-01-05T12:09:32Z</dcterms:created>
  <dcterms:modified xsi:type="dcterms:W3CDTF">2021-08-19T16:16:39Z</dcterms:modified>
</cp:coreProperties>
</file>